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29" r:id="rId5"/>
    <p:sldId id="427" r:id="rId6"/>
    <p:sldId id="428"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7C80"/>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6" d="100"/>
          <a:sy n="46" d="100"/>
        </p:scale>
        <p:origin x="712" y="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CẤP TIẾN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42319" y="4343401"/>
            <a:ext cx="11670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Nguyễn Thị Ánh Hồng </a:t>
            </a:r>
          </a:p>
          <a:p>
            <a:pPr eaLnBrk="1" hangingPunct="1"/>
            <a:r>
              <a:rPr lang="en-US" altLang="en-US" sz="2400" b="1" i="1" dirty="0" err="1">
                <a:solidFill>
                  <a:srgbClr val="FF0066"/>
                </a:solidFill>
                <a:latin typeface="Times New Roman" pitchFamily="18" charset="0"/>
              </a:rPr>
              <a:t>Lớp</a:t>
            </a:r>
            <a:r>
              <a:rPr lang="en-US" altLang="en-US" sz="2400" b="1" i="1">
                <a:solidFill>
                  <a:srgbClr val="FF0066"/>
                </a:solidFill>
                <a:latin typeface="Times New Roman" pitchFamily="18" charset="0"/>
              </a:rPr>
              <a:t>:  3 B</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Đường về quê -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2408836"/>
            <a:ext cx="13182600" cy="66589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56919" y="533400"/>
            <a:ext cx="7086600" cy="1089574"/>
            <a:chOff x="4539228" y="210532"/>
            <a:chExt cx="6895119" cy="1078022"/>
          </a:xfrm>
        </p:grpSpPr>
        <p:sp>
          <p:nvSpPr>
            <p:cNvPr id="6" name="TextBox 5"/>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cxnSp>
          <p:nvCxnSpPr>
            <p:cNvPr id="5" name="Straight Connector 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Box 7"/>
          <p:cNvSpPr txBox="1"/>
          <p:nvPr/>
        </p:nvSpPr>
        <p:spPr>
          <a:xfrm>
            <a:off x="6694797" y="1056541"/>
            <a:ext cx="2608984"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sp>
        <p:nvSpPr>
          <p:cNvPr id="9"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56919" y="533400"/>
            <a:ext cx="7086600" cy="2611328"/>
            <a:chOff x="4539228" y="210532"/>
            <a:chExt cx="6895119" cy="2583642"/>
          </a:xfrm>
        </p:grpSpPr>
        <p:grpSp>
          <p:nvGrpSpPr>
            <p:cNvPr id="15" name="Group 14"/>
            <p:cNvGrpSpPr/>
            <p:nvPr/>
          </p:nvGrpSpPr>
          <p:grpSpPr>
            <a:xfrm>
              <a:off x="4539228" y="210532"/>
              <a:ext cx="6895119" cy="2583642"/>
              <a:chOff x="4539228" y="210532"/>
              <a:chExt cx="6895119" cy="2583642"/>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768739" y="2209399"/>
                <a:ext cx="2367967" cy="584775"/>
              </a:xfrm>
              <a:prstGeom prst="rect">
                <a:avLst/>
              </a:prstGeom>
              <a:noFill/>
            </p:spPr>
            <p:txBody>
              <a:bodyPr wrap="none" rtlCol="0">
                <a:spAutoFit/>
              </a:bodyPr>
              <a:lstStyle/>
              <a:p>
                <a:r>
                  <a:rPr lang="vi-VN" sz="3200" b="1" dirty="0">
                    <a:solidFill>
                      <a:srgbClr val="FF0066"/>
                    </a:solidFill>
                    <a:latin typeface="Times New Roman" pitchFamily="18" charset="0"/>
                    <a:cs typeface="Times New Roman" pitchFamily="18" charset="0"/>
                  </a:rPr>
                  <a:t>ĐƯỜNG VỀ</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Box 1"/>
          <p:cNvSpPr txBox="1"/>
          <p:nvPr/>
        </p:nvSpPr>
        <p:spPr>
          <a:xfrm>
            <a:off x="1356519" y="3144728"/>
            <a:ext cx="13716000" cy="5909310"/>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Cậu bé cùng mẹ trở về ngôi nhà cũ. Non xanh đang chuyển mình. Những chiếc lá khiêm nhường suốt mùa đông hé mở dần dưới bầu trời. Một cây chuối rừng nằm nghiêng trên vách đá đã vội nở hoa chẳng cần chờ mùa mới đến. Những bông hoa đỏ lập lòe như những bó đuốc trong hơi sương mờ bao phủ khắp núi non. </a:t>
            </a:r>
          </a:p>
          <a:p>
            <a:pPr algn="just"/>
            <a:r>
              <a:rPr lang="vi-VN" sz="2800" b="1" dirty="0">
                <a:solidFill>
                  <a:srgbClr val="0000CC"/>
                </a:solidFill>
                <a:latin typeface="Times New Roman" panose="02020603050405020304" pitchFamily="18" charset="0"/>
                <a:cs typeface="Times New Roman" panose="02020603050405020304" pitchFamily="18" charset="0"/>
              </a:rPr>
              <a:t>	Sườn núi phía trước có ngôi nhà của mẹ con cậu bé rộng mênh mông. Phía dưới là suối trong veo. Phía trên là rừng già và những dãy núi đá lởm chởm. Cả xóm chỉ có rải rác hơn hai chục nóc nhà. Có chuyện gì, người đứng bên này hú gọi, người đứng bên kia hú đáp trả. </a:t>
            </a:r>
          </a:p>
          <a:p>
            <a:pPr algn="just"/>
            <a:r>
              <a:rPr lang="vi-VN" sz="2800" b="1" dirty="0">
                <a:solidFill>
                  <a:srgbClr val="0000CC"/>
                </a:solidFill>
                <a:latin typeface="Times New Roman" panose="02020603050405020304" pitchFamily="18" charset="0"/>
                <a:cs typeface="Times New Roman" panose="02020603050405020304" pitchFamily="18" charset="0"/>
              </a:rPr>
              <a:t>	Đêm đó, gian nhà bếp của hai mẹ con cậu bé sáng bừng ánh lửa. Những bó đuốc từ mọi ngả đổ về căn nhà nhỏ. Xóm núi đón họ trở về thân tình biết mấy! Cậu bé sẽ cùng mẹ ở lại trên non cao, nơi có những triền núi thoai thoải, những bông hoa rừng hồn hậu, những nếp nhà thưa thớt, lặng lẽ mà bình yên.</a:t>
            </a:r>
            <a:endParaRPr lang="en-US" sz="2800" b="1" dirty="0">
              <a:solidFill>
                <a:srgbClr val="0000CC"/>
              </a:solidFill>
              <a:latin typeface="Times New Roman" panose="02020603050405020304" pitchFamily="18" charset="0"/>
              <a:cs typeface="Times New Roman" panose="02020603050405020304" pitchFamily="18" charset="0"/>
            </a:endParaRPr>
          </a:p>
          <a:p>
            <a:pPr algn="just"/>
            <a:r>
              <a:rPr lang="en-US" sz="2800" b="1" dirty="0">
                <a:solidFill>
                  <a:srgbClr val="0000CC"/>
                </a:solidFill>
                <a:latin typeface="Times New Roman" panose="02020603050405020304" pitchFamily="18" charset="0"/>
                <a:cs typeface="Times New Roman" panose="02020603050405020304" pitchFamily="18" charset="0"/>
              </a:rPr>
              <a:t>					                                             (Theo </a:t>
            </a:r>
            <a:r>
              <a:rPr lang="en-US" sz="2800" b="1" dirty="0" err="1">
                <a:solidFill>
                  <a:srgbClr val="0000CC"/>
                </a:solidFill>
                <a:latin typeface="Times New Roman" panose="02020603050405020304" pitchFamily="18" charset="0"/>
                <a:cs typeface="Times New Roman" panose="02020603050405020304" pitchFamily="18" charset="0"/>
              </a:rPr>
              <a:t>Võ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Thị</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Xuân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a:t>
            </a:r>
            <a:r>
              <a:rPr lang="en-US" sz="2800" b="1" dirty="0">
                <a:solidFill>
                  <a:srgbClr val="0000CC"/>
                </a:solidFill>
                <a:latin typeface="Times New Roman" panose="02020603050405020304" pitchFamily="18" charset="0"/>
                <a:cs typeface="Times New Roman" panose="02020603050405020304" pitchFamily="18" charset="0"/>
              </a:rPr>
              <a:t>)</a:t>
            </a:r>
            <a:r>
              <a:rPr lang="vi-VN" sz="2800" b="1" dirty="0">
                <a:solidFill>
                  <a:srgbClr val="0000CC"/>
                </a:solidFill>
                <a:latin typeface="Times New Roman" panose="02020603050405020304" pitchFamily="18" charset="0"/>
                <a:cs typeface="Times New Roman" panose="02020603050405020304" pitchFamily="18" charset="0"/>
              </a:rPr>
              <a:t> </a:t>
            </a:r>
          </a:p>
          <a:p>
            <a:endParaRPr lang="en-US" sz="1400" dirty="0"/>
          </a:p>
        </p:txBody>
      </p:sp>
      <p:sp>
        <p:nvSpPr>
          <p:cNvPr id="9" name="TextBox 8"/>
          <p:cNvSpPr txBox="1"/>
          <p:nvPr/>
        </p:nvSpPr>
        <p:spPr>
          <a:xfrm>
            <a:off x="6694797" y="1056541"/>
            <a:ext cx="2608984"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sp>
        <p:nvSpPr>
          <p:cNvPr id="10"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56919" y="533400"/>
            <a:ext cx="7086600" cy="65325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cxnSp>
        <p:nvCxnSpPr>
          <p:cNvPr id="16" name="Straight Connector 15"/>
          <p:cNvCxnSpPr/>
          <p:nvPr/>
        </p:nvCxnSpPr>
        <p:spPr>
          <a:xfrm>
            <a:off x="6907437" y="1622974"/>
            <a:ext cx="22555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508919" y="3581400"/>
            <a:ext cx="13716000" cy="3785652"/>
          </a:xfrm>
          <a:prstGeom prst="rect">
            <a:avLst/>
          </a:prstGeom>
          <a:noFill/>
        </p:spPr>
        <p:txBody>
          <a:bodyPr wrap="square" rtlCol="0">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Khiêm</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nhịn</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khoe</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khoang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tranh</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giành</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với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người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khác</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Đá</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lởm</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chởm</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có</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nhiều</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mũi</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nhọn</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nhô</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lên</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không</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đều</a:t>
            </a:r>
            <a:r>
              <a:rPr lang="en-US" sz="4000" b="1" noProof="0" dirty="0">
                <a:solidFill>
                  <a:srgbClr val="0000CC"/>
                </a:solidFill>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Hồn</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hậu</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mộc</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mạc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hiền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srgbClr val="0000CC"/>
              </a:solidFill>
              <a:effectLst/>
              <a:uLnTx/>
              <a:uFillTx/>
            </a:endParaRPr>
          </a:p>
        </p:txBody>
      </p:sp>
      <p:sp>
        <p:nvSpPr>
          <p:cNvPr id="9" name="TextBox 8"/>
          <p:cNvSpPr txBox="1"/>
          <p:nvPr/>
        </p:nvSpPr>
        <p:spPr>
          <a:xfrm>
            <a:off x="6694797" y="1056541"/>
            <a:ext cx="260898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TIẾNG VIỆT</a:t>
            </a:r>
          </a:p>
        </p:txBody>
      </p:sp>
      <p:sp>
        <p:nvSpPr>
          <p:cNvPr id="10" name="Text Box 14"/>
          <p:cNvSpPr txBox="1">
            <a:spLocks noChangeArrowheads="1"/>
          </p:cNvSpPr>
          <p:nvPr/>
        </p:nvSpPr>
        <p:spPr bwMode="auto">
          <a:xfrm>
            <a:off x="2265167" y="169418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ÔN TẬP GIỮA HỌC KÌ II</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11" name="TextBox 10"/>
          <p:cNvSpPr txBox="1"/>
          <p:nvPr/>
        </p:nvSpPr>
        <p:spPr>
          <a:xfrm>
            <a:off x="1508919" y="2516085"/>
            <a:ext cx="3847528" cy="76944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ải</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nghĩa</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từ</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901861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74582" y="177564"/>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612" y="2009043"/>
            <a:ext cx="13927991" cy="677108"/>
            <a:chOff x="1387942" y="1888664"/>
            <a:chExt cx="12408573" cy="677108"/>
          </a:xfrm>
        </p:grpSpPr>
        <p:sp>
          <p:nvSpPr>
            <p:cNvPr id="20" name="Rectangle 19"/>
            <p:cNvSpPr/>
            <p:nvPr/>
          </p:nvSpPr>
          <p:spPr>
            <a:xfrm>
              <a:off x="1508919" y="1888664"/>
              <a:ext cx="12287596"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Hoạt động 1 : Đọc câu chuyện Đường về và trả lời câu hỏi</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387942" y="2565772"/>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027611" y="2820632"/>
            <a:ext cx="13578681" cy="732893"/>
          </a:xfrm>
          <a:prstGeom prst="rect">
            <a:avLst/>
          </a:prstGeom>
        </p:spPr>
        <p:txBody>
          <a:bodyPr wrap="square">
            <a:spAutoFit/>
          </a:bodyPr>
          <a:lstStyle/>
          <a:p>
            <a:pPr>
              <a:lnSpc>
                <a:spcPct val="120000"/>
              </a:lnSpc>
            </a:pPr>
            <a:r>
              <a:rPr lang="vi-VN" sz="3800" b="1" dirty="0">
                <a:solidFill>
                  <a:srgbClr val="0000CC"/>
                </a:solidFill>
                <a:latin typeface="Times New Roman" pitchFamily="18" charset="0"/>
                <a:cs typeface="Times New Roman" pitchFamily="18" charset="0"/>
              </a:rPr>
              <a:t>a. Tìm ý tương ứng với mỗi đoạn </a:t>
            </a:r>
            <a:endParaRPr lang="en-US" sz="3800" b="1" dirty="0">
              <a:solidFill>
                <a:srgbClr val="0000CC"/>
              </a:solidFill>
              <a:latin typeface="Times New Roman" pitchFamily="18" charset="0"/>
              <a:cs typeface="Times New Roman" pitchFamily="18" charset="0"/>
            </a:endParaRPr>
          </a:p>
        </p:txBody>
      </p:sp>
      <p:sp>
        <p:nvSpPr>
          <p:cNvPr id="4" name="Oval 3"/>
          <p:cNvSpPr/>
          <p:nvPr/>
        </p:nvSpPr>
        <p:spPr>
          <a:xfrm>
            <a:off x="4252119" y="3505200"/>
            <a:ext cx="1752600"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6" name="Oval 25"/>
          <p:cNvSpPr/>
          <p:nvPr/>
        </p:nvSpPr>
        <p:spPr>
          <a:xfrm>
            <a:off x="9175617" y="3505200"/>
            <a:ext cx="1629702" cy="9144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Ý</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956719" y="4876800"/>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1</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2956719" y="7123088"/>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3</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2958203" y="5976775"/>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2</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7881311" y="7123088"/>
            <a:ext cx="642920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Cảnh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7903018" y="6103475"/>
            <a:ext cx="6636101" cy="754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Cảnh vật trên đường về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7903018" y="4921525"/>
            <a:ext cx="640750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Tình cảm người dân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7" name="Straight Arrow Connector 6"/>
          <p:cNvCxnSpPr>
            <a:stCxn id="5" idx="3"/>
            <a:endCxn id="30" idx="1"/>
          </p:cNvCxnSpPr>
          <p:nvPr/>
        </p:nvCxnSpPr>
        <p:spPr>
          <a:xfrm>
            <a:off x="6943392" y="5257800"/>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1" idx="1"/>
          </p:cNvCxnSpPr>
          <p:nvPr/>
        </p:nvCxnSpPr>
        <p:spPr>
          <a:xfrm flipV="1">
            <a:off x="6921685" y="5302525"/>
            <a:ext cx="981333" cy="20903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43392" y="6379075"/>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07090" y="8067094"/>
            <a:ext cx="14218841" cy="794064"/>
          </a:xfrm>
          <a:prstGeom prst="rect">
            <a:avLst/>
          </a:prstGeom>
        </p:spPr>
        <p:txBody>
          <a:bodyPr wrap="square">
            <a:spAutoFit/>
          </a:bodyPr>
          <a:lstStyle/>
          <a:p>
            <a:pPr>
              <a:lnSpc>
                <a:spcPct val="120000"/>
              </a:lnSpc>
            </a:pPr>
            <a:r>
              <a:rPr lang="vi-VN" sz="3800" b="1" dirty="0">
                <a:solidFill>
                  <a:srgbClr val="0000CC"/>
                </a:solidFill>
                <a:latin typeface="Times New Roman" pitchFamily="18" charset="0"/>
                <a:cs typeface="Times New Roman" pitchFamily="18" charset="0"/>
              </a:rPr>
              <a:t>b. Em thích hình ảnh, chi tiết nào nhất trong câu chuyện? Vì sao?</a:t>
            </a:r>
            <a:endParaRPr lang="en-US" sz="3800" b="1" dirty="0">
              <a:solidFill>
                <a:srgbClr val="0000CC"/>
              </a:solidFill>
              <a:latin typeface="Times New Roman" pitchFamily="18" charset="0"/>
              <a:cs typeface="Times New Roman" pitchFamily="18" charset="0"/>
            </a:endParaRPr>
          </a:p>
        </p:txBody>
      </p:sp>
      <p:sp>
        <p:nvSpPr>
          <p:cNvPr id="3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4119" y="3916017"/>
            <a:ext cx="10363200" cy="2438400"/>
          </a:xfrm>
          <a:prstGeom prst="rect">
            <a:avLst/>
          </a:prstGeom>
          <a:ln w="38100">
            <a:solidFill>
              <a:srgbClr val="0000FF"/>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19"/>
          <p:cNvSpPr/>
          <p:nvPr/>
        </p:nvSpPr>
        <p:spPr>
          <a:xfrm>
            <a:off x="1127919" y="2209800"/>
            <a:ext cx="13792200" cy="1261884"/>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Hoạt động 2: Viết đoạn văn nêu tình cảm, cảm xúc của em về một cảnh vật trong bài đã học. </a:t>
            </a:r>
            <a:endParaRPr lang="en-US" sz="3800" b="1" dirty="0">
              <a:solidFill>
                <a:srgbClr val="FF0066"/>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6" name="Rectangle 25"/>
          <p:cNvSpPr/>
          <p:nvPr/>
        </p:nvSpPr>
        <p:spPr>
          <a:xfrm>
            <a:off x="5014119" y="3916017"/>
            <a:ext cx="10210800" cy="2431435"/>
          </a:xfrm>
          <a:prstGeom prst="rect">
            <a:avLst/>
          </a:prstGeom>
        </p:spPr>
        <p:txBody>
          <a:bodyPr wrap="square">
            <a:spAutoFit/>
          </a:bodyPr>
          <a:lstStyle/>
          <a:p>
            <a:pPr marL="571500" indent="-571500">
              <a:buFont typeface="Arial" panose="020B0604020202020204" pitchFamily="34" charset="0"/>
              <a:buChar char="•"/>
            </a:pPr>
            <a:r>
              <a:rPr lang="vi-VN" sz="3800" b="1" dirty="0">
                <a:solidFill>
                  <a:srgbClr val="0000CC"/>
                </a:solidFill>
                <a:latin typeface="Times New Roman" pitchFamily="18" charset="0"/>
                <a:cs typeface="Times New Roman" pitchFamily="18" charset="0"/>
              </a:rPr>
              <a:t>Lưu ý:</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Viết đúng theo yêu cầu đề bài</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Viết đúng hình thức của một đoạn văn</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Đảm bảo đúng thời lượng viết đoạn văn</a:t>
            </a:r>
            <a:endParaRPr lang="en-US" sz="3800" b="1" dirty="0">
              <a:solidFill>
                <a:srgbClr val="0000CC"/>
              </a:solidFill>
              <a:latin typeface="Times New Roman" pitchFamily="18" charset="0"/>
              <a:cs typeface="Times New Roman" pitchFamily="18" charset="0"/>
            </a:endParaRPr>
          </a:p>
        </p:txBody>
      </p:sp>
      <p:pic>
        <p:nvPicPr>
          <p:cNvPr id="2050" name="Picture 2" descr="Những điểm cần chú ý khi làm thêm ở Nhật｜Kênh du lịch LocoBe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483" t="6388" r="-1"/>
          <a:stretch/>
        </p:blipFill>
        <p:spPr bwMode="auto">
          <a:xfrm>
            <a:off x="2331134" y="4572000"/>
            <a:ext cx="2286000" cy="416649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050974" y="2819400"/>
            <a:ext cx="304874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9372</TotalTime>
  <Words>559</Words>
  <Application>Microsoft Office PowerPoint</Application>
  <PresentationFormat>Custom</PresentationFormat>
  <Paragraphs>50</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990</cp:revision>
  <dcterms:created xsi:type="dcterms:W3CDTF">2008-09-09T22:52:10Z</dcterms:created>
  <dcterms:modified xsi:type="dcterms:W3CDTF">2025-03-13T09:08:42Z</dcterms:modified>
</cp:coreProperties>
</file>