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3" r:id="rId3"/>
    <p:sldId id="272" r:id="rId4"/>
    <p:sldId id="256" r:id="rId5"/>
    <p:sldId id="258" r:id="rId6"/>
    <p:sldId id="259" r:id="rId7"/>
    <p:sldId id="264" r:id="rId8"/>
    <p:sldId id="273" r:id="rId9"/>
    <p:sldId id="274" r:id="rId10"/>
    <p:sldId id="275" r:id="rId11"/>
    <p:sldId id="276" r:id="rId12"/>
    <p:sldId id="280" r:id="rId13"/>
    <p:sldId id="279" r:id="rId14"/>
    <p:sldId id="281" r:id="rId15"/>
    <p:sldId id="277" r:id="rId16"/>
    <p:sldId id="278" r:id="rId17"/>
    <p:sldId id="282" r:id="rId18"/>
    <p:sldId id="283" r:id="rId19"/>
    <p:sldId id="284" r:id="rId20"/>
    <p:sldId id="270"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8331-7749-F589-82B7-C403245F774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4C6CC2D-430E-E2F3-8D56-7EB0E31BB5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5589402-6E09-A7CA-41EA-CD74125847AA}"/>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27/12/2025</a:t>
            </a:fld>
            <a:endParaRPr lang="vi-VN"/>
          </a:p>
        </p:txBody>
      </p:sp>
      <p:sp>
        <p:nvSpPr>
          <p:cNvPr id="5" name="Footer Placeholder 4">
            <a:extLst>
              <a:ext uri="{FF2B5EF4-FFF2-40B4-BE49-F238E27FC236}">
                <a16:creationId xmlns:a16="http://schemas.microsoft.com/office/drawing/2014/main" id="{D1E13B22-26B0-0F37-5A55-D25AF6BAA5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CEE522B-810B-B5BE-3549-AD7D877FA52E}"/>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6982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931C-9C89-3B17-AD4A-57B3A7740BA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795CB95-CC7A-8895-B4BE-A65262A10CD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D3F172E-7999-E39A-EAEF-7D98D212B04E}"/>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27/12/2025</a:t>
            </a:fld>
            <a:endParaRPr lang="vi-VN"/>
          </a:p>
        </p:txBody>
      </p:sp>
      <p:sp>
        <p:nvSpPr>
          <p:cNvPr id="5" name="Footer Placeholder 4">
            <a:extLst>
              <a:ext uri="{FF2B5EF4-FFF2-40B4-BE49-F238E27FC236}">
                <a16:creationId xmlns:a16="http://schemas.microsoft.com/office/drawing/2014/main" id="{B52BA64A-CD3B-8EA0-F891-D33107A3572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8285FC22-C5CC-156E-616F-381691725B91}"/>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974101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3337A-5E4B-F225-9807-4C2DE067FFB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2F6F43C-A104-F3B5-725E-18EEAC33D49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C20601-209D-3F23-16CB-A69ABB5B9C38}"/>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27/12/2025</a:t>
            </a:fld>
            <a:endParaRPr lang="vi-VN"/>
          </a:p>
        </p:txBody>
      </p:sp>
      <p:sp>
        <p:nvSpPr>
          <p:cNvPr id="5" name="Footer Placeholder 4">
            <a:extLst>
              <a:ext uri="{FF2B5EF4-FFF2-40B4-BE49-F238E27FC236}">
                <a16:creationId xmlns:a16="http://schemas.microsoft.com/office/drawing/2014/main" id="{69E9D63D-B245-D924-C38A-05CCB89F2BB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7485E7B9-7D0F-FD2E-8379-34A985402056}"/>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913028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ED14-9297-DB8E-271B-833FE992D88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E4F1639-4280-4D57-6A48-8CE06D0A251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808136-0E6C-29C1-7654-8E3E6105E60F}"/>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27/12/2025</a:t>
            </a:fld>
            <a:endParaRPr lang="vi-VN"/>
          </a:p>
        </p:txBody>
      </p:sp>
      <p:sp>
        <p:nvSpPr>
          <p:cNvPr id="5" name="Footer Placeholder 4">
            <a:extLst>
              <a:ext uri="{FF2B5EF4-FFF2-40B4-BE49-F238E27FC236}">
                <a16:creationId xmlns:a16="http://schemas.microsoft.com/office/drawing/2014/main" id="{496D7B74-20D0-579B-15A6-CDA35F9B30D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F6F40ED-F666-0D44-9B6D-2D16A67C8C99}"/>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pic>
        <p:nvPicPr>
          <p:cNvPr id="7" name="Content Placeholder 4" descr="A frame of various items&#10;&#10;Description automatically generated with medium confidence">
            <a:extLst>
              <a:ext uri="{FF2B5EF4-FFF2-40B4-BE49-F238E27FC236}">
                <a16:creationId xmlns:a16="http://schemas.microsoft.com/office/drawing/2014/main" id="{512864DA-B786-172C-B903-5657CBF525C7}"/>
              </a:ext>
            </a:extLst>
          </p:cNvPr>
          <p:cNvPicPr>
            <a:picLocks noChangeAspect="1"/>
          </p:cNvPicPr>
          <p:nvPr userDrawn="1"/>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sp>
        <p:nvSpPr>
          <p:cNvPr id="8" name="Rectangle: Diagonal Corners Rounded 7">
            <a:extLst>
              <a:ext uri="{FF2B5EF4-FFF2-40B4-BE49-F238E27FC236}">
                <a16:creationId xmlns:a16="http://schemas.microsoft.com/office/drawing/2014/main" id="{A3F1AD9E-3BAB-B7DB-7131-A89F437C7257}"/>
              </a:ext>
            </a:extLst>
          </p:cNvPr>
          <p:cNvSpPr/>
          <p:nvPr userDrawn="1"/>
        </p:nvSpPr>
        <p:spPr>
          <a:xfrm>
            <a:off x="436033" y="482600"/>
            <a:ext cx="11319933" cy="6146800"/>
          </a:xfrm>
          <a:prstGeom prst="round2DiagRect">
            <a:avLst/>
          </a:prstGeom>
          <a:solidFill>
            <a:schemeClr val="bg1"/>
          </a:solid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45502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DF48-1A74-09D0-A916-4D5F04F9F9D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7B808A1-CBB4-09BB-C67F-597324DAF60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F44287-2742-3871-C795-76550AD20A92}"/>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27/12/2025</a:t>
            </a:fld>
            <a:endParaRPr lang="vi-VN"/>
          </a:p>
        </p:txBody>
      </p:sp>
      <p:sp>
        <p:nvSpPr>
          <p:cNvPr id="5" name="Footer Placeholder 4">
            <a:extLst>
              <a:ext uri="{FF2B5EF4-FFF2-40B4-BE49-F238E27FC236}">
                <a16:creationId xmlns:a16="http://schemas.microsoft.com/office/drawing/2014/main" id="{A21E682E-46D7-F6A9-7541-176CB8B26BF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157F8A7-F95A-B857-02D5-A2555872CDF1}"/>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851905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B42C-AC43-30C7-338B-A8FC5E21EB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8419ED-444E-876C-E8E2-53D168D502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C90DE02-30D3-2137-0939-10D1A72739D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8512087-A6F6-FD35-3AF5-F36938FBAD2A}"/>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27/12/2025</a:t>
            </a:fld>
            <a:endParaRPr lang="vi-VN"/>
          </a:p>
        </p:txBody>
      </p:sp>
      <p:sp>
        <p:nvSpPr>
          <p:cNvPr id="6" name="Footer Placeholder 5">
            <a:extLst>
              <a:ext uri="{FF2B5EF4-FFF2-40B4-BE49-F238E27FC236}">
                <a16:creationId xmlns:a16="http://schemas.microsoft.com/office/drawing/2014/main" id="{9ACBACC5-0158-1252-CA14-5221F21EF8A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F5218381-75A8-7F44-00BA-ACBE826C5B0D}"/>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595872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FB93-4323-1518-02E5-BF0F0342D32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84D28E3-DA74-07D7-D3D8-6AA71B8896D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FA307C-E009-58D7-3ACF-369C52DAD67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5A2829D-E112-AD8A-0755-50F1E376EAD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16BCCA-1677-E8AB-C820-8CBB3FD2561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755D17-503B-58DF-6581-F2C797BB9671}"/>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27/12/2025</a:t>
            </a:fld>
            <a:endParaRPr lang="vi-VN"/>
          </a:p>
        </p:txBody>
      </p:sp>
      <p:sp>
        <p:nvSpPr>
          <p:cNvPr id="8" name="Footer Placeholder 7">
            <a:extLst>
              <a:ext uri="{FF2B5EF4-FFF2-40B4-BE49-F238E27FC236}">
                <a16:creationId xmlns:a16="http://schemas.microsoft.com/office/drawing/2014/main" id="{C32880C9-AAA0-91CB-57E4-DC6CE0E61C1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E839EB99-224C-9532-E0EA-967ED847609B}"/>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630706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B61D-5B9A-4CE1-DFFA-74F66ACA2A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6873AF2-13E6-D186-7D63-A76F8F96D5CE}"/>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27/12/2025</a:t>
            </a:fld>
            <a:endParaRPr lang="vi-VN"/>
          </a:p>
        </p:txBody>
      </p:sp>
      <p:sp>
        <p:nvSpPr>
          <p:cNvPr id="4" name="Footer Placeholder 3">
            <a:extLst>
              <a:ext uri="{FF2B5EF4-FFF2-40B4-BE49-F238E27FC236}">
                <a16:creationId xmlns:a16="http://schemas.microsoft.com/office/drawing/2014/main" id="{2FED865E-1215-C119-DFD8-450F14A98E9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9501127E-33D4-8B62-5B1B-D70803E1ACC6}"/>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321376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160E7-F84C-5CE1-A243-335A5B3BE582}"/>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27/12/2025</a:t>
            </a:fld>
            <a:endParaRPr lang="vi-VN"/>
          </a:p>
        </p:txBody>
      </p:sp>
      <p:sp>
        <p:nvSpPr>
          <p:cNvPr id="3" name="Footer Placeholder 2">
            <a:extLst>
              <a:ext uri="{FF2B5EF4-FFF2-40B4-BE49-F238E27FC236}">
                <a16:creationId xmlns:a16="http://schemas.microsoft.com/office/drawing/2014/main" id="{0EF05584-9CA4-2359-BDC5-73518D3E060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2F4AB771-50AD-35C5-0481-E49955A15CC5}"/>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824799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561B-A00A-90AA-0DCC-F0FB2BBA5D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407A318-8702-113E-1378-8E45020B95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A29D702-EF93-E089-4C90-D55B7721CB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2DA47-853F-8E02-F9DE-EBE68AF40F1C}"/>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27/12/2025</a:t>
            </a:fld>
            <a:endParaRPr lang="vi-VN"/>
          </a:p>
        </p:txBody>
      </p:sp>
      <p:sp>
        <p:nvSpPr>
          <p:cNvPr id="6" name="Footer Placeholder 5">
            <a:extLst>
              <a:ext uri="{FF2B5EF4-FFF2-40B4-BE49-F238E27FC236}">
                <a16:creationId xmlns:a16="http://schemas.microsoft.com/office/drawing/2014/main" id="{7712BB19-62C2-CB45-77A8-98BD04D27A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8A32A245-F9F5-F905-46EE-72A72E943266}"/>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088327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5C6C-8131-A6C5-CFB2-4F8FC8C318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A6B93B2-EA4A-7317-8048-98C3917DD58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9871BE5-E4DD-FD1D-CBC3-0172D8C5CE7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46FED-A1EE-C10A-7B23-73B48D8262BF}"/>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27/12/2025</a:t>
            </a:fld>
            <a:endParaRPr lang="vi-VN"/>
          </a:p>
        </p:txBody>
      </p:sp>
      <p:sp>
        <p:nvSpPr>
          <p:cNvPr id="6" name="Footer Placeholder 5">
            <a:extLst>
              <a:ext uri="{FF2B5EF4-FFF2-40B4-BE49-F238E27FC236}">
                <a16:creationId xmlns:a16="http://schemas.microsoft.com/office/drawing/2014/main" id="{FEB6B6D2-7FCB-9A3F-DDAC-9E8991ED45E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2C671C2C-8F14-1F70-B08D-22E46851DF05}"/>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06969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06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A frame of various items&#10;&#10;Description automatically generated with medium confidence">
            <a:extLst>
              <a:ext uri="{FF2B5EF4-FFF2-40B4-BE49-F238E27FC236}">
                <a16:creationId xmlns:a16="http://schemas.microsoft.com/office/drawing/2014/main" id="{A4D3AD3D-3C56-A8A3-A3EA-705A90CA2B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2" name="Picture 1">
            <a:extLst>
              <a:ext uri="{FF2B5EF4-FFF2-40B4-BE49-F238E27FC236}">
                <a16:creationId xmlns:a16="http://schemas.microsoft.com/office/drawing/2014/main" id="{F067B9E3-F7E8-920F-C5BE-144BD6AF7F6F}"/>
              </a:ext>
            </a:extLst>
          </p:cNvPr>
          <p:cNvPicPr>
            <a:picLocks noChangeAspect="1"/>
          </p:cNvPicPr>
          <p:nvPr/>
        </p:nvPicPr>
        <p:blipFill>
          <a:blip r:embed="rId3"/>
          <a:stretch>
            <a:fillRect/>
          </a:stretch>
        </p:blipFill>
        <p:spPr>
          <a:xfrm>
            <a:off x="2305227" y="2374770"/>
            <a:ext cx="7453530" cy="2108459"/>
          </a:xfrm>
          <a:prstGeom prst="rect">
            <a:avLst/>
          </a:prstGeom>
        </p:spPr>
      </p:pic>
    </p:spTree>
    <p:extLst>
      <p:ext uri="{BB962C8B-B14F-4D97-AF65-F5344CB8AC3E}">
        <p14:creationId xmlns:p14="http://schemas.microsoft.com/office/powerpoint/2010/main" val="529478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989342"/>
              <a:ext cx="346656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định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mở</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đầu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khai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thúc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nội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dung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4147457" y="2824394"/>
            <a:ext cx="7163670" cy="2800767"/>
          </a:xfrm>
          <a:prstGeom prst="rect">
            <a:avLst/>
          </a:prstGeom>
          <a:noFill/>
        </p:spPr>
        <p:txBody>
          <a:bodyPr wrap="square">
            <a:spAutoFit/>
          </a:bodyPr>
          <a:lstStyle/>
          <a:p>
            <a:pPr lvl="0" algn="just"/>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kết thúc: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tiếp </a:t>
            </a:r>
            <a:r>
              <a:rPr lang="en-US" sz="4400" dirty="0" err="1">
                <a:solidFill>
                  <a:prstClr val="black"/>
                </a:solidFill>
                <a:latin typeface="Calibri" panose="020F0502020204030204" pitchFamily="34" charset="0"/>
                <a:ea typeface="Calibri" panose="020F0502020204030204" pitchFamily="34" charset="0"/>
                <a:cs typeface="Calibri" panose="020F0502020204030204" pitchFamily="34" charset="0"/>
              </a:rPr>
              <a:t>đó</a:t>
            </a: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đến hết: nêu ý nghĩa của bộ phim thông qua việc xây dựng nhân vật thỏ trắng.</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4762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897009"/>
              <a:ext cx="346656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triển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khai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giới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thiệu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đặc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điểm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nào</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nhân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vật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thỏ</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trắng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4180114"/>
            <a:ext cx="3500089" cy="255901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52E16DD5-7404-7747-4DA9-AAB006DCC8FB}"/>
              </a:ext>
            </a:extLst>
          </p:cNvPr>
          <p:cNvPicPr>
            <a:picLocks noChangeAspect="1"/>
          </p:cNvPicPr>
          <p:nvPr/>
        </p:nvPicPr>
        <p:blipFill>
          <a:blip r:embed="rId4"/>
          <a:stretch>
            <a:fillRect/>
          </a:stretch>
        </p:blipFill>
        <p:spPr>
          <a:xfrm>
            <a:off x="3910012" y="2950029"/>
            <a:ext cx="7509487" cy="2718026"/>
          </a:xfrm>
          <a:prstGeom prst="rect">
            <a:avLst/>
          </a:prstGeom>
        </p:spPr>
      </p:pic>
    </p:spTree>
    <p:extLst>
      <p:ext uri="{BB962C8B-B14F-4D97-AF65-F5344CB8AC3E}">
        <p14:creationId xmlns:p14="http://schemas.microsoft.com/office/powerpoint/2010/main" val="217647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88BA34-36EC-E579-4696-E6037EECA3F8}"/>
              </a:ext>
            </a:extLst>
          </p:cNvPr>
          <p:cNvSpPr txBox="1"/>
          <p:nvPr/>
        </p:nvSpPr>
        <p:spPr>
          <a:xfrm>
            <a:off x="947056" y="803346"/>
            <a:ext cx="10493829" cy="4914166"/>
          </a:xfrm>
          <a:prstGeom prst="rect">
            <a:avLst/>
          </a:prstGeom>
          <a:noFill/>
        </p:spPr>
        <p:txBody>
          <a:bodyPr wrap="square">
            <a:spAutoFit/>
          </a:bodyPr>
          <a:lstStyle/>
          <a:p>
            <a:pPr marL="0" marR="0" algn="just">
              <a:spcBef>
                <a:spcPts val="0"/>
              </a:spcBef>
              <a:spcAft>
                <a:spcPts val="800"/>
              </a:spcAft>
              <a:tabLst>
                <a:tab pos="2581275" algn="l"/>
              </a:tabLs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vật</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trắng</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Ngoại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bộ</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trắng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muốt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đôi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mắt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to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đôi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tai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cách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Vui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vẻ</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cởi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mở</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Tốt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bụng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Biết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tin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bị</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đổ</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vội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vã</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đến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giúp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chạy</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như</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bay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bão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giữa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tiếng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gió</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ù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ù</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về</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tận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sóc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sẵn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lòng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san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sẻ</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ăn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cùng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vượt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qua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mùa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rét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Bao dung: Khi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giận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dỗi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vì</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hiểu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nhầm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những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giận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tả</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đêm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47134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118309" y="366904"/>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1081674"/>
              <a:ext cx="346656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chi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tiết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nào</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nhận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đây</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nhân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phim</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8" y="4757056"/>
            <a:ext cx="2465946" cy="198207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D9D7927C-BA5A-D163-FFF1-75B1EBB6E937}"/>
              </a:ext>
            </a:extLst>
          </p:cNvPr>
          <p:cNvSpPr txBox="1"/>
          <p:nvPr/>
        </p:nvSpPr>
        <p:spPr>
          <a:xfrm>
            <a:off x="3526972" y="2296886"/>
            <a:ext cx="8142514" cy="3991734"/>
          </a:xfrm>
          <a:prstGeom prst="rect">
            <a:avLst/>
          </a:prstGeom>
          <a:noFill/>
        </p:spPr>
        <p:txBody>
          <a:bodyPr wrap="square" rtlCol="0">
            <a:spAutoFit/>
          </a:bodyPr>
          <a:lstStyle/>
          <a:p>
            <a:pPr marL="0" marR="0" algn="just">
              <a:lnSpc>
                <a:spcPct val="120000"/>
              </a:lnSpc>
              <a:spcBef>
                <a:spcPts val="0"/>
              </a:spcBef>
              <a:spcAft>
                <a:spcPts val="800"/>
              </a:spcAft>
              <a:tabLst>
                <a:tab pos="2581275" algn="l"/>
              </a:tabLst>
            </a:pP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Những</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chi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tiết</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về</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âm</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thanh</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được</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nhìn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thấy</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trên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phim</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bộ</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lông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trắng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muốt</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đôi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mắt</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to,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tròn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tinh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anh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đôi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tai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dài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cái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đuôi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ngắn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ngủn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xinh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xinh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thỏ</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chạy</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như</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bay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trong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cơn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dông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bão</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Âm</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thanh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nghe</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thấy</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Giọng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nói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ấm</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áp</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nói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Tớ</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lại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khoái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nhất</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món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này</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tiếng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cười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giòn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tan,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tiếng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gió</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ù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ù</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20000"/>
              </a:lnSpc>
              <a:spcBef>
                <a:spcPts val="0"/>
              </a:spcBef>
              <a:spcAft>
                <a:spcPts val="800"/>
              </a:spcAft>
              <a:tabLst>
                <a:tab pos="2581275" algn="l"/>
              </a:tabLst>
            </a:pP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Những</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từ</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ngữ</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về</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phim</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hoạt</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kĩ</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thuật</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vi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tính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hiện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đại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màn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khán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giả</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người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xem</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đạo</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diễn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073966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118309" y="366904"/>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1081674"/>
              <a:ext cx="346656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 Những từ ngữ nào thể hiện suy nghĩ, cảm xúc của người xem đối với nhân vật và bộ phim?</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8" y="4757056"/>
            <a:ext cx="2465946" cy="198207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D9D7927C-BA5A-D163-FFF1-75B1EBB6E937}"/>
              </a:ext>
            </a:extLst>
          </p:cNvPr>
          <p:cNvSpPr txBox="1"/>
          <p:nvPr/>
        </p:nvSpPr>
        <p:spPr>
          <a:xfrm>
            <a:off x="2547258" y="2536371"/>
            <a:ext cx="8142514" cy="2401683"/>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800"/>
              </a:spcAft>
              <a:buClrTx/>
              <a:buSzTx/>
              <a:buFontTx/>
              <a:buNone/>
              <a:tabLst>
                <a:tab pos="2581275" algn="l"/>
              </a:tabLst>
              <a:defRPr/>
            </a:pPr>
            <a:r>
              <a:rPr kumimoji="0" lang="vi-VN"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Từ ngữ thể hiện tình cảm, cảm xúc của người xem đối với nhân vật và bộ phim: </a:t>
            </a:r>
            <a:r>
              <a:rPr kumimoji="0" lang="vi-VN" sz="320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rất yêu thích, đáng yêu, vô cùng thích thú, đáng quý nhất, thật xúc động, ý nghĩa.</a:t>
            </a:r>
            <a:endParaRPr kumimoji="0" lang="en-US" sz="320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95146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663811" y="610035"/>
            <a:ext cx="10799064" cy="1077218"/>
          </a:xfrm>
          <a:prstGeom prst="rect">
            <a:avLst/>
          </a:prstGeom>
          <a:noFill/>
        </p:spPr>
        <p:txBody>
          <a:bodyPr wrap="square">
            <a:spAutoFit/>
          </a:bodyPr>
          <a:lstStyle/>
          <a:p>
            <a:pPr lvl="0" algn="ctr"/>
            <a:r>
              <a:rPr lang="en-US" sz="32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2. </a:t>
            </a:r>
            <a:r>
              <a:rPr lang="vi-VN" sz="32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Trao đổi về những điểm cần lưu ý khi viết đoạn văn giới thiệu nhân vật trong một bộ phim hoạt hình.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83C3FA5-8E5D-3BF5-C80C-9E5F8D6A8C7D}"/>
              </a:ext>
            </a:extLst>
          </p:cNvPr>
          <p:cNvSpPr txBox="1"/>
          <p:nvPr/>
        </p:nvSpPr>
        <p:spPr>
          <a:xfrm>
            <a:off x="870857" y="1709057"/>
            <a:ext cx="8011886" cy="523220"/>
          </a:xfrm>
          <a:prstGeom prst="rect">
            <a:avLst/>
          </a:prstGeom>
          <a:noFill/>
        </p:spPr>
        <p:txBody>
          <a:bodyPr wrap="square" rtlCol="0">
            <a:spAutoFit/>
          </a:bodyPr>
          <a:lstStyle/>
          <a:p>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Dựa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đâu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để</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biết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đặc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của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nhân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vật</a:t>
            </a:r>
            <a:r>
              <a:rPr lang="en-US" sz="2800" b="0" i="0" dirty="0">
                <a:solidFill>
                  <a:srgbClr val="000000"/>
                </a:solidFill>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DA23F4D6-97D7-0335-AB45-BE68C0CD1C35}"/>
              </a:ext>
            </a:extLst>
          </p:cNvPr>
          <p:cNvSpPr/>
          <p:nvPr/>
        </p:nvSpPr>
        <p:spPr>
          <a:xfrm>
            <a:off x="1371599" y="2590800"/>
            <a:ext cx="10254343" cy="1273629"/>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G: </a:t>
            </a:r>
            <a:r>
              <a:rPr lang="vi-VN" sz="2800" dirty="0">
                <a:solidFill>
                  <a:srgbClr val="002060"/>
                </a:solidFill>
                <a:latin typeface="Cambria" panose="02040503050406030204" pitchFamily="18" charset="0"/>
                <a:ea typeface="Cambria" panose="02040503050406030204" pitchFamily="18" charset="0"/>
              </a:rPr>
              <a:t>Ngoại hình (hình dáng, gương mặt, trang phục,... của nhân vật). Hoạt động (việc làm, cử chỉ, lời nói,... của nhân vật theo diễn biến của bộ phim).</a:t>
            </a:r>
          </a:p>
        </p:txBody>
      </p:sp>
      <p:sp>
        <p:nvSpPr>
          <p:cNvPr id="6" name="TextBox 5">
            <a:extLst>
              <a:ext uri="{FF2B5EF4-FFF2-40B4-BE49-F238E27FC236}">
                <a16:creationId xmlns:a16="http://schemas.microsoft.com/office/drawing/2014/main" id="{82981BBE-254A-EACA-1047-C3FF2B8E480E}"/>
              </a:ext>
            </a:extLst>
          </p:cNvPr>
          <p:cNvSpPr txBox="1"/>
          <p:nvPr/>
        </p:nvSpPr>
        <p:spPr>
          <a:xfrm>
            <a:off x="903513" y="4016829"/>
            <a:ext cx="10646229" cy="954107"/>
          </a:xfrm>
          <a:prstGeom prst="rect">
            <a:avLst/>
          </a:prstGeom>
          <a:noFill/>
        </p:spPr>
        <p:txBody>
          <a:bodyPr wrap="square" rtlCol="0">
            <a:spAutoFit/>
          </a:bodyPr>
          <a:lstStyle/>
          <a:p>
            <a:pPr algn="just"/>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Làm</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thế</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nào</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để</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thể</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hiện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rõ</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đây</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là</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đoạn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văn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giới</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thiệu</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nhân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vật</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trong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phim</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hoạt</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hình</a:t>
            </a:r>
            <a:r>
              <a:rPr lang="en-US" sz="2800" dirty="0">
                <a:solidFill>
                  <a:srgbClr val="000000"/>
                </a:solidFill>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1C2D9A62-26AB-D5AA-2741-8F95B894EE01}"/>
              </a:ext>
            </a:extLst>
          </p:cNvPr>
          <p:cNvSpPr/>
          <p:nvPr/>
        </p:nvSpPr>
        <p:spPr>
          <a:xfrm>
            <a:off x="990600" y="5094514"/>
            <a:ext cx="1937658" cy="103414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Tên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phim</a:t>
            </a:r>
            <a:endParaRPr lang="vi-VN" sz="28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48ADF374-D338-BEF4-7DA5-C2C361DAB058}"/>
              </a:ext>
            </a:extLst>
          </p:cNvPr>
          <p:cNvSpPr/>
          <p:nvPr/>
        </p:nvSpPr>
        <p:spPr>
          <a:xfrm>
            <a:off x="3483429" y="5072743"/>
            <a:ext cx="4996542" cy="103414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latin typeface="Cambria" panose="02040503050406030204" pitchFamily="18" charset="0"/>
                <a:ea typeface="Cambria" panose="02040503050406030204" pitchFamily="18" charset="0"/>
              </a:rPr>
              <a:t>Đặc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điểm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vật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được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nhận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biết</a:t>
            </a:r>
            <a:r>
              <a:rPr lang="en-US" sz="2800" dirty="0">
                <a:solidFill>
                  <a:srgbClr val="002060"/>
                </a:solidFill>
                <a:latin typeface="Cambria" panose="02040503050406030204" pitchFamily="18" charset="0"/>
                <a:ea typeface="Cambria" panose="02040503050406030204" pitchFamily="18" charset="0"/>
              </a:rPr>
              <a:t> qua </a:t>
            </a:r>
            <a:r>
              <a:rPr lang="en-US" sz="2800" dirty="0" err="1">
                <a:solidFill>
                  <a:srgbClr val="002060"/>
                </a:solidFill>
                <a:latin typeface="Cambria" panose="02040503050406030204" pitchFamily="18" charset="0"/>
                <a:ea typeface="Cambria" panose="02040503050406030204" pitchFamily="18" charset="0"/>
              </a:rPr>
              <a:t>mắt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nhìn</a:t>
            </a:r>
            <a:r>
              <a:rPr lang="en-US" sz="2800" dirty="0">
                <a:solidFill>
                  <a:srgbClr val="002060"/>
                </a:solidFill>
                <a:latin typeface="Cambria" panose="02040503050406030204" pitchFamily="18" charset="0"/>
                <a:ea typeface="Cambria" panose="02040503050406030204" pitchFamily="18" charset="0"/>
              </a:rPr>
              <a:t>, tai </a:t>
            </a:r>
            <a:r>
              <a:rPr lang="en-US" sz="2800" dirty="0" err="1">
                <a:solidFill>
                  <a:srgbClr val="002060"/>
                </a:solidFill>
                <a:latin typeface="Cambria" panose="02040503050406030204" pitchFamily="18" charset="0"/>
                <a:ea typeface="Cambria" panose="02040503050406030204" pitchFamily="18" charset="0"/>
              </a:rPr>
              <a:t>nghe</a:t>
            </a:r>
            <a:endParaRPr lang="vi-VN" sz="2800"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2B4D58EF-C376-99C4-E3DC-22FF198E2CB6}"/>
              </a:ext>
            </a:extLst>
          </p:cNvPr>
          <p:cNvSpPr/>
          <p:nvPr/>
        </p:nvSpPr>
        <p:spPr>
          <a:xfrm>
            <a:off x="9209314" y="5050972"/>
            <a:ext cx="1937658" cy="103414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endParaRPr lang="vi-VN"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45058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B6BE9F-6827-9B72-627C-A8E30E424FD5}"/>
              </a:ext>
            </a:extLst>
          </p:cNvPr>
          <p:cNvPicPr>
            <a:picLocks noChangeAspect="1"/>
          </p:cNvPicPr>
          <p:nvPr/>
        </p:nvPicPr>
        <p:blipFill>
          <a:blip r:embed="rId2"/>
          <a:stretch>
            <a:fillRect/>
          </a:stretch>
        </p:blipFill>
        <p:spPr>
          <a:xfrm>
            <a:off x="909637" y="1528762"/>
            <a:ext cx="10372725" cy="3800475"/>
          </a:xfrm>
          <a:prstGeom prst="rect">
            <a:avLst/>
          </a:prstGeom>
        </p:spPr>
      </p:pic>
    </p:spTree>
    <p:extLst>
      <p:ext uri="{BB962C8B-B14F-4D97-AF65-F5344CB8AC3E}">
        <p14:creationId xmlns:p14="http://schemas.microsoft.com/office/powerpoint/2010/main" val="2217611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A frame of various items&#10;&#10;Description automatically generated with medium confidence">
            <a:extLst>
              <a:ext uri="{FF2B5EF4-FFF2-40B4-BE49-F238E27FC236}">
                <a16:creationId xmlns:a16="http://schemas.microsoft.com/office/drawing/2014/main" id="{A4D3AD3D-3C56-A8A3-A3EA-705A90CA2B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2051989F-A9E8-48D3-0DA4-D93A50EDE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027465"/>
            <a:ext cx="9753600" cy="3238500"/>
          </a:xfrm>
          <a:prstGeom prst="rect">
            <a:avLst/>
          </a:prstGeom>
        </p:spPr>
      </p:pic>
    </p:spTree>
    <p:extLst>
      <p:ext uri="{BB962C8B-B14F-4D97-AF65-F5344CB8AC3E}">
        <p14:creationId xmlns:p14="http://schemas.microsoft.com/office/powerpoint/2010/main" val="2182558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348343" y="610035"/>
            <a:ext cx="11506200" cy="646331"/>
          </a:xfrm>
          <a:prstGeom prst="rect">
            <a:avLst/>
          </a:prstGeom>
          <a:noFill/>
        </p:spPr>
        <p:txBody>
          <a:bodyPr wrap="square">
            <a:spAutoFit/>
          </a:bodyPr>
          <a:lstStyle/>
          <a:p>
            <a:pPr lvl="0" algn="ct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1.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Làm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một</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tờ</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quảng</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cáo</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cho</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bộ</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phim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mà</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em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yêu</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thích</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B53717A7-8F13-5278-13DF-DAD794528C4C}"/>
              </a:ext>
            </a:extLst>
          </p:cNvPr>
          <p:cNvPicPr>
            <a:picLocks noChangeAspect="1"/>
          </p:cNvPicPr>
          <p:nvPr/>
        </p:nvPicPr>
        <p:blipFill>
          <a:blip r:embed="rId2"/>
          <a:stretch>
            <a:fillRect/>
          </a:stretch>
        </p:blipFill>
        <p:spPr>
          <a:xfrm>
            <a:off x="4474027" y="1422058"/>
            <a:ext cx="3357287" cy="4978742"/>
          </a:xfrm>
          <a:prstGeom prst="rect">
            <a:avLst/>
          </a:prstGeom>
        </p:spPr>
      </p:pic>
    </p:spTree>
    <p:extLst>
      <p:ext uri="{BB962C8B-B14F-4D97-AF65-F5344CB8AC3E}">
        <p14:creationId xmlns:p14="http://schemas.microsoft.com/office/powerpoint/2010/main" val="607169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348343" y="610035"/>
            <a:ext cx="11506200" cy="646331"/>
          </a:xfrm>
          <a:prstGeom prst="rect">
            <a:avLst/>
          </a:prstGeom>
          <a:noFill/>
        </p:spPr>
        <p:txBody>
          <a:bodyPr wrap="square">
            <a:spAutoFit/>
          </a:bodyPr>
          <a:lstStyle/>
          <a:p>
            <a:pPr lvl="0" algn="ct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2.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Tìm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đọc</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một</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bài</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giới</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thiệu</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phim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A02B93">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C1BE8FEA-95C2-4662-5D4C-41F1910A24C9}"/>
              </a:ext>
            </a:extLst>
          </p:cNvPr>
          <p:cNvSpPr/>
          <p:nvPr/>
        </p:nvSpPr>
        <p:spPr>
          <a:xfrm>
            <a:off x="957943" y="1513114"/>
            <a:ext cx="10199914" cy="489857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Bài giới thiệu phim hoạt hình: Đấu trường muôn thú 2D lồng tiếng:</a:t>
            </a:r>
          </a:p>
          <a:p>
            <a:pPr algn="just"/>
            <a:r>
              <a:rPr lang="vi-VN" sz="2800" dirty="0">
                <a:solidFill>
                  <a:srgbClr val="002060"/>
                </a:solidFill>
                <a:latin typeface="Cambria" panose="02040503050406030204" pitchFamily="18" charset="0"/>
                <a:ea typeface="Cambria" panose="02040503050406030204" pitchFamily="18" charset="0"/>
              </a:rPr>
              <a:t>Đạo diễn: Alois Di Leo</a:t>
            </a:r>
          </a:p>
          <a:p>
            <a:pPr algn="just"/>
            <a:r>
              <a:rPr lang="vi-VN" sz="2800" dirty="0">
                <a:solidFill>
                  <a:srgbClr val="002060"/>
                </a:solidFill>
                <a:latin typeface="Cambria" panose="02040503050406030204" pitchFamily="18" charset="0"/>
                <a:ea typeface="Cambria" panose="02040503050406030204" pitchFamily="18" charset="0"/>
              </a:rPr>
              <a:t>Diễn viên: Rodrigo Santoro, Alice Braga, Marcelo Adnet</a:t>
            </a:r>
          </a:p>
          <a:p>
            <a:pPr algn="just"/>
            <a:r>
              <a:rPr lang="vi-VN" sz="2800" dirty="0">
                <a:solidFill>
                  <a:srgbClr val="002060"/>
                </a:solidFill>
                <a:latin typeface="Cambria" panose="02040503050406030204" pitchFamily="18" charset="0"/>
                <a:ea typeface="Cambria" panose="02040503050406030204" pitchFamily="18" charset="0"/>
              </a:rPr>
              <a:t>Khởi chiếu: 10/02/2024</a:t>
            </a:r>
          </a:p>
          <a:p>
            <a:pPr algn="just"/>
            <a:r>
              <a:rPr lang="vi-VN" sz="2800" dirty="0">
                <a:solidFill>
                  <a:srgbClr val="002060"/>
                </a:solidFill>
                <a:latin typeface="Cambria" panose="02040503050406030204" pitchFamily="18" charset="0"/>
                <a:ea typeface="Cambria" panose="02040503050406030204" pitchFamily="18" charset="0"/>
              </a:rPr>
              <a:t>Bộ phim kể về hai chú chuột: Vini, một nhà thơ bị mắc chứng sợ sân khấu và Tito một tay guitar tài năng. Khi Trận Đại Hồng Thủy xảy ra, mỗi loài chỉ có một nam và một nữ được phép lên tàu của Noah. Trên con tàu lánh nạn đó, những cuộc đụng độ và tranh tài giữa muôn loài diễn ra đầy thú vị với những bài học vô cùng ý nghĩa.</a:t>
            </a:r>
          </a:p>
        </p:txBody>
      </p:sp>
    </p:spTree>
    <p:extLst>
      <p:ext uri="{BB962C8B-B14F-4D97-AF65-F5344CB8AC3E}">
        <p14:creationId xmlns:p14="http://schemas.microsoft.com/office/powerpoint/2010/main" val="2782123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C2294CDA-3BDF-8493-80FD-98F9A9F319CE}"/>
              </a:ext>
            </a:extLst>
          </p:cNvPr>
          <p:cNvSpPr/>
          <p:nvPr/>
        </p:nvSpPr>
        <p:spPr>
          <a:xfrm>
            <a:off x="8115541" y="2590493"/>
            <a:ext cx="3095368" cy="4114800"/>
          </a:xfrm>
          <a:custGeom>
            <a:avLst/>
            <a:gdLst/>
            <a:ahLst/>
            <a:cxnLst/>
            <a:rect l="l" t="t" r="r" b="b"/>
            <a:pathLst>
              <a:path w="3095368" h="4114800">
                <a:moveTo>
                  <a:pt x="0" y="0"/>
                </a:moveTo>
                <a:lnTo>
                  <a:pt x="3095367" y="0"/>
                </a:lnTo>
                <a:lnTo>
                  <a:pt x="309536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09B6C2FA-9AB5-5C0B-4C88-2935405DE449}"/>
              </a:ext>
            </a:extLst>
          </p:cNvPr>
          <p:cNvSpPr txBox="1"/>
          <p:nvPr/>
        </p:nvSpPr>
        <p:spPr>
          <a:xfrm>
            <a:off x="986789" y="710620"/>
            <a:ext cx="9879628" cy="707886"/>
          </a:xfrm>
          <a:prstGeom prst="rect">
            <a:avLst/>
          </a:prstGeom>
          <a:noFill/>
        </p:spPr>
        <p:txBody>
          <a:bodyPr wrap="none" rtlCol="0">
            <a:spAutoFit/>
          </a:bodyPr>
          <a:lstStyle/>
          <a:p>
            <a:pPr algn="ctr"/>
            <a:r>
              <a:rPr lang="en-GB" sz="4000" dirty="0" err="1">
                <a:solidFill>
                  <a:schemeClr val="accent2"/>
                </a:solidFill>
                <a:latin typeface="#9Slide03 BoosterNextFYBlack" panose="02000A03000000020004" pitchFamily="2" charset="-93"/>
              </a:rPr>
              <a:t>Đoạn</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phim</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trên</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có</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những</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nhân</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vật</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nào</a:t>
            </a:r>
            <a:r>
              <a:rPr lang="en-GB" sz="4000" dirty="0">
                <a:solidFill>
                  <a:schemeClr val="accent2"/>
                </a:solidFill>
                <a:latin typeface="#9Slide03 BoosterNextFYBlack" panose="02000A03000000020004" pitchFamily="2" charset="-93"/>
              </a:rPr>
              <a:t>?</a:t>
            </a:r>
            <a:endParaRPr lang="vi-VN" sz="4000" dirty="0">
              <a:solidFill>
                <a:schemeClr val="accent2"/>
              </a:solidFill>
              <a:latin typeface="#9Slide03 BoosterNextFYBlack" panose="02000A03000000020004" pitchFamily="2" charset="-93"/>
            </a:endParaRPr>
          </a:p>
        </p:txBody>
      </p:sp>
      <p:grpSp>
        <p:nvGrpSpPr>
          <p:cNvPr id="4" name="Group 3">
            <a:extLst>
              <a:ext uri="{FF2B5EF4-FFF2-40B4-BE49-F238E27FC236}">
                <a16:creationId xmlns:a16="http://schemas.microsoft.com/office/drawing/2014/main" id="{9457D45E-3E71-3476-F9B8-B83C308728EF}"/>
              </a:ext>
            </a:extLst>
          </p:cNvPr>
          <p:cNvGrpSpPr/>
          <p:nvPr/>
        </p:nvGrpSpPr>
        <p:grpSpPr>
          <a:xfrm>
            <a:off x="981091" y="1984248"/>
            <a:ext cx="6720840" cy="4096512"/>
            <a:chOff x="981091" y="1984248"/>
            <a:chExt cx="6720840" cy="4096512"/>
          </a:xfrm>
        </p:grpSpPr>
        <p:grpSp>
          <p:nvGrpSpPr>
            <p:cNvPr id="14" name="Group 13">
              <a:extLst>
                <a:ext uri="{FF2B5EF4-FFF2-40B4-BE49-F238E27FC236}">
                  <a16:creationId xmlns:a16="http://schemas.microsoft.com/office/drawing/2014/main" id="{6CD07AA9-1AE0-8099-7FDA-CE2A94486E95}"/>
                </a:ext>
              </a:extLst>
            </p:cNvPr>
            <p:cNvGrpSpPr/>
            <p:nvPr/>
          </p:nvGrpSpPr>
          <p:grpSpPr>
            <a:xfrm>
              <a:off x="981091" y="1984248"/>
              <a:ext cx="6720840" cy="4096512"/>
              <a:chOff x="981091" y="1984248"/>
              <a:chExt cx="6720840" cy="4096512"/>
            </a:xfrm>
          </p:grpSpPr>
          <p:grpSp>
            <p:nvGrpSpPr>
              <p:cNvPr id="11" name="Group 10">
                <a:extLst>
                  <a:ext uri="{FF2B5EF4-FFF2-40B4-BE49-F238E27FC236}">
                    <a16:creationId xmlns:a16="http://schemas.microsoft.com/office/drawing/2014/main" id="{314F1677-0375-019A-AE3A-913040718EC5}"/>
                  </a:ext>
                </a:extLst>
              </p:cNvPr>
              <p:cNvGrpSpPr/>
              <p:nvPr/>
            </p:nvGrpSpPr>
            <p:grpSpPr>
              <a:xfrm>
                <a:off x="981091" y="1984248"/>
                <a:ext cx="6720840" cy="4096512"/>
                <a:chOff x="981091" y="1984248"/>
                <a:chExt cx="6720840" cy="4096512"/>
              </a:xfrm>
            </p:grpSpPr>
            <p:sp>
              <p:nvSpPr>
                <p:cNvPr id="9" name="Rectangle: Diagonal Corners Rounded 8">
                  <a:extLst>
                    <a:ext uri="{FF2B5EF4-FFF2-40B4-BE49-F238E27FC236}">
                      <a16:creationId xmlns:a16="http://schemas.microsoft.com/office/drawing/2014/main" id="{E1C32DDE-8205-F588-9699-FC9AAED0E121}"/>
                    </a:ext>
                  </a:extLst>
                </p:cNvPr>
                <p:cNvSpPr/>
                <p:nvPr/>
              </p:nvSpPr>
              <p:spPr>
                <a:xfrm>
                  <a:off x="981091" y="1984248"/>
                  <a:ext cx="6720840" cy="3895344"/>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Diagonal Corners Rounded 9">
                  <a:extLst>
                    <a:ext uri="{FF2B5EF4-FFF2-40B4-BE49-F238E27FC236}">
                      <a16:creationId xmlns:a16="http://schemas.microsoft.com/office/drawing/2014/main" id="{193434C0-C729-A256-00EA-019E968C3138}"/>
                    </a:ext>
                  </a:extLst>
                </p:cNvPr>
                <p:cNvSpPr/>
                <p:nvPr/>
              </p:nvSpPr>
              <p:spPr>
                <a:xfrm rot="563031">
                  <a:off x="981091" y="2185416"/>
                  <a:ext cx="6720840" cy="3895344"/>
                </a:xfrm>
                <a:prstGeom prst="round2DiagRect">
                  <a:avLst/>
                </a:prstGeom>
                <a:solidFill>
                  <a:schemeClr val="bg1"/>
                </a:solidFill>
                <a:ln w="762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TextBox 12">
                <a:extLst>
                  <a:ext uri="{FF2B5EF4-FFF2-40B4-BE49-F238E27FC236}">
                    <a16:creationId xmlns:a16="http://schemas.microsoft.com/office/drawing/2014/main" id="{D9FD70D8-06BF-33D7-2467-0B7930755B04}"/>
                  </a:ext>
                </a:extLst>
              </p:cNvPr>
              <p:cNvSpPr txBox="1"/>
              <p:nvPr/>
            </p:nvSpPr>
            <p:spPr>
              <a:xfrm rot="153831">
                <a:off x="1399842" y="3779145"/>
                <a:ext cx="5682551" cy="707886"/>
              </a:xfrm>
              <a:prstGeom prst="rect">
                <a:avLst/>
              </a:prstGeom>
              <a:noFill/>
            </p:spPr>
            <p:txBody>
              <a:bodyPr wrap="square">
                <a:spAutoFit/>
              </a:bodyPr>
              <a:lstStyle/>
              <a:p>
                <a:pPr algn="ctr"/>
                <a:endParaRPr lang="vi-VN" sz="4000" dirty="0">
                  <a:latin typeface="Calibri" panose="020F0502020204030204" pitchFamily="34" charset="0"/>
                  <a:ea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B38C56DB-FFCB-F83F-4497-688A18F34A36}"/>
                </a:ext>
              </a:extLst>
            </p:cNvPr>
            <p:cNvSpPr txBox="1"/>
            <p:nvPr/>
          </p:nvSpPr>
          <p:spPr>
            <a:xfrm>
              <a:off x="1600691" y="3717588"/>
              <a:ext cx="5708529" cy="830997"/>
            </a:xfrm>
            <a:prstGeom prst="rect">
              <a:avLst/>
            </a:prstGeom>
            <a:noFill/>
          </p:spPr>
          <p:txBody>
            <a:bodyPr wrap="square">
              <a:spAutoFit/>
            </a:bodyPr>
            <a:lstStyle/>
            <a:p>
              <a:pPr algn="ctr"/>
              <a:r>
                <a:rPr lang="en-US" sz="4800" dirty="0" err="1">
                  <a:latin typeface="Cambria" panose="02040503050406030204" pitchFamily="18" charset="0"/>
                  <a:ea typeface="Cambria" panose="02040503050406030204" pitchFamily="18" charset="0"/>
                </a:rPr>
                <a:t>Thỏ</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nhím</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cáo</a:t>
              </a:r>
              <a:r>
                <a:rPr lang="en-US" sz="4800" dirty="0">
                  <a:latin typeface="Cambria" panose="02040503050406030204" pitchFamily="18" charset="0"/>
                  <a:ea typeface="Cambria" panose="02040503050406030204" pitchFamily="18" charset="0"/>
                </a:rPr>
                <a:t>,..</a:t>
              </a:r>
              <a:endParaRPr lang="vi-VN" sz="48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074531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CE8B-EB99-F355-73E1-4F15879FF96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D5AD6575-C788-2690-6F4A-DE978322CD93}"/>
              </a:ext>
            </a:extLst>
          </p:cNvPr>
          <p:cNvSpPr>
            <a:spLocks noGrp="1"/>
          </p:cNvSpPr>
          <p:nvPr>
            <p:ph idx="1"/>
          </p:nvPr>
        </p:nvSpPr>
        <p:spPr/>
        <p:txBody>
          <a:bodyPr/>
          <a:lstStyle/>
          <a:p>
            <a:endParaRPr lang="vi-VN"/>
          </a:p>
        </p:txBody>
      </p:sp>
      <p:pic>
        <p:nvPicPr>
          <p:cNvPr id="4" name="Content Placeholder 4" descr="A frame of various items&#10;&#10;Description automatically generated with medium confidence">
            <a:extLst>
              <a:ext uri="{FF2B5EF4-FFF2-40B4-BE49-F238E27FC236}">
                <a16:creationId xmlns:a16="http://schemas.microsoft.com/office/drawing/2014/main" id="{A4A0CBB6-3EF4-5295-599E-37D21FEB42B2}"/>
              </a:ext>
            </a:extLst>
          </p:cNvPr>
          <p:cNvPicPr>
            <a:picLocks noChangeAspect="1"/>
          </p:cNvPicPr>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5" name="Picture 4">
            <a:extLst>
              <a:ext uri="{FF2B5EF4-FFF2-40B4-BE49-F238E27FC236}">
                <a16:creationId xmlns:a16="http://schemas.microsoft.com/office/drawing/2014/main" id="{701187A2-72CF-4DC3-B0C5-FE86EE512A9B}"/>
              </a:ext>
            </a:extLst>
          </p:cNvPr>
          <p:cNvPicPr>
            <a:picLocks noChangeAspect="1"/>
          </p:cNvPicPr>
          <p:nvPr/>
        </p:nvPicPr>
        <p:blipFill>
          <a:blip r:embed="rId3"/>
          <a:stretch>
            <a:fillRect/>
          </a:stretch>
        </p:blipFill>
        <p:spPr>
          <a:xfrm>
            <a:off x="1486392" y="1857959"/>
            <a:ext cx="8748518" cy="3560373"/>
          </a:xfrm>
          <a:prstGeom prst="rect">
            <a:avLst/>
          </a:prstGeom>
        </p:spPr>
      </p:pic>
    </p:spTree>
    <p:extLst>
      <p:ext uri="{BB962C8B-B14F-4D97-AF65-F5344CB8AC3E}">
        <p14:creationId xmlns:p14="http://schemas.microsoft.com/office/powerpoint/2010/main" val="2889839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C2294CDA-3BDF-8493-80FD-98F9A9F319CE}"/>
              </a:ext>
            </a:extLst>
          </p:cNvPr>
          <p:cNvSpPr/>
          <p:nvPr/>
        </p:nvSpPr>
        <p:spPr>
          <a:xfrm>
            <a:off x="8115541" y="2590493"/>
            <a:ext cx="3095368" cy="4114800"/>
          </a:xfrm>
          <a:custGeom>
            <a:avLst/>
            <a:gdLst/>
            <a:ahLst/>
            <a:cxnLst/>
            <a:rect l="l" t="t" r="r" b="b"/>
            <a:pathLst>
              <a:path w="3095368" h="4114800">
                <a:moveTo>
                  <a:pt x="0" y="0"/>
                </a:moveTo>
                <a:lnTo>
                  <a:pt x="3095367" y="0"/>
                </a:lnTo>
                <a:lnTo>
                  <a:pt x="309536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09B6C2FA-9AB5-5C0B-4C88-2935405DE449}"/>
              </a:ext>
            </a:extLst>
          </p:cNvPr>
          <p:cNvSpPr txBox="1"/>
          <p:nvPr/>
        </p:nvSpPr>
        <p:spPr>
          <a:xfrm>
            <a:off x="1132114" y="710620"/>
            <a:ext cx="738051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Em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thích</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nhân</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vật</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nào</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nhất</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vì</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sao</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a:t>
            </a:r>
            <a:endParaRPr kumimoji="0" lang="vi-VN"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endParaRPr>
          </a:p>
        </p:txBody>
      </p:sp>
    </p:spTree>
    <p:extLst>
      <p:ext uri="{BB962C8B-B14F-4D97-AF65-F5344CB8AC3E}">
        <p14:creationId xmlns:p14="http://schemas.microsoft.com/office/powerpoint/2010/main" val="3939458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85DB47-B811-3F41-2229-B4A0816405BD}"/>
              </a:ext>
            </a:extLst>
          </p:cNvPr>
          <p:cNvSpPr>
            <a:spLocks noGrp="1"/>
          </p:cNvSpPr>
          <p:nvPr>
            <p:ph type="subTitle" idx="1"/>
          </p:nvPr>
        </p:nvSpPr>
        <p:spPr/>
        <p:txBody>
          <a:bodyPr/>
          <a:lstStyle/>
          <a:p>
            <a:endParaRPr lang="vi-VN"/>
          </a:p>
        </p:txBody>
      </p:sp>
      <p:pic>
        <p:nvPicPr>
          <p:cNvPr id="5" name="Picture 4" descr="A person writing in a book&#10;&#10;Description automatically generated">
            <a:extLst>
              <a:ext uri="{FF2B5EF4-FFF2-40B4-BE49-F238E27FC236}">
                <a16:creationId xmlns:a16="http://schemas.microsoft.com/office/drawing/2014/main" id="{232B7026-C080-5F11-2E19-23F64CCF9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2104" cy="6858000"/>
          </a:xfrm>
          <a:prstGeom prst="rect">
            <a:avLst/>
          </a:prstGeom>
        </p:spPr>
      </p:pic>
      <p:pic>
        <p:nvPicPr>
          <p:cNvPr id="4" name="Picture 3">
            <a:extLst>
              <a:ext uri="{FF2B5EF4-FFF2-40B4-BE49-F238E27FC236}">
                <a16:creationId xmlns:a16="http://schemas.microsoft.com/office/drawing/2014/main" id="{8568CAF4-2D7E-A6A2-853A-546007495D46}"/>
              </a:ext>
            </a:extLst>
          </p:cNvPr>
          <p:cNvPicPr>
            <a:picLocks noChangeAspect="1"/>
          </p:cNvPicPr>
          <p:nvPr/>
        </p:nvPicPr>
        <p:blipFill>
          <a:blip r:embed="rId3"/>
          <a:stretch>
            <a:fillRect/>
          </a:stretch>
        </p:blipFill>
        <p:spPr>
          <a:xfrm>
            <a:off x="5046516" y="0"/>
            <a:ext cx="2316681" cy="938865"/>
          </a:xfrm>
          <a:prstGeom prst="rect">
            <a:avLst/>
          </a:prstGeom>
        </p:spPr>
      </p:pic>
      <p:pic>
        <p:nvPicPr>
          <p:cNvPr id="9" name="Picture 8">
            <a:extLst>
              <a:ext uri="{FF2B5EF4-FFF2-40B4-BE49-F238E27FC236}">
                <a16:creationId xmlns:a16="http://schemas.microsoft.com/office/drawing/2014/main" id="{0F65E2A8-88F5-EADE-6A53-4B2ED1D88338}"/>
              </a:ext>
            </a:extLst>
          </p:cNvPr>
          <p:cNvPicPr>
            <a:picLocks noChangeAspect="1"/>
          </p:cNvPicPr>
          <p:nvPr/>
        </p:nvPicPr>
        <p:blipFill>
          <a:blip r:embed="rId4"/>
          <a:stretch>
            <a:fillRect/>
          </a:stretch>
        </p:blipFill>
        <p:spPr>
          <a:xfrm>
            <a:off x="1205703" y="817604"/>
            <a:ext cx="9998307" cy="3023878"/>
          </a:xfrm>
          <a:prstGeom prst="rect">
            <a:avLst/>
          </a:prstGeom>
        </p:spPr>
      </p:pic>
    </p:spTree>
    <p:extLst>
      <p:ext uri="{BB962C8B-B14F-4D97-AF65-F5344CB8AC3E}">
        <p14:creationId xmlns:p14="http://schemas.microsoft.com/office/powerpoint/2010/main" val="1033632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frame of various items&#10;&#10;Description automatically generated with medium confidence">
            <a:extLst>
              <a:ext uri="{FF2B5EF4-FFF2-40B4-BE49-F238E27FC236}">
                <a16:creationId xmlns:a16="http://schemas.microsoft.com/office/drawing/2014/main" id="{A4D3AD3D-3C56-A8A3-A3EA-705A90CA2B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3" name="Picture 2" descr="A neon colored word on a black background&#10;&#10;Description automatically generated">
            <a:extLst>
              <a:ext uri="{FF2B5EF4-FFF2-40B4-BE49-F238E27FC236}">
                <a16:creationId xmlns:a16="http://schemas.microsoft.com/office/drawing/2014/main" id="{23726225-2B1C-B0AE-567D-E74C39742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082" y="1648813"/>
            <a:ext cx="10473836" cy="3560373"/>
          </a:xfrm>
          <a:prstGeom prst="rect">
            <a:avLst/>
          </a:prstGeom>
        </p:spPr>
      </p:pic>
    </p:spTree>
    <p:extLst>
      <p:ext uri="{BB962C8B-B14F-4D97-AF65-F5344CB8AC3E}">
        <p14:creationId xmlns:p14="http://schemas.microsoft.com/office/powerpoint/2010/main" val="580089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663811" y="610035"/>
            <a:ext cx="10799064" cy="707886"/>
          </a:xfrm>
          <a:prstGeom prst="rect">
            <a:avLst/>
          </a:prstGeom>
          <a:noFill/>
        </p:spPr>
        <p:txBody>
          <a:bodyPr wrap="square">
            <a:spAutoFit/>
          </a:bodyPr>
          <a:lstStyle/>
          <a:p>
            <a:pPr algn="ctr"/>
            <a:r>
              <a:rPr lang="en-US"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1. </a:t>
            </a:r>
            <a:r>
              <a:rPr lang="vi-VN"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Đọc đoạn văn dưới đây và trả lời câu hỏi.</a:t>
            </a:r>
            <a:endParaRPr lang="vi-VN" sz="4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8F015B-12AE-AC04-91A1-CC6A35221D52}"/>
              </a:ext>
            </a:extLst>
          </p:cNvPr>
          <p:cNvPicPr>
            <a:picLocks noChangeAspect="1"/>
          </p:cNvPicPr>
          <p:nvPr/>
        </p:nvPicPr>
        <p:blipFill>
          <a:blip r:embed="rId2"/>
          <a:stretch>
            <a:fillRect/>
          </a:stretch>
        </p:blipFill>
        <p:spPr>
          <a:xfrm>
            <a:off x="3026228" y="1429906"/>
            <a:ext cx="6017715" cy="5210378"/>
          </a:xfrm>
          <a:prstGeom prst="rect">
            <a:avLst/>
          </a:prstGeom>
        </p:spPr>
      </p:pic>
    </p:spTree>
    <p:extLst>
      <p:ext uri="{BB962C8B-B14F-4D97-AF65-F5344CB8AC3E}">
        <p14:creationId xmlns:p14="http://schemas.microsoft.com/office/powerpoint/2010/main" val="1012597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1174007"/>
              <a:ext cx="3466562" cy="1200329"/>
            </a:xfrm>
            <a:prstGeom prst="rect">
              <a:avLst/>
            </a:prstGeom>
            <a:noFill/>
          </p:spPr>
          <p:txBody>
            <a:bodyPr wrap="square" rtlCol="0">
              <a:spAutoFit/>
            </a:bodyPr>
            <a:lstStyle/>
            <a:p>
              <a:pPr algn="ct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Đoạn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văn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tập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trung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giới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thiệu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về</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vật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nào</a:t>
              </a:r>
              <a:r>
                <a:rPr lang="en-US" sz="3600" b="0" i="0" dirty="0">
                  <a:solidFill>
                    <a:srgbClr val="000000"/>
                  </a:solidFill>
                  <a:effectLst/>
                  <a:latin typeface="Cambria" panose="02040503050406030204" pitchFamily="18" charset="0"/>
                  <a:ea typeface="Cambria" panose="02040503050406030204" pitchFamily="18" charset="0"/>
                </a:rPr>
                <a:t>?</a:t>
              </a:r>
              <a:endParaRPr lang="vi-VN" sz="3600" dirty="0">
                <a:latin typeface="Cambria" panose="02040503050406030204" pitchFamily="18" charset="0"/>
                <a:ea typeface="Cambria" panose="02040503050406030204" pitchFamily="18" charset="0"/>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4147457" y="2824394"/>
            <a:ext cx="7163670" cy="2554545"/>
          </a:xfrm>
          <a:prstGeom prst="rect">
            <a:avLst/>
          </a:prstGeom>
          <a:noFill/>
        </p:spPr>
        <p:txBody>
          <a:bodyPr wrap="square">
            <a:spAutoFit/>
          </a:bodyPr>
          <a:lstStyle/>
          <a:p>
            <a:pPr algn="just"/>
            <a:r>
              <a:rPr lang="vi-VN" sz="4000" dirty="0">
                <a:latin typeface="Calibri" panose="020F0502020204030204" pitchFamily="34" charset="0"/>
                <a:ea typeface="Calibri" panose="020F0502020204030204" pitchFamily="34" charset="0"/>
                <a:cs typeface="Calibri" panose="020F0502020204030204" pitchFamily="34" charset="0"/>
              </a:rPr>
              <a:t>Đoạn văn tập trung giới thiệu về chú thỏ trắng, nhân vật chính trong bộ phim hoạt </a:t>
            </a:r>
            <a:r>
              <a:rPr lang="vi-VN" sz="4000" b="1" dirty="0">
                <a:latin typeface="Calibri" panose="020F0502020204030204" pitchFamily="34" charset="0"/>
                <a:ea typeface="Calibri" panose="020F0502020204030204" pitchFamily="34" charset="0"/>
                <a:cs typeface="Calibri" panose="020F0502020204030204" pitchFamily="34" charset="0"/>
              </a:rPr>
              <a:t>hình Dưới một mái nhà</a:t>
            </a:r>
            <a:r>
              <a:rPr lang="vi-VN" sz="4000" dirty="0">
                <a:latin typeface="Calibri" panose="020F0502020204030204" pitchFamily="34" charset="0"/>
                <a:ea typeface="Calibri" panose="020F0502020204030204" pitchFamily="34" charset="0"/>
                <a:cs typeface="Calibri" panose="020F0502020204030204" pitchFamily="34" charset="0"/>
              </a:rPr>
              <a:t>.</a:t>
            </a:r>
            <a:endParaRPr lang="vi-VN"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9153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989342"/>
              <a:ext cx="346656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định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mở</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đầu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khai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thúc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nội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dung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4147457" y="2824394"/>
            <a:ext cx="7163670" cy="2554545"/>
          </a:xfrm>
          <a:prstGeom prst="rect">
            <a:avLst/>
          </a:prstGeom>
          <a:noFill/>
        </p:spPr>
        <p:txBody>
          <a:bodyPr wrap="square">
            <a:spAutoFit/>
          </a:bodyPr>
          <a:lstStyle/>
          <a:p>
            <a:pPr lvl="0" algn="just"/>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mở đầu: </a:t>
            </a: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Từ đầu đến “</a:t>
            </a:r>
            <a:r>
              <a:rPr lang="vi-VN" sz="4000" b="1" dirty="0">
                <a:solidFill>
                  <a:prstClr val="black"/>
                </a:solidFill>
                <a:latin typeface="Calibri" panose="020F0502020204030204" pitchFamily="34" charset="0"/>
                <a:ea typeface="Calibri" panose="020F0502020204030204" pitchFamily="34" charset="0"/>
                <a:cs typeface="Calibri" panose="020F0502020204030204" pitchFamily="34" charset="0"/>
              </a:rPr>
              <a:t>được khán giả rất yêu thích</a:t>
            </a: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 Giới thiệu tên nhân vật, tên phim, tên đạo diễn phim;</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3186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989342"/>
              <a:ext cx="346656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định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mở</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đầu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khai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thúc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nội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dung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4147457" y="2824394"/>
            <a:ext cx="7163670" cy="2862322"/>
          </a:xfrm>
          <a:prstGeom prst="rect">
            <a:avLst/>
          </a:prstGeom>
          <a:noFill/>
        </p:spPr>
        <p:txBody>
          <a:bodyPr wrap="square">
            <a:spAutoFit/>
          </a:bodyPr>
          <a:lstStyle/>
          <a:p>
            <a:pPr lvl="0" algn="just"/>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triển khai: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tiếp đến </a:t>
            </a: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“tìm bạn trong đêm”: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Giới thiệu những đặc điểm nổi bật về ngoại hình, tính cách, hoạt động,... của thỏ trắng qua kĩ thuật dựng phim hoạt hình; </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2700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384</TotalTime>
  <Words>849</Words>
  <Application>Microsoft Office PowerPoint</Application>
  <PresentationFormat>Widescreen</PresentationFormat>
  <Paragraphs>38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#9Slide03 BoosterNextFYBlack</vt:lpstr>
      <vt:lpstr>Aptos</vt: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19</cp:revision>
  <dcterms:created xsi:type="dcterms:W3CDTF">2024-08-14T06:45:03Z</dcterms:created>
  <dcterms:modified xsi:type="dcterms:W3CDTF">2025-12-27T13:43:05Z</dcterms:modified>
</cp:coreProperties>
</file>