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2" r:id="rId5"/>
    <p:sldMasterId id="2147483734" r:id="rId6"/>
    <p:sldMasterId id="2147483746" r:id="rId7"/>
    <p:sldMasterId id="2147483758" r:id="rId8"/>
    <p:sldMasterId id="2147483812" r:id="rId9"/>
  </p:sldMasterIdLst>
  <p:notesMasterIdLst>
    <p:notesMasterId r:id="rId32"/>
  </p:notesMasterIdLst>
  <p:sldIdLst>
    <p:sldId id="3979" r:id="rId10"/>
    <p:sldId id="293" r:id="rId11"/>
    <p:sldId id="3968" r:id="rId12"/>
    <p:sldId id="3956" r:id="rId13"/>
    <p:sldId id="3971" r:id="rId14"/>
    <p:sldId id="266" r:id="rId15"/>
    <p:sldId id="3970" r:id="rId16"/>
    <p:sldId id="3972" r:id="rId17"/>
    <p:sldId id="3929" r:id="rId18"/>
    <p:sldId id="3973" r:id="rId19"/>
    <p:sldId id="3958" r:id="rId20"/>
    <p:sldId id="3974" r:id="rId21"/>
    <p:sldId id="281" r:id="rId22"/>
    <p:sldId id="3938" r:id="rId23"/>
    <p:sldId id="3976" r:id="rId24"/>
    <p:sldId id="3960" r:id="rId25"/>
    <p:sldId id="3977" r:id="rId26"/>
    <p:sldId id="3961" r:id="rId27"/>
    <p:sldId id="3978" r:id="rId28"/>
    <p:sldId id="291" r:id="rId29"/>
    <p:sldId id="290" r:id="rId30"/>
    <p:sldId id="33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3" autoAdjust="0"/>
    <p:restoredTop sz="90629" autoAdjust="0"/>
  </p:normalViewPr>
  <p:slideViewPr>
    <p:cSldViewPr snapToGrid="0">
      <p:cViewPr varScale="1">
        <p:scale>
          <a:sx n="60" d="100"/>
          <a:sy n="60" d="100"/>
        </p:scale>
        <p:origin x="52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8F278-2B02-4B37-9528-20C6DE55EE8F}" type="slidenum">
              <a:rPr lang="en-US" smtClean="0"/>
              <a:t>1</a:t>
            </a:fld>
            <a:endParaRPr lang="en-US"/>
          </a:p>
        </p:txBody>
      </p:sp>
    </p:spTree>
    <p:extLst>
      <p:ext uri="{BB962C8B-B14F-4D97-AF65-F5344CB8AC3E}">
        <p14:creationId xmlns:p14="http://schemas.microsoft.com/office/powerpoint/2010/main" val="10966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31592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874701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8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84.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95.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9112-AB4A-6125-7119-C9442AEDC4E6}"/>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F837BF54-13E8-0C79-95C9-7D67C21F4959}"/>
              </a:ext>
            </a:extLst>
          </p:cNvPr>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50BEBB-170D-3532-9CE0-83FF30749970}"/>
              </a:ext>
            </a:extLst>
          </p:cNvPr>
          <p:cNvSpPr txBox="1"/>
          <p:nvPr/>
        </p:nvSpPr>
        <p:spPr>
          <a:xfrm>
            <a:off x="2721934" y="365125"/>
            <a:ext cx="7176977" cy="1077218"/>
          </a:xfrm>
          <a:prstGeom prst="rect">
            <a:avLst/>
          </a:prstGeom>
          <a:noFill/>
        </p:spPr>
        <p:txBody>
          <a:bodyPr wrap="square" rtlCol="0">
            <a:spAutoFit/>
          </a:bodyPr>
          <a:lstStyle/>
          <a:p>
            <a:pPr algn="ctr"/>
            <a:r>
              <a:rPr lang="en-US" sz="3200" b="1" dirty="0">
                <a:solidFill>
                  <a:srgbClr val="FFFF00"/>
                </a:solidFill>
                <a:latin typeface="Times New Roman" panose="02020603050405020304" pitchFamily="18" charset="0"/>
                <a:cs typeface="Times New Roman" panose="02020603050405020304" pitchFamily="18" charset="0"/>
              </a:rPr>
              <a:t>UBND XÃ TÂN MINH</a:t>
            </a:r>
          </a:p>
          <a:p>
            <a:pPr algn="ctr"/>
            <a:r>
              <a:rPr lang="en-US" sz="3200" b="1" dirty="0">
                <a:solidFill>
                  <a:srgbClr val="FFFF00"/>
                </a:solidFill>
                <a:latin typeface="Times New Roman" panose="02020603050405020304" pitchFamily="18" charset="0"/>
                <a:cs typeface="Times New Roman" panose="02020603050405020304" pitchFamily="18" charset="0"/>
              </a:rPr>
              <a:t>TRƯỜNG TIỂU HỌC CẤP TIẾN</a:t>
            </a:r>
          </a:p>
        </p:txBody>
      </p:sp>
      <p:sp>
        <p:nvSpPr>
          <p:cNvPr id="5" name="TextBox 4">
            <a:extLst>
              <a:ext uri="{FF2B5EF4-FFF2-40B4-BE49-F238E27FC236}">
                <a16:creationId xmlns:a16="http://schemas.microsoft.com/office/drawing/2014/main" id="{A46BA328-7C1A-69CB-4043-98A29BD5216C}"/>
              </a:ext>
            </a:extLst>
          </p:cNvPr>
          <p:cNvSpPr txBox="1"/>
          <p:nvPr/>
        </p:nvSpPr>
        <p:spPr>
          <a:xfrm>
            <a:off x="1261730" y="2090711"/>
            <a:ext cx="10345479" cy="1015663"/>
          </a:xfrm>
          <a:prstGeom prst="rect">
            <a:avLst/>
          </a:prstGeom>
          <a:noFill/>
          <a:effectLst>
            <a:outerShdw blurRad="50800" dist="38100" algn="l" rotWithShape="0">
              <a:prstClr val="black">
                <a:alpha val="40000"/>
              </a:prstClr>
            </a:outerShdw>
          </a:effectLst>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CHUYÊN ĐỀ CẤP TRƯỜNG</a:t>
            </a:r>
          </a:p>
        </p:txBody>
      </p:sp>
      <p:sp>
        <p:nvSpPr>
          <p:cNvPr id="6" name="TextBox 5">
            <a:extLst>
              <a:ext uri="{FF2B5EF4-FFF2-40B4-BE49-F238E27FC236}">
                <a16:creationId xmlns:a16="http://schemas.microsoft.com/office/drawing/2014/main" id="{060D1524-FAD0-7697-CC32-49943977F045}"/>
              </a:ext>
            </a:extLst>
          </p:cNvPr>
          <p:cNvSpPr txBox="1"/>
          <p:nvPr/>
        </p:nvSpPr>
        <p:spPr>
          <a:xfrm>
            <a:off x="712381" y="3495679"/>
            <a:ext cx="11089759" cy="1938992"/>
          </a:xfrm>
          <a:prstGeom prst="rect">
            <a:avLst/>
          </a:prstGeom>
          <a:noFill/>
        </p:spPr>
        <p:txBody>
          <a:bodyPr wrap="square" rtlCol="0">
            <a:spAutoFit/>
          </a:bodyPr>
          <a:lstStyle/>
          <a:p>
            <a:pPr algn="ctr"/>
            <a:r>
              <a:rPr lang="en-US" sz="4000" b="1" dirty="0">
                <a:solidFill>
                  <a:srgbClr val="FFFF00"/>
                </a:solidFill>
                <a:latin typeface="Times New Roman" panose="02020603050405020304" pitchFamily="18" charset="0"/>
                <a:cs typeface="Times New Roman" panose="02020603050405020304" pitchFamily="18" charset="0"/>
              </a:rPr>
              <a:t>PHÁT TRIỂN NĂNG LỰC ĐỌC HIỂU CHO HỌC SINH THÔNG QUA MÔN TIẾNG VIỆT 5-CHƯƠNG TRÌNH GDPT 2018</a:t>
            </a:r>
          </a:p>
        </p:txBody>
      </p:sp>
      <p:sp>
        <p:nvSpPr>
          <p:cNvPr id="8" name="TextBox 7">
            <a:extLst>
              <a:ext uri="{FF2B5EF4-FFF2-40B4-BE49-F238E27FC236}">
                <a16:creationId xmlns:a16="http://schemas.microsoft.com/office/drawing/2014/main" id="{00ED0A46-FCBF-47F8-35B0-89CB5A70B617}"/>
              </a:ext>
            </a:extLst>
          </p:cNvPr>
          <p:cNvSpPr txBox="1"/>
          <p:nvPr/>
        </p:nvSpPr>
        <p:spPr>
          <a:xfrm>
            <a:off x="4398690" y="4274288"/>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851734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E89E-2D7F-FDEB-E6A3-8E0A41E0CC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13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E89E-2D7F-FDEB-E6A3-8E0A41E0CC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92345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E89E-2D7F-FDEB-E6A3-8E0A41E0CC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53529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E89E-2D7F-FDEB-E6A3-8E0A41E0CC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14133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E89E-2D7F-FDEB-E6A3-8E0A41E0CC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0486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269100BF-96CA-F1D5-6580-E491E66E8E23}"/>
              </a:ext>
            </a:extLst>
          </p:cNvPr>
          <p:cNvPicPr>
            <a:picLocks noChangeAspect="1"/>
          </p:cNvPicPr>
          <p:nvPr/>
        </p:nvPicPr>
        <p:blipFill>
          <a:blip r:embed="rId2"/>
          <a:stretch>
            <a:fillRect/>
          </a:stretch>
        </p:blipFill>
        <p:spPr>
          <a:xfrm>
            <a:off x="60441" y="0"/>
            <a:ext cx="12418792" cy="6991780"/>
          </a:xfrm>
          <a:prstGeom prst="rect">
            <a:avLst/>
          </a:prstGeom>
        </p:spPr>
      </p:pic>
      <p:sp>
        <p:nvSpPr>
          <p:cNvPr id="3" name="Text Box 3">
            <a:extLst>
              <a:ext uri="{FF2B5EF4-FFF2-40B4-BE49-F238E27FC236}">
                <a16:creationId xmlns:a16="http://schemas.microsoft.com/office/drawing/2014/main" id="{C11AA4BD-61C9-081A-E17F-779E50281E9C}"/>
              </a:ext>
            </a:extLst>
          </p:cNvPr>
          <p:cNvSpPr txBox="1">
            <a:spLocks noChangeArrowheads="1"/>
          </p:cNvSpPr>
          <p:nvPr/>
        </p:nvSpPr>
        <p:spPr bwMode="auto">
          <a:xfrm>
            <a:off x="2510449" y="3878047"/>
            <a:ext cx="7518777" cy="111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eaLnBrk="1" hangingPunct="1">
              <a:spcBef>
                <a:spcPct val="50000"/>
              </a:spcBef>
            </a:pPr>
            <a:r>
              <a:rPr lang="en-US" altLang="en-US" sz="2622" b="1" dirty="0">
                <a:solidFill>
                  <a:srgbClr val="FF0066"/>
                </a:solidFill>
                <a:latin typeface="Times New Roman" panose="02020603050405020304" pitchFamily="18" charset="0"/>
              </a:rPr>
              <a:t>               GV: </a:t>
            </a:r>
            <a:r>
              <a:rPr lang="en-US" altLang="en-US" sz="2622" b="1" dirty="0" err="1">
                <a:solidFill>
                  <a:srgbClr val="FF0066"/>
                </a:solidFill>
                <a:latin typeface="Times New Roman" panose="02020603050405020304" pitchFamily="18" charset="0"/>
              </a:rPr>
              <a:t>Nguyễn</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Thị</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Thắm</a:t>
            </a:r>
            <a:endParaRPr lang="en-US" altLang="en-US" sz="2622" b="1" dirty="0">
              <a:solidFill>
                <a:srgbClr val="FF0066"/>
              </a:solidFill>
              <a:latin typeface="Times New Roman" panose="02020603050405020304" pitchFamily="18" charset="0"/>
            </a:endParaRPr>
          </a:p>
          <a:p>
            <a:pPr eaLnBrk="1" hangingPunct="1">
              <a:spcBef>
                <a:spcPct val="50000"/>
              </a:spcBef>
            </a:pP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Đơn</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vị</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Trường</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Tiểu</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học</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Cấp</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Tiến</a:t>
            </a:r>
            <a:endParaRPr lang="en-US" altLang="en-US" sz="2622" b="1" dirty="0">
              <a:solidFill>
                <a:srgbClr val="FF0066"/>
              </a:solidFill>
              <a:latin typeface="Times New Roman" panose="02020603050405020304" pitchFamily="18" charset="0"/>
            </a:endParaRPr>
          </a:p>
        </p:txBody>
      </p:sp>
      <p:sp>
        <p:nvSpPr>
          <p:cNvPr id="4" name="Text Box 14">
            <a:extLst>
              <a:ext uri="{FF2B5EF4-FFF2-40B4-BE49-F238E27FC236}">
                <a16:creationId xmlns:a16="http://schemas.microsoft.com/office/drawing/2014/main" id="{EBF8CA85-F956-53B1-47DB-F07200883241}"/>
              </a:ext>
            </a:extLst>
          </p:cNvPr>
          <p:cNvSpPr txBox="1">
            <a:spLocks noChangeArrowheads="1"/>
          </p:cNvSpPr>
          <p:nvPr/>
        </p:nvSpPr>
        <p:spPr bwMode="auto">
          <a:xfrm>
            <a:off x="-81822" y="850605"/>
            <a:ext cx="11894594" cy="1197441"/>
          </a:xfrm>
          <a:prstGeom prst="rect">
            <a:avLst/>
          </a:prstGeom>
          <a:noFill/>
          <a:ln>
            <a:noFill/>
          </a:ln>
          <a:effec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5</a:t>
            </a:r>
          </a:p>
          <a:p>
            <a:pPr algn="ctr" defTabSz="1087940"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Bến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sông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tuổi</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thơ</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17843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250155" y="1650380"/>
            <a:ext cx="9691690" cy="5386039"/>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17271" y="3033477"/>
              <a:ext cx="7831792" cy="2796130"/>
            </a:xfrm>
            <a:prstGeom prst="rect">
              <a:avLst/>
            </a:prstGeom>
            <a:noFill/>
          </p:spPr>
          <p:txBody>
            <a:bodyPr wrap="square" rtlCol="0">
              <a:spAutoFit/>
            </a:bodyPr>
            <a:lstStyle/>
            <a:p>
              <a:pPr algn="ctr">
                <a:defRPr/>
              </a:pPr>
              <a:endParaRPr lang="nl-NL" sz="2800" b="1" dirty="0">
                <a:solidFill>
                  <a:srgbClr val="000000"/>
                </a:solidFill>
                <a:latin typeface="Times New Roman" panose="02020603050405020304" pitchFamily="18" charset="0"/>
                <a:ea typeface="Calibri" panose="020F0502020204030204" pitchFamily="34" charset="0"/>
              </a:endParaRPr>
            </a:p>
            <a:p>
              <a:pPr algn="ctr">
                <a:defRPr/>
              </a:pPr>
              <a:r>
                <a:rPr lang="nl-NL" sz="3600" b="1" dirty="0">
                  <a:solidFill>
                    <a:srgbClr val="000000"/>
                  </a:solidFill>
                  <a:latin typeface="Times New Roman" panose="02020603050405020304" pitchFamily="18" charset="0"/>
                  <a:ea typeface="Calibri" panose="020F0502020204030204" pitchFamily="34" charset="0"/>
                </a:rPr>
                <a:t>N</a:t>
              </a:r>
              <a:r>
                <a:rPr lang="nl-NL" sz="3600" b="1" dirty="0">
                  <a:solidFill>
                    <a:srgbClr val="000000"/>
                  </a:solidFill>
                  <a:effectLst/>
                  <a:latin typeface="Times New Roman" panose="02020603050405020304" pitchFamily="18" charset="0"/>
                  <a:ea typeface="Calibri" panose="020F0502020204030204" pitchFamily="34" charset="0"/>
                </a:rPr>
                <a:t>hững kỉ niệm tuổi thơ của tác giả cùng bạn bè trên bến </a:t>
              </a:r>
            </a:p>
            <a:p>
              <a:pPr algn="ctr">
                <a:defRPr/>
              </a:pPr>
              <a:r>
                <a:rPr lang="nl-NL" sz="3600" b="1" dirty="0">
                  <a:solidFill>
                    <a:srgbClr val="000000"/>
                  </a:solidFill>
                  <a:effectLst/>
                  <a:latin typeface="Times New Roman" panose="02020603050405020304" pitchFamily="18" charset="0"/>
                  <a:ea typeface="Calibri" panose="020F0502020204030204" pitchFamily="34" charset="0"/>
                </a:rPr>
                <a:t>sông quê hương, từ đó thể hiện lòng tự hào yêu mến vùng đất </a:t>
              </a:r>
            </a:p>
            <a:p>
              <a:pPr algn="ctr">
                <a:defRPr/>
              </a:pPr>
              <a:r>
                <a:rPr lang="nl-NL" sz="3600" b="1" dirty="0">
                  <a:solidFill>
                    <a:srgbClr val="000000"/>
                  </a:solidFill>
                  <a:effectLst/>
                  <a:latin typeface="Times New Roman" panose="02020603050405020304" pitchFamily="18" charset="0"/>
                  <a:ea typeface="Calibri" panose="020F0502020204030204" pitchFamily="34" charset="0"/>
                </a:rPr>
                <a:t>cù lao.</a:t>
              </a:r>
              <a:endParaRPr lang="en-US" sz="3600" b="1" dirty="0">
                <a:effectLst/>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946155" y="2451585"/>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246958" y="2250864"/>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71" y="166686"/>
            <a:ext cx="10473836" cy="2536156"/>
          </a:xfrm>
          <a:prstGeom prst="rect">
            <a:avLst/>
          </a:prstGeom>
        </p:spPr>
      </p:pic>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581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bạn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a:extLst>
              <a:ext uri="{FF2B5EF4-FFF2-40B4-BE49-F238E27FC236}">
                <a16:creationId xmlns:a16="http://schemas.microsoft.com/office/drawing/2014/main" id="{D06E5246-02EC-835F-4BB5-3C3BFF09A8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84310" cy="6858001"/>
          </a:xfrm>
          <a:prstGeom prst="rect">
            <a:avLst/>
          </a:prstGeom>
        </p:spPr>
      </p:pic>
    </p:spTree>
    <p:extLst>
      <p:ext uri="{BB962C8B-B14F-4D97-AF65-F5344CB8AC3E}">
        <p14:creationId xmlns:p14="http://schemas.microsoft.com/office/powerpoint/2010/main" val="40289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E89E-2D7F-FDEB-E6A3-8E0A41E0CC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0527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283669" y="1617898"/>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910" y="2225564"/>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757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E89E-2D7F-FDEB-E6A3-8E0A41E0CC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308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434</Words>
  <Application>Microsoft Office PowerPoint</Application>
  <PresentationFormat>Widescreen</PresentationFormat>
  <Paragraphs>35</Paragraphs>
  <Slides>22</Slides>
  <Notes>7</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22</vt:i4>
      </vt:variant>
    </vt:vector>
  </HeadingPairs>
  <TitlesOfParts>
    <vt:vector size="42" baseType="lpstr">
      <vt:lpstr>Arial</vt:lpstr>
      <vt:lpstr>Calibri</vt:lpstr>
      <vt:lpstr>Calibri Light</vt:lpstr>
      <vt:lpstr>Cambria</vt:lpstr>
      <vt:lpstr>iCiel Altus</vt:lpstr>
      <vt:lpstr>iCiel Cadena</vt:lpstr>
      <vt:lpstr>Lato Hairline</vt:lpstr>
      <vt:lpstr>Lato Light</vt:lpstr>
      <vt:lpstr>Lato Regular</vt:lpstr>
      <vt:lpstr>Open Sans</vt:lpstr>
      <vt:lpstr>Times New Roman</vt:lpstr>
      <vt:lpstr>Custom Design</vt:lpstr>
      <vt:lpstr>Office Theme</vt:lpstr>
      <vt:lpstr>2_Office Theme</vt:lpstr>
      <vt:lpstr>3_Office Theme</vt:lpstr>
      <vt:lpstr>4_Office Theme</vt:lpstr>
      <vt:lpstr>5_Office Theme</vt:lpstr>
      <vt:lpstr>6_Office Theme</vt:lpstr>
      <vt:lpstr>7_Office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55</cp:revision>
  <dcterms:created xsi:type="dcterms:W3CDTF">2024-06-16T10:42:46Z</dcterms:created>
  <dcterms:modified xsi:type="dcterms:W3CDTF">2025-09-17T13:22:43Z</dcterms:modified>
</cp:coreProperties>
</file>