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8" r:id="rId3"/>
    <p:sldId id="344" r:id="rId5"/>
    <p:sldId id="306" r:id="rId6"/>
    <p:sldId id="314" r:id="rId7"/>
    <p:sldId id="315" r:id="rId8"/>
    <p:sldId id="316" r:id="rId9"/>
    <p:sldId id="317" r:id="rId10"/>
    <p:sldId id="318" r:id="rId11"/>
    <p:sldId id="327" r:id="rId12"/>
    <p:sldId id="328" r:id="rId13"/>
    <p:sldId id="319" r:id="rId14"/>
    <p:sldId id="258" r:id="rId15"/>
    <p:sldId id="341" r:id="rId16"/>
    <p:sldId id="336" r:id="rId17"/>
    <p:sldId id="342" r:id="rId18"/>
    <p:sldId id="345" r:id="rId19"/>
    <p:sldId id="348" r:id="rId20"/>
    <p:sldId id="323" r:id="rId21"/>
    <p:sldId id="350" r:id="rId22"/>
    <p:sldId id="324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46E4D-F9C9-4003-B38B-655233BE67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C7A94-D4D5-4F89-8565-CC6076C2DFD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GV linh hoạt cho HS nghe bài hát </a:t>
            </a:r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1E0143B-06E1-48E6-83CC-9AADB6493BB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900" dirty="0"/>
              <a:t>- Click </a:t>
            </a:r>
            <a:r>
              <a:rPr lang="en-US" sz="900" dirty="0" err="1"/>
              <a:t>vào</a:t>
            </a:r>
            <a:r>
              <a:rPr lang="en-US" sz="900" dirty="0"/>
              <a:t> </a:t>
            </a:r>
            <a:r>
              <a:rPr lang="en-US" sz="900" dirty="0" err="1"/>
              <a:t>số</a:t>
            </a:r>
            <a:r>
              <a:rPr lang="en-US" sz="900" dirty="0"/>
              <a:t> </a:t>
            </a:r>
            <a:r>
              <a:rPr lang="en-US" sz="900" dirty="0" err="1"/>
              <a:t>sẽ</a:t>
            </a:r>
            <a:r>
              <a:rPr lang="en-US" sz="900" dirty="0"/>
              <a:t> </a:t>
            </a:r>
            <a:r>
              <a:rPr lang="en-US" sz="900" dirty="0" err="1"/>
              <a:t>hiện</a:t>
            </a:r>
            <a:r>
              <a:rPr lang="en-US" sz="900" dirty="0"/>
              <a:t> </a:t>
            </a:r>
            <a:r>
              <a:rPr lang="en-US" sz="900" dirty="0" err="1"/>
              <a:t>ra</a:t>
            </a:r>
            <a:r>
              <a:rPr lang="en-US" sz="900" dirty="0"/>
              <a:t> </a:t>
            </a:r>
            <a:r>
              <a:rPr lang="en-US" sz="900" dirty="0" err="1"/>
              <a:t>từ</a:t>
            </a:r>
            <a:endParaRPr lang="en-US" sz="900" dirty="0"/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900" dirty="0"/>
              <a:t>Click </a:t>
            </a:r>
            <a:r>
              <a:rPr lang="en-US" sz="900" dirty="0" err="1"/>
              <a:t>vào</a:t>
            </a:r>
            <a:r>
              <a:rPr lang="en-US" sz="900" dirty="0"/>
              <a:t> </a:t>
            </a:r>
            <a:r>
              <a:rPr lang="en-US" sz="900" dirty="0" err="1"/>
              <a:t>từ</a:t>
            </a:r>
            <a:r>
              <a:rPr lang="en-US" sz="900" dirty="0"/>
              <a:t> </a:t>
            </a:r>
            <a:r>
              <a:rPr lang="en-US" sz="900" dirty="0" err="1"/>
              <a:t>để</a:t>
            </a:r>
            <a:r>
              <a:rPr lang="en-US" sz="900" dirty="0"/>
              <a:t> </a:t>
            </a:r>
            <a:r>
              <a:rPr lang="en-US" sz="900" dirty="0" err="1"/>
              <a:t>mất</a:t>
            </a:r>
            <a:r>
              <a:rPr lang="en-US" sz="900" dirty="0"/>
              <a:t> </a:t>
            </a:r>
            <a:r>
              <a:rPr lang="en-US" sz="900" dirty="0" err="1"/>
              <a:t>số</a:t>
            </a:r>
            <a:endParaRPr lang="en-US" sz="900" dirty="0"/>
          </a:p>
          <a:p>
            <a:pPr marL="171450" indent="-171450" eaLnBrk="1" hangingPunct="1">
              <a:buFontTx/>
              <a:buChar char="-"/>
              <a:defRPr/>
            </a:pPr>
            <a:r>
              <a:rPr lang="en-US" sz="900" dirty="0"/>
              <a:t>Click </a:t>
            </a:r>
            <a:r>
              <a:rPr lang="en-US" sz="900" dirty="0" err="1"/>
              <a:t>vào</a:t>
            </a:r>
            <a:r>
              <a:rPr lang="en-US" sz="900" dirty="0"/>
              <a:t> </a:t>
            </a:r>
            <a:r>
              <a:rPr lang="en-US" sz="900" dirty="0" err="1"/>
              <a:t>cây</a:t>
            </a:r>
            <a:r>
              <a:rPr lang="en-US" sz="900" dirty="0"/>
              <a:t> </a:t>
            </a:r>
            <a:r>
              <a:rPr lang="en-US" sz="900" dirty="0" err="1"/>
              <a:t>kẹo</a:t>
            </a:r>
            <a:r>
              <a:rPr lang="en-US" sz="900" dirty="0"/>
              <a:t> </a:t>
            </a:r>
            <a:r>
              <a:rPr lang="en-US" sz="900" dirty="0" err="1"/>
              <a:t>để</a:t>
            </a:r>
            <a:r>
              <a:rPr lang="en-US" sz="900" dirty="0"/>
              <a:t> </a:t>
            </a:r>
            <a:r>
              <a:rPr lang="en-US" sz="900" dirty="0" err="1"/>
              <a:t>mất</a:t>
            </a:r>
            <a:r>
              <a:rPr lang="en-US" sz="900" dirty="0"/>
              <a:t> </a:t>
            </a:r>
            <a:r>
              <a:rPr lang="en-US" sz="900" dirty="0" err="1"/>
              <a:t>chú</a:t>
            </a:r>
            <a:r>
              <a:rPr lang="en-US" sz="900" dirty="0"/>
              <a:t> </a:t>
            </a:r>
            <a:r>
              <a:rPr lang="en-US" sz="900" dirty="0" err="1"/>
              <a:t>ong</a:t>
            </a:r>
            <a:r>
              <a:rPr lang="en-US" sz="900" dirty="0"/>
              <a:t> </a:t>
            </a:r>
            <a:r>
              <a:rPr lang="en-US" sz="900" dirty="0" err="1"/>
              <a:t>có</a:t>
            </a:r>
            <a:r>
              <a:rPr lang="en-US" sz="900" dirty="0"/>
              <a:t> </a:t>
            </a:r>
            <a:r>
              <a:rPr lang="en-US" sz="900" dirty="0" err="1"/>
              <a:t>kẹo</a:t>
            </a:r>
            <a:endParaRPr lang="en-US" sz="90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B52A84C-D99B-4F39-98E2-41492F3F939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420C80-2250-4ED2-A649-20B643589E13}" type="slidenum">
              <a:rPr lang="en-US" altLang="en-US" sz="1200">
                <a:solidFill>
                  <a:srgbClr val="000000"/>
                </a:solidFill>
                <a:ea typeface="Microsoft YaHei" panose="020B0503020204020204" pitchFamily="34" charset="-122"/>
              </a:rPr>
            </a:fld>
            <a:endParaRPr lang="en-US" altLang="en-US" sz="120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0516"/>
          <a:stretch>
            <a:fillRect/>
          </a:stretch>
        </p:blipFill>
        <p:spPr bwMode="auto">
          <a:xfrm>
            <a:off x="-48684" y="-27517"/>
            <a:ext cx="12285135" cy="68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32AB0-A216-4C21-A39F-9A9A493406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5BAC-5E2C-436F-8E33-8099661E716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T&#7841;m%20Bi&#7879;t%20B&#250;p%20B&#234;%20Th&#226;n%20Y&#234;u.mp4" TargetMode="Externa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slide" Target="slide3.xml"/><Relationship Id="rId7" Type="http://schemas.openxmlformats.org/officeDocument/2006/relationships/image" Target="../media/image12.jpe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1.wav"/><Relationship Id="rId16" Type="http://schemas.openxmlformats.org/officeDocument/2006/relationships/slide" Target="slide5.xml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hyperlink" Target="T&#7841;m%20Bi&#7879;t%20B&#250;p%20B&#234;%20Th&#226;n%20Y&#234;u.mp4" TargetMode="External"/><Relationship Id="rId10" Type="http://schemas.openxmlformats.org/officeDocument/2006/relationships/image" Target="../media/image4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hyperlink" Target="T&#7841;m%20Bi&#7879;t%20B&#250;p%20B&#234;%20Th&#226;n%20Y&#234;u.mp4" TargetMode="Externa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hyperlink" Target="T&#7841;m%20Bi&#7879;t%20B&#250;p%20B&#234;%20Th&#226;n%20Y&#234;u.mp4" TargetMode="Externa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>
            <a:fillRect/>
          </a:stretch>
        </p:blipFill>
        <p:spPr bwMode="auto">
          <a:xfrm>
            <a:off x="29634" y="1140885"/>
            <a:ext cx="12132733" cy="569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078567" y="16934"/>
            <a:ext cx="8187267" cy="1515533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995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en-US" sz="995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995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en-US" sz="995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24" name="Group 7"/>
          <p:cNvGrpSpPr/>
          <p:nvPr/>
        </p:nvGrpSpPr>
        <p:grpSpPr bwMode="auto">
          <a:xfrm>
            <a:off x="10530417" y="-139700"/>
            <a:ext cx="1862667" cy="1661584"/>
            <a:chOff x="10536037" y="-156208"/>
            <a:chExt cx="1870728" cy="1670142"/>
          </a:xfrm>
        </p:grpSpPr>
        <p:pic>
          <p:nvPicPr>
            <p:cNvPr id="5126" name="Content Placeholder 20" descr="logo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4161" y="-156208"/>
              <a:ext cx="1792604" cy="1670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Google Shape;166;p5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037" y="331534"/>
              <a:ext cx="1725039" cy="79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7">
              <a:hlinkClick r:id="rId4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073871" y="479936"/>
              <a:ext cx="865212" cy="37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845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pitchFamily="34" charset="-122"/>
                </a:rPr>
                <a:t>VT1</a:t>
              </a:r>
              <a:endParaRPr lang="en-US" altLang="en-US" sz="1845" b="1" dirty="0">
                <a:solidFill>
                  <a:srgbClr val="A620A0"/>
                </a:solidFill>
                <a:latin typeface="VNI-Fato" pitchFamily="2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512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7500" r="5176" b="17223"/>
          <a:stretch>
            <a:fillRect/>
          </a:stretch>
        </p:blipFill>
        <p:spPr bwMode="auto">
          <a:xfrm>
            <a:off x="60895" y="17027"/>
            <a:ext cx="2987912" cy="209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  <a:endParaRPr lang="en-US" altLang="en-US" sz="3600" b="1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28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57400" y="4495800"/>
            <a:ext cx="8001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c¸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    l¸ me     n¬ ®á       ca n«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8001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14"/>
          <p:cNvSpPr txBox="1">
            <a:spLocks noChangeArrowheads="1"/>
          </p:cNvSpPr>
          <p:nvPr/>
        </p:nvSpPr>
        <p:spPr bwMode="auto">
          <a:xfrm>
            <a:off x="4953000" y="4622801"/>
            <a:ext cx="617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m</a:t>
            </a:r>
            <a:endParaRPr lang="en-US" altLang="en-US" sz="3600" b="1">
              <a:solidFill>
                <a:srgbClr val="FF0000"/>
              </a:solidFill>
            </a:endParaRPr>
          </a:p>
        </p:txBody>
      </p:sp>
      <p:sp>
        <p:nvSpPr>
          <p:cNvPr id="12295" name="TextBox 18"/>
          <p:cNvSpPr txBox="1">
            <a:spLocks noChangeArrowheads="1"/>
          </p:cNvSpPr>
          <p:nvPr/>
        </p:nvSpPr>
        <p:spPr bwMode="auto">
          <a:xfrm>
            <a:off x="3048000" y="4622801"/>
            <a:ext cx="617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m</a:t>
            </a:r>
            <a:endParaRPr lang="en-US" altLang="en-US" sz="3600" b="1">
              <a:solidFill>
                <a:srgbClr val="FF0000"/>
              </a:solidFill>
            </a:endParaRPr>
          </a:p>
        </p:txBody>
      </p:sp>
      <p:sp>
        <p:nvSpPr>
          <p:cNvPr id="12297" name="TextBox 20"/>
          <p:cNvSpPr txBox="1">
            <a:spLocks noChangeArrowheads="1"/>
          </p:cNvSpPr>
          <p:nvPr/>
        </p:nvSpPr>
        <p:spPr bwMode="auto">
          <a:xfrm>
            <a:off x="6324601" y="4608513"/>
            <a:ext cx="461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n</a:t>
            </a:r>
            <a:endParaRPr lang="en-US" altLang="en-US" sz="3600" b="1">
              <a:solidFill>
                <a:srgbClr val="FF0000"/>
              </a:solidFill>
            </a:endParaRPr>
          </a:p>
        </p:txBody>
      </p:sp>
      <p:sp>
        <p:nvSpPr>
          <p:cNvPr id="12298" name="TextBox 21"/>
          <p:cNvSpPr txBox="1">
            <a:spLocks noChangeArrowheads="1"/>
          </p:cNvSpPr>
          <p:nvPr/>
        </p:nvSpPr>
        <p:spPr bwMode="auto">
          <a:xfrm>
            <a:off x="9232901" y="4608513"/>
            <a:ext cx="461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n</a:t>
            </a:r>
            <a:endParaRPr lang="en-US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12297" grpId="0"/>
      <p:bldP spid="122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0" y="1524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  <a:endParaRPr lang="en-US" altLang="en-US" sz="3600" b="1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28800" y="130175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4191001" y="228600"/>
            <a:ext cx="7159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m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e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e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1600200"/>
            <a:ext cx="2362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3800" y="10668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63000" y="10668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57400" y="5410200"/>
            <a:ext cx="8001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c¸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    l¸ me     n¬ ®á       ca n«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5372" name="TextBox 15"/>
          <p:cNvSpPr txBox="1">
            <a:spLocks noChangeArrowheads="1"/>
          </p:cNvSpPr>
          <p:nvPr/>
        </p:nvSpPr>
        <p:spPr bwMode="auto">
          <a:xfrm>
            <a:off x="8534400" y="304800"/>
            <a:ext cx="522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n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pic>
        <p:nvPicPr>
          <p:cNvPr id="1537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8001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981200" y="21336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m¸ 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mÑ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na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nÒ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në</a:t>
            </a:r>
            <a:endParaRPr lang="en-US" sz="4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4" y="215432"/>
            <a:ext cx="11331731" cy="525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_ chữ m_H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66913" y="0"/>
            <a:ext cx="825658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43" y="914466"/>
            <a:ext cx="80375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_ chữ n_H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lớp 1_ Tập viết chữ_ cá mè _ Bài 16_ sách Kết Nối tri thứ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56591" y="-29818"/>
            <a:ext cx="11078817" cy="6231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_ Tập viết chữ_ nơ đỏ _ Bài 16_ sách Kết Nối tri thứ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43467" y="145774"/>
            <a:ext cx="11177472" cy="6287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09801" y="5105401"/>
            <a:ext cx="8099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5400" b="1" dirty="0" err="1"/>
              <a:t>Bè</a:t>
            </a:r>
            <a:r>
              <a:rPr lang="en-US" altLang="en-US" sz="5400" b="1" dirty="0"/>
              <a:t> </a:t>
            </a:r>
            <a:r>
              <a:rPr lang="en-US" altLang="en-US" sz="5400" b="1" dirty="0" err="1"/>
              <a:t>mÑ</a:t>
            </a:r>
            <a:r>
              <a:rPr lang="en-US" altLang="en-US" sz="5400" b="1" dirty="0"/>
              <a:t> </a:t>
            </a:r>
            <a:r>
              <a:rPr lang="en-US" altLang="en-US" sz="5400" b="1" dirty="0" err="1"/>
              <a:t>cho</a:t>
            </a:r>
            <a:r>
              <a:rPr lang="en-US" altLang="en-US" sz="5400" b="1" dirty="0"/>
              <a:t> Hµ ®</a:t>
            </a:r>
            <a:r>
              <a:rPr lang="en-US" altLang="en-US" sz="5400" b="1" dirty="0" err="1"/>
              <a:t>i</a:t>
            </a:r>
            <a:r>
              <a:rPr lang="en-US" altLang="en-US" sz="5400" b="1" dirty="0"/>
              <a:t> ca n«.</a:t>
            </a:r>
            <a:endParaRPr lang="en-US" altLang="en-US" sz="5400" b="1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685800"/>
            <a:ext cx="8077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8"/>
          <p:cNvGrpSpPr/>
          <p:nvPr/>
        </p:nvGrpSpPr>
        <p:grpSpPr bwMode="auto">
          <a:xfrm>
            <a:off x="2209800" y="609600"/>
            <a:ext cx="1905000" cy="762000"/>
            <a:chOff x="685800" y="609600"/>
            <a:chExt cx="1905000" cy="762000"/>
          </a:xfrm>
        </p:grpSpPr>
        <p:sp>
          <p:nvSpPr>
            <p:cNvPr id="10" name="Rounded Rectangle 9"/>
            <p:cNvSpPr/>
            <p:nvPr/>
          </p:nvSpPr>
          <p:spPr>
            <a:xfrm>
              <a:off x="914400" y="609600"/>
              <a:ext cx="1676400" cy="762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en-US" sz="4400" b="1">
                  <a:solidFill>
                    <a:srgbClr val="FFFFFF"/>
                  </a:solidFill>
                  <a:latin typeface=".VnAvant" panose="020B7200000000000000" pitchFamily="34" charset="0"/>
                </a:rPr>
                <a:t>§äc</a:t>
              </a:r>
              <a:endParaRPr lang="en-US" altLang="en-US" sz="4400" b="1">
                <a:solidFill>
                  <a:srgbClr val="FFFFFF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85800" y="685800"/>
              <a:ext cx="533400" cy="609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4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3</a:t>
              </a:r>
              <a:endParaRPr lang="en-US" sz="44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40089" y="5095876"/>
            <a:ext cx="833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</a:rPr>
              <a:t>m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1601" y="5095876"/>
            <a:ext cx="600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</a:rPr>
              <a:t>n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0" y="1524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  <a:endParaRPr lang="en-US" altLang="en-US" sz="3600" b="1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28800" y="130175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4191001" y="228600"/>
            <a:ext cx="7159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m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e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e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1600200"/>
            <a:ext cx="2362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3800" y="10668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63000" y="10668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8800" y="4365625"/>
            <a:ext cx="8001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c¸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    l¸ me     n¬ ®á       ca n«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5372" name="TextBox 15"/>
          <p:cNvSpPr txBox="1">
            <a:spLocks noChangeArrowheads="1"/>
          </p:cNvSpPr>
          <p:nvPr/>
        </p:nvSpPr>
        <p:spPr bwMode="auto">
          <a:xfrm>
            <a:off x="8534400" y="304800"/>
            <a:ext cx="522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n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52600" y="243212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m¸ 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mÑ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na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nÒ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në</a:t>
            </a:r>
            <a:endParaRPr lang="en-US" sz="4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0" y="5727700"/>
            <a:ext cx="800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dirty="0" err="1"/>
              <a:t>Bè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mÑ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cho</a:t>
            </a:r>
            <a:r>
              <a:rPr lang="en-US" altLang="en-US" sz="4400" b="1" dirty="0"/>
              <a:t> Hµ ®</a:t>
            </a:r>
            <a:r>
              <a:rPr lang="en-US" altLang="en-US" sz="4400" b="1" dirty="0" err="1"/>
              <a:t>i</a:t>
            </a:r>
            <a:r>
              <a:rPr lang="en-US" altLang="en-US" sz="4400" b="1" dirty="0"/>
              <a:t> ca n«.</a:t>
            </a:r>
            <a:endParaRPr lang="en-US" altLang="en-US" sz="44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3710" r="220" b="25092"/>
          <a:stretch>
            <a:fillRect/>
          </a:stretch>
        </p:blipFill>
        <p:spPr bwMode="auto">
          <a:xfrm>
            <a:off x="29634" y="8467"/>
            <a:ext cx="12179300" cy="68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492">
            <a:off x="554567" y="3062818"/>
            <a:ext cx="1839384" cy="345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rot="21483596">
            <a:off x="749289" y="5476064"/>
            <a:ext cx="1665841" cy="7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99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altLang="en-US" sz="399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99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altLang="en-US" sz="399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629">
            <a:off x="2791884" y="1081617"/>
            <a:ext cx="2556933" cy="379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 rot="21572099">
            <a:off x="3190248" y="3759448"/>
            <a:ext cx="1628972" cy="7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990" b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bờ hồ</a:t>
            </a:r>
            <a:endParaRPr lang="en-US" altLang="en-US" sz="3990" b="1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5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959">
            <a:off x="7761817" y="1092200"/>
            <a:ext cx="2182283" cy="36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806268" y="3507318"/>
            <a:ext cx="1665841" cy="7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99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altLang="en-US" sz="399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endParaRPr lang="en-US" altLang="en-US" sz="399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7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582">
            <a:off x="9497484" y="2885018"/>
            <a:ext cx="2343149" cy="367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861551" y="5380567"/>
            <a:ext cx="1353256" cy="7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990" b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lá hẹ</a:t>
            </a:r>
            <a:endParaRPr lang="en-US" altLang="en-US" sz="3990" b="1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52234" y="2470151"/>
            <a:ext cx="732367" cy="65828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990" b="1" dirty="0">
                <a:solidFill>
                  <a:schemeClr val="tx1"/>
                </a:solidFill>
                <a:latin typeface=".VnArial" panose="020B7200000000000000" pitchFamily="34" charset="0"/>
              </a:rPr>
              <a:t>1</a:t>
            </a:r>
            <a:endParaRPr lang="en-US" sz="3990" b="1" dirty="0">
              <a:solidFill>
                <a:schemeClr val="tx1"/>
              </a:solidFill>
              <a:latin typeface=".VnArial" panose="020B7200000000000000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785100" y="2262718"/>
            <a:ext cx="736600" cy="6625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990" b="1" dirty="0">
                <a:solidFill>
                  <a:schemeClr val="tx1"/>
                </a:solidFill>
                <a:latin typeface=".VnArial" panose="020B7200000000000000" pitchFamily="34" charset="0"/>
              </a:rPr>
              <a:t>2</a:t>
            </a:r>
            <a:endParaRPr lang="en-US" sz="3990" b="1" dirty="0">
              <a:solidFill>
                <a:schemeClr val="tx1"/>
              </a:solidFill>
              <a:latin typeface=".VnArial" panose="020B7200000000000000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66184" y="4459818"/>
            <a:ext cx="736600" cy="6625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990" b="1" dirty="0">
                <a:solidFill>
                  <a:schemeClr val="tx1"/>
                </a:solidFill>
                <a:latin typeface=".VnArial" panose="020B7200000000000000" pitchFamily="34" charset="0"/>
              </a:rPr>
              <a:t>3</a:t>
            </a:r>
            <a:endParaRPr lang="en-US" sz="3990" b="1" dirty="0">
              <a:solidFill>
                <a:schemeClr val="tx1"/>
              </a:solidFill>
              <a:latin typeface=".VnArial" panose="020B7200000000000000" pitchFamily="34" charset="0"/>
            </a:endParaRPr>
          </a:p>
        </p:txBody>
      </p:sp>
      <p:pic>
        <p:nvPicPr>
          <p:cNvPr id="718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2" y="3094567"/>
            <a:ext cx="2010833" cy="375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34"/>
          <p:cNvSpPr/>
          <p:nvPr/>
        </p:nvSpPr>
        <p:spPr>
          <a:xfrm>
            <a:off x="9537701" y="3996267"/>
            <a:ext cx="844551" cy="63711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990" b="1" dirty="0">
                <a:solidFill>
                  <a:schemeClr val="tx1"/>
                </a:solidFill>
                <a:latin typeface=".VnArial" panose="020B7200000000000000" pitchFamily="34" charset="0"/>
              </a:rPr>
              <a:t>5</a:t>
            </a:r>
            <a:endParaRPr lang="en-US" sz="3990" b="1" dirty="0">
              <a:solidFill>
                <a:schemeClr val="tx1"/>
              </a:solidFill>
              <a:latin typeface=".VnArial" panose="020B7200000000000000" pitchFamily="34" charset="0"/>
            </a:endParaRPr>
          </a:p>
        </p:txBody>
      </p:sp>
      <p:pic>
        <p:nvPicPr>
          <p:cNvPr id="37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0"/>
          <a:stretch>
            <a:fillRect/>
          </a:stretch>
        </p:blipFill>
        <p:spPr bwMode="auto">
          <a:xfrm rot="20569249">
            <a:off x="6047317" y="5659967"/>
            <a:ext cx="1016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>
            <a:hlinkClick r:id="rId8" action="ppaction://hlinksldjump"/>
          </p:cNvPr>
          <p:cNvSpPr/>
          <p:nvPr/>
        </p:nvSpPr>
        <p:spPr>
          <a:xfrm>
            <a:off x="5276851" y="4402667"/>
            <a:ext cx="732367" cy="6582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990" b="1" dirty="0">
                <a:solidFill>
                  <a:schemeClr val="tx1"/>
                </a:solidFill>
                <a:latin typeface=".VnArial" panose="020B7200000000000000" pitchFamily="34" charset="0"/>
              </a:rPr>
              <a:t>4</a:t>
            </a:r>
            <a:endParaRPr lang="en-US" sz="3990" b="1" dirty="0">
              <a:solidFill>
                <a:schemeClr val="tx1"/>
              </a:solidFill>
              <a:latin typeface=".VnArial" panose="020B7200000000000000" pitchFamily="34" charset="0"/>
            </a:endParaRPr>
          </a:p>
        </p:txBody>
      </p:sp>
      <p:grpSp>
        <p:nvGrpSpPr>
          <p:cNvPr id="7186" name="Group 7"/>
          <p:cNvGrpSpPr/>
          <p:nvPr/>
        </p:nvGrpSpPr>
        <p:grpSpPr bwMode="auto">
          <a:xfrm>
            <a:off x="10530417" y="-139700"/>
            <a:ext cx="1862667" cy="1661584"/>
            <a:chOff x="10536037" y="-156208"/>
            <a:chExt cx="1870728" cy="1670142"/>
          </a:xfrm>
        </p:grpSpPr>
        <p:pic>
          <p:nvPicPr>
            <p:cNvPr id="7193" name="Content Placeholder 20" descr="logo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4161" y="-156208"/>
              <a:ext cx="1792604" cy="1670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Google Shape;166;p5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037" y="331534"/>
              <a:ext cx="1725039" cy="79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7">
              <a:hlinkClick r:id="rId11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073871" y="479936"/>
              <a:ext cx="865212" cy="37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845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pitchFamily="34" charset="-122"/>
                </a:rPr>
                <a:t>VT1</a:t>
              </a:r>
              <a:endParaRPr lang="en-US" altLang="en-US" sz="1845" b="1" dirty="0">
                <a:solidFill>
                  <a:srgbClr val="A620A0"/>
                </a:solidFill>
                <a:latin typeface="VNI-Fato" pitchFamily="2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40" name="Picture 39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t="38542" r="55492" b="35417"/>
          <a:stretch>
            <a:fillRect/>
          </a:stretch>
        </p:blipFill>
        <p:spPr bwMode="auto">
          <a:xfrm rot="4367359">
            <a:off x="9944101" y="5147734"/>
            <a:ext cx="9144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38542" r="70717" b="36829"/>
          <a:stretch>
            <a:fillRect/>
          </a:stretch>
        </p:blipFill>
        <p:spPr bwMode="auto">
          <a:xfrm>
            <a:off x="3589867" y="3655484"/>
            <a:ext cx="933451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 t="38542" r="37335" b="38542"/>
          <a:stretch>
            <a:fillRect/>
          </a:stretch>
        </p:blipFill>
        <p:spPr bwMode="auto">
          <a:xfrm>
            <a:off x="910167" y="5380567"/>
            <a:ext cx="1187451" cy="99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t="64583" r="54904" b="10417"/>
          <a:stretch>
            <a:fillRect/>
          </a:stretch>
        </p:blipFill>
        <p:spPr bwMode="auto">
          <a:xfrm>
            <a:off x="8022167" y="3507317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Content Placeholder 2"/>
          <p:cNvSpPr txBox="1"/>
          <p:nvPr/>
        </p:nvSpPr>
        <p:spPr bwMode="auto">
          <a:xfrm>
            <a:off x="3139018" y="245534"/>
            <a:ext cx="5913967" cy="110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TÌM CHỮ</a:t>
            </a:r>
            <a:endParaRPr lang="en-US" altLang="en-US" sz="6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ight Arrow 26">
            <a:hlinkClick r:id="rId16" action="ppaction://hlinksldjump"/>
          </p:cNvPr>
          <p:cNvSpPr/>
          <p:nvPr/>
        </p:nvSpPr>
        <p:spPr>
          <a:xfrm>
            <a:off x="10382251" y="6379634"/>
            <a:ext cx="1780116" cy="4889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65" b="1" dirty="0" err="1"/>
              <a:t>Đi</a:t>
            </a:r>
            <a:r>
              <a:rPr lang="en-US" sz="1865" b="1" dirty="0"/>
              <a:t> </a:t>
            </a:r>
            <a:r>
              <a:rPr lang="en-US" sz="1865" b="1" dirty="0" err="1"/>
              <a:t>tới</a:t>
            </a:r>
            <a:r>
              <a:rPr lang="en-US" sz="1865" b="1" dirty="0"/>
              <a:t> </a:t>
            </a:r>
            <a:r>
              <a:rPr lang="en-US" sz="1865" b="1" dirty="0" err="1"/>
              <a:t>bài</a:t>
            </a:r>
            <a:r>
              <a:rPr lang="en-US" sz="1865" b="1" dirty="0"/>
              <a:t> </a:t>
            </a:r>
            <a:r>
              <a:rPr lang="en-US" sz="1865" b="1" dirty="0" err="1"/>
              <a:t>học</a:t>
            </a:r>
            <a:endParaRPr lang="en-US" sz="1865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8" grpId="0"/>
      <p:bldP spid="18" grpId="1"/>
      <p:bldP spid="24" grpId="0"/>
      <p:bldP spid="24" grpId="1"/>
      <p:bldP spid="26" grpId="0" animBg="1"/>
      <p:bldP spid="28" grpId="0" animBg="1"/>
      <p:bldP spid="29" grpId="0" animBg="1"/>
      <p:bldP spid="35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09800" y="1524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.VnAvant" panose="020B7200000000000000" pitchFamily="34" charset="0"/>
              </a:rPr>
              <a:t>Nãi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05000" y="2286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109664"/>
            <a:ext cx="7631112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4876801" y="533401"/>
            <a:ext cx="3027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800" b="1"/>
              <a:t>Giíi thiÖu</a:t>
            </a:r>
            <a:endParaRPr lang="en-US" altLang="en-US" sz="4800" b="1"/>
          </a:p>
        </p:txBody>
      </p:sp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3"/>
          <p:cNvGrpSpPr/>
          <p:nvPr/>
        </p:nvGrpSpPr>
        <p:grpSpPr bwMode="auto">
          <a:xfrm>
            <a:off x="-101599" y="-182033"/>
            <a:ext cx="12570884" cy="7040033"/>
            <a:chOff x="0" y="-134938"/>
            <a:chExt cx="12460288" cy="6992937"/>
          </a:xfrm>
        </p:grpSpPr>
        <p:pic>
          <p:nvPicPr>
            <p:cNvPr id="53254" name="Picture 2" descr="D:\2.PHƯƠNG NGÂN\A.NH 2021-2022\GIÁO ÁN ĐIỆN TỬ\PP THAM KHẢO\Hình Nền\40-hinh-nen-powerpoint-ve-moi-truong-cuc-chat-cho-bai-thuyet-trinh-2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3255" name="Group 3"/>
            <p:cNvGrpSpPr/>
            <p:nvPr/>
          </p:nvGrpSpPr>
          <p:grpSpPr bwMode="auto">
            <a:xfrm>
              <a:off x="10571163" y="-134938"/>
              <a:ext cx="1889125" cy="1679576"/>
              <a:chOff x="10571426" y="-134938"/>
              <a:chExt cx="1888862" cy="1849438"/>
            </a:xfrm>
          </p:grpSpPr>
          <p:pic>
            <p:nvPicPr>
              <p:cNvPr id="53256" name="Content Placeholder 20" descr="logo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50276" y="-134938"/>
                <a:ext cx="1810012" cy="184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57" name="Google Shape;166;p5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1426" y="404470"/>
                <a:ext cx="1741772" cy="884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58" name="TextBox 7">
                <a:hlinkClick r:id="rId4" action="ppaction://hlinkfile"/>
              </p:cNvPr>
              <p:cNvSpPr txBox="1">
                <a:spLocks noChangeArrowheads="1"/>
              </p:cNvSpPr>
              <p:nvPr/>
            </p:nvSpPr>
            <p:spPr bwMode="auto">
              <a:xfrm>
                <a:off x="11117540" y="571876"/>
                <a:ext cx="866674" cy="415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65" b="1">
                    <a:solidFill>
                      <a:srgbClr val="A620A0"/>
                    </a:solidFill>
                    <a:latin typeface="VNI-Fato" pitchFamily="2" charset="0"/>
                    <a:ea typeface="Microsoft YaHei" panose="020B0503020204020204" pitchFamily="34" charset="-122"/>
                  </a:rPr>
                  <a:t>VT1</a:t>
                </a:r>
                <a:endParaRPr lang="en-US" altLang="en-US" sz="1865" b="1">
                  <a:solidFill>
                    <a:srgbClr val="A620A0"/>
                  </a:solidFill>
                  <a:latin typeface="VNI-Fato" pitchFamily="2" charset="0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10" name="Title 1"/>
          <p:cNvSpPr txBox="1"/>
          <p:nvPr/>
        </p:nvSpPr>
        <p:spPr>
          <a:xfrm>
            <a:off x="1911351" y="3306234"/>
            <a:ext cx="8036983" cy="662517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002060"/>
                </a:solidFill>
              </a:rPr>
              <a:t>- </a:t>
            </a:r>
            <a:r>
              <a:rPr lang="en-US" sz="4400" dirty="0" err="1">
                <a:solidFill>
                  <a:srgbClr val="002060"/>
                </a:solidFill>
              </a:rPr>
              <a:t>Tìm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các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từ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ngữ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âm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m </a:t>
            </a:r>
            <a:r>
              <a:rPr lang="en-US" sz="4400" dirty="0" err="1">
                <a:solidFill>
                  <a:srgbClr val="002060"/>
                </a:solidFill>
              </a:rPr>
              <a:t>và</a:t>
            </a:r>
            <a:r>
              <a:rPr lang="en-US" sz="4400" dirty="0">
                <a:solidFill>
                  <a:srgbClr val="FF0000"/>
                </a:solidFill>
              </a:rPr>
              <a:t> n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1921933" y="3865034"/>
            <a:ext cx="8026400" cy="6223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002060"/>
                </a:solidFill>
              </a:rPr>
              <a:t>- </a:t>
            </a:r>
            <a:r>
              <a:rPr lang="en-US" sz="4400" dirty="0" err="1">
                <a:solidFill>
                  <a:srgbClr val="002060"/>
                </a:solidFill>
              </a:rPr>
              <a:t>Xem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trước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bài</a:t>
            </a:r>
            <a:r>
              <a:rPr lang="en-US" sz="4400" dirty="0">
                <a:solidFill>
                  <a:srgbClr val="002060"/>
                </a:solidFill>
              </a:rPr>
              <a:t> 17: </a:t>
            </a:r>
            <a:r>
              <a:rPr lang="en-US" sz="4400" dirty="0">
                <a:solidFill>
                  <a:srgbClr val="FF0000"/>
                </a:solidFill>
              </a:rPr>
              <a:t>G </a:t>
            </a:r>
            <a:r>
              <a:rPr lang="en-US" sz="4400" dirty="0" err="1">
                <a:solidFill>
                  <a:srgbClr val="FF0000"/>
                </a:solidFill>
              </a:rPr>
              <a:t>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1911351" y="2741085"/>
            <a:ext cx="8026400" cy="613833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002060"/>
                </a:solidFill>
              </a:rPr>
              <a:t>- </a:t>
            </a:r>
            <a:r>
              <a:rPr lang="en-US" sz="4400" dirty="0" err="1">
                <a:solidFill>
                  <a:srgbClr val="002060"/>
                </a:solidFill>
              </a:rPr>
              <a:t>Ôn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lại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bài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2362201" y="1636184"/>
            <a:ext cx="8168217" cy="110490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58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altLang="en-US" sz="658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58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658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58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658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58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658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58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altLang="en-US" sz="658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658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" y="4234"/>
            <a:ext cx="1653116" cy="8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7"/>
          <p:cNvGrpSpPr/>
          <p:nvPr/>
        </p:nvGrpSpPr>
        <p:grpSpPr bwMode="auto">
          <a:xfrm>
            <a:off x="10530417" y="-139700"/>
            <a:ext cx="1862667" cy="1661584"/>
            <a:chOff x="10536037" y="-156208"/>
            <a:chExt cx="1870728" cy="1670142"/>
          </a:xfrm>
        </p:grpSpPr>
        <p:pic>
          <p:nvPicPr>
            <p:cNvPr id="9222" name="Content Placeholder 20" descr="logo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4161" y="-156208"/>
              <a:ext cx="1792604" cy="1670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Google Shape;166;p5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037" y="331534"/>
              <a:ext cx="1725039" cy="79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hlinkClick r:id="rId4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1073871" y="479936"/>
              <a:ext cx="865212" cy="37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845" b="1" dirty="0">
                  <a:solidFill>
                    <a:srgbClr val="A620A0"/>
                  </a:solidFill>
                  <a:latin typeface="VNI-Fato" pitchFamily="2" charset="0"/>
                  <a:ea typeface="Microsoft YaHei" panose="020B0503020204020204" pitchFamily="34" charset="-122"/>
                </a:rPr>
                <a:t>VT1</a:t>
              </a:r>
              <a:endParaRPr lang="en-US" altLang="en-US" sz="1845" b="1" dirty="0">
                <a:solidFill>
                  <a:srgbClr val="A620A0"/>
                </a:solidFill>
                <a:latin typeface="VNI-Fato" pitchFamily="2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9221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218" y="1009651"/>
            <a:ext cx="92498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MÑ 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mua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n¬ 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Hµ.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25" y="285750"/>
            <a:ext cx="9589302" cy="4895850"/>
          </a:xfrm>
          <a:prstGeom prst="rect">
            <a:avLst/>
          </a:prstGeom>
          <a:solidFill>
            <a:srgbClr val="76BC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2400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Ñ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ua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¬ 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Hµ.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48200" y="762000"/>
            <a:ext cx="29718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81200" y="838200"/>
            <a:ext cx="31242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8400" y="609600"/>
            <a:ext cx="2590800" cy="685800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latin typeface=".VnAvant" panose="020B7200000000000000" pitchFamily="34" charset="0"/>
              </a:rPr>
              <a:t>NhËn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biÕt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05000" y="609600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81200" y="1905000"/>
            <a:ext cx="2743200" cy="914400"/>
          </a:xfrm>
          <a:prstGeom prst="roundRect">
            <a:avLst/>
          </a:prstGeom>
          <a:solidFill>
            <a:srgbClr val="FD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3810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4400" b="1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  <a:endParaRPr lang="en-US" altLang="en-US" sz="4400" b="1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57601" y="1524001"/>
            <a:ext cx="4354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</a:rPr>
              <a:t>m                n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8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e</a:t>
            </a:r>
            <a:endParaRPr lang="en-US" sz="5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Ñ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en-US" sz="5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29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48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en-US" sz="5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4953000"/>
            <a:ext cx="8077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m¸     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mÑ</a:t>
            </a: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mì</a:t>
            </a: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na</a:t>
            </a: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nÒ</a:t>
            </a: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në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164638" y="5053807"/>
            <a:ext cx="523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</a:rPr>
              <a:t>n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997826" y="5057776"/>
            <a:ext cx="523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</a:rPr>
              <a:t>n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32602" y="5057776"/>
            <a:ext cx="522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</a:rPr>
              <a:t>n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19714" y="5057776"/>
            <a:ext cx="714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</a:rPr>
              <a:t>m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22702" y="5057776"/>
            <a:ext cx="7127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</a:rPr>
              <a:t>m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49477" y="5043488"/>
            <a:ext cx="714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</a:rPr>
              <a:t>m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99114" y="4939748"/>
            <a:ext cx="26146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6000" b="1" dirty="0"/>
              <a:t>c¸ </a:t>
            </a:r>
            <a:r>
              <a:rPr lang="en-US" altLang="en-US" sz="6000" b="1" dirty="0" err="1"/>
              <a:t>mÌ</a:t>
            </a:r>
            <a:endParaRPr lang="en-US" altLang="en-US" sz="6000" b="1" dirty="0"/>
          </a:p>
        </p:txBody>
      </p:sp>
      <p:pic>
        <p:nvPicPr>
          <p:cNvPr id="4" name="Picture 2" descr="Cá mè trắng Hoa Nam &amp; Sự Kỳ Diệu Tưởng Chừng Không Thể Xảy Ra 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6"/>
          <a:stretch>
            <a:fillRect/>
          </a:stretch>
        </p:blipFill>
        <p:spPr bwMode="auto">
          <a:xfrm>
            <a:off x="2252871" y="469693"/>
            <a:ext cx="8150086" cy="449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81600" y="5181600"/>
            <a:ext cx="23066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6000" b="1" dirty="0"/>
              <a:t>l¸ me</a:t>
            </a:r>
            <a:endParaRPr lang="en-US" altLang="en-US" sz="6000" b="1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94584" y="4703762"/>
            <a:ext cx="23542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6000" b="1" dirty="0"/>
              <a:t>n¬ ®á</a:t>
            </a:r>
            <a:endParaRPr lang="en-US" altLang="en-US" sz="6000" b="1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92215"/>
            <a:ext cx="7885044" cy="432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4918868" y="4876762"/>
            <a:ext cx="23542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6000" b="1" dirty="0"/>
              <a:t>ca n«</a:t>
            </a:r>
            <a:endParaRPr lang="en-US" altLang="en-US" sz="6000" b="1" dirty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9600"/>
            <a:ext cx="7010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</Words>
  <Application>WPS Presentation</Application>
  <PresentationFormat>Widescreen</PresentationFormat>
  <Paragraphs>168</Paragraphs>
  <Slides>21</Slides>
  <Notes>3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SimSun</vt:lpstr>
      <vt:lpstr>Wingdings</vt:lpstr>
      <vt:lpstr>Arial-Rounded</vt:lpstr>
      <vt:lpstr>VNI 27 Bendigo</vt:lpstr>
      <vt:lpstr>Calibri</vt:lpstr>
      <vt:lpstr>VNI-Fato</vt:lpstr>
      <vt:lpstr>Microsoft YaHei</vt:lpstr>
      <vt:lpstr>.VnArial</vt:lpstr>
      <vt:lpstr>.VnAvant</vt:lpstr>
      <vt:lpstr>Arial Unicode MS</vt:lpstr>
      <vt:lpstr>Calibri Light</vt:lpstr>
      <vt:lpstr>HP001 4 hàng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</dc:creator>
  <cp:lastModifiedBy>Thúy Nguyễn</cp:lastModifiedBy>
  <cp:revision>11</cp:revision>
  <dcterms:created xsi:type="dcterms:W3CDTF">2025-09-24T09:23:00Z</dcterms:created>
  <dcterms:modified xsi:type="dcterms:W3CDTF">2025-10-06T04:41:10Z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6DDFDE3066FE49F8BF474E705D477786_12</vt:lpwstr>
  </property>
  <property fmtid="{D5CDD505-2E9C-101B-9397-08002B2CF9AE}" pid="3" name="KSOProductBuildVer">
    <vt:lpwstr>1033-12.2.0.22222</vt:lpwstr>
  </property>
</Properties>
</file>