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  <p:sldMasterId id="2147483745" r:id="rId3"/>
    <p:sldMasterId id="2147483757" r:id="rId4"/>
  </p:sldMasterIdLst>
  <p:notesMasterIdLst>
    <p:notesMasterId r:id="rId19"/>
  </p:notesMasterIdLst>
  <p:sldIdLst>
    <p:sldId id="335" r:id="rId5"/>
    <p:sldId id="323" r:id="rId6"/>
    <p:sldId id="336" r:id="rId7"/>
    <p:sldId id="256" r:id="rId8"/>
    <p:sldId id="317" r:id="rId9"/>
    <p:sldId id="318" r:id="rId10"/>
    <p:sldId id="329" r:id="rId11"/>
    <p:sldId id="319" r:id="rId12"/>
    <p:sldId id="320" r:id="rId13"/>
    <p:sldId id="321" r:id="rId14"/>
    <p:sldId id="339" r:id="rId15"/>
    <p:sldId id="331" r:id="rId16"/>
    <p:sldId id="333" r:id="rId17"/>
    <p:sldId id="334" r:id="rId18"/>
  </p:sldIdLst>
  <p:sldSz cx="12192000" cy="6858000"/>
  <p:notesSz cx="6858000" cy="9144000"/>
  <p:defaultTextStyle>
    <a:defPPr>
      <a:defRPr lang="vi-VN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3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1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08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9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3AD6E82-9392-4DCA-AA45-8015C1BAEAE8}">
          <p14:sldIdLst>
            <p14:sldId id="335"/>
            <p14:sldId id="323"/>
          </p14:sldIdLst>
        </p14:section>
        <p14:section name="Untitled Section" id="{7AC82974-E19B-4AC9-B6B4-F7C9A57CD7D5}">
          <p14:sldIdLst>
            <p14:sldId id="336"/>
            <p14:sldId id="256"/>
            <p14:sldId id="317"/>
            <p14:sldId id="318"/>
            <p14:sldId id="329"/>
            <p14:sldId id="319"/>
            <p14:sldId id="320"/>
            <p14:sldId id="321"/>
            <p14:sldId id="339"/>
            <p14:sldId id="331"/>
            <p14:sldId id="333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ị vân nguyễn" initials="tvn" lastIdx="1" clrIdx="0">
    <p:extLst>
      <p:ext uri="{19B8F6BF-5375-455C-9EA6-DF929625EA0E}">
        <p15:presenceInfo xmlns:p15="http://schemas.microsoft.com/office/powerpoint/2012/main" userId="9723cb4abeb5496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8C"/>
    <a:srgbClr val="FFCC99"/>
    <a:srgbClr val="BFF88C"/>
    <a:srgbClr val="D34CD6"/>
    <a:srgbClr val="FFF0D1"/>
    <a:srgbClr val="F7941E"/>
    <a:srgbClr val="076EB7"/>
    <a:srgbClr val="8CC63F"/>
    <a:srgbClr val="E4EAD1"/>
    <a:srgbClr val="FFF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67" d="100"/>
          <a:sy n="67" d="100"/>
        </p:scale>
        <p:origin x="54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44"/>
    </p:cViewPr>
  </p:sorterViewPr>
  <p:notesViewPr>
    <p:cSldViewPr snapToGrid="0">
      <p:cViewPr varScale="1">
        <p:scale>
          <a:sx n="60" d="100"/>
          <a:sy n="60" d="100"/>
        </p:scale>
        <p:origin x="2500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561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934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119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308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496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7672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4" y="1503380"/>
            <a:ext cx="4728208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8" y="1596483"/>
            <a:ext cx="4752084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3" y="1647227"/>
            <a:ext cx="4484884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5"/>
            <a:ext cx="4514832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86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562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6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1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4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421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64" indent="0">
              <a:buNone/>
              <a:defRPr sz="2400" b="1"/>
            </a:lvl3pPr>
            <a:lvl4pPr marL="1828747" indent="0">
              <a:buNone/>
              <a:defRPr sz="2100" b="1"/>
            </a:lvl4pPr>
            <a:lvl5pPr marL="2438329" indent="0">
              <a:buNone/>
              <a:defRPr sz="2100" b="1"/>
            </a:lvl5pPr>
            <a:lvl6pPr marL="3047911" indent="0">
              <a:buNone/>
              <a:defRPr sz="2100" b="1"/>
            </a:lvl6pPr>
            <a:lvl7pPr marL="3657496" indent="0">
              <a:buNone/>
              <a:defRPr sz="2100" b="1"/>
            </a:lvl7pPr>
            <a:lvl8pPr marL="4267077" indent="0">
              <a:buNone/>
              <a:defRPr sz="2100" b="1"/>
            </a:lvl8pPr>
            <a:lvl9pPr marL="487665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6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5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64" indent="0">
              <a:buNone/>
              <a:defRPr sz="2400" b="1"/>
            </a:lvl3pPr>
            <a:lvl4pPr marL="1828747" indent="0">
              <a:buNone/>
              <a:defRPr sz="2100" b="1"/>
            </a:lvl4pPr>
            <a:lvl5pPr marL="2438329" indent="0">
              <a:buNone/>
              <a:defRPr sz="2100" b="1"/>
            </a:lvl5pPr>
            <a:lvl6pPr marL="3047911" indent="0">
              <a:buNone/>
              <a:defRPr sz="2100" b="1"/>
            </a:lvl6pPr>
            <a:lvl7pPr marL="3657496" indent="0">
              <a:buNone/>
              <a:defRPr sz="2100" b="1"/>
            </a:lvl7pPr>
            <a:lvl8pPr marL="4267077" indent="0">
              <a:buNone/>
              <a:defRPr sz="2100" b="1"/>
            </a:lvl8pPr>
            <a:lvl9pPr marL="487665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5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59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15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372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8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64" indent="0">
              <a:buNone/>
              <a:defRPr sz="1300"/>
            </a:lvl3pPr>
            <a:lvl4pPr marL="1828747" indent="0">
              <a:buNone/>
              <a:defRPr sz="1300"/>
            </a:lvl4pPr>
            <a:lvl5pPr marL="2438329" indent="0">
              <a:buNone/>
              <a:defRPr sz="1300"/>
            </a:lvl5pPr>
            <a:lvl6pPr marL="3047911" indent="0">
              <a:buNone/>
              <a:defRPr sz="1300"/>
            </a:lvl6pPr>
            <a:lvl7pPr marL="3657496" indent="0">
              <a:buNone/>
              <a:defRPr sz="1300"/>
            </a:lvl7pPr>
            <a:lvl8pPr marL="4267077" indent="0">
              <a:buNone/>
              <a:defRPr sz="1300"/>
            </a:lvl8pPr>
            <a:lvl9pPr marL="487665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21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64" indent="0">
              <a:buNone/>
              <a:defRPr sz="3200"/>
            </a:lvl3pPr>
            <a:lvl4pPr marL="1828747" indent="0">
              <a:buNone/>
              <a:defRPr sz="2700"/>
            </a:lvl4pPr>
            <a:lvl5pPr marL="2438329" indent="0">
              <a:buNone/>
              <a:defRPr sz="2700"/>
            </a:lvl5pPr>
            <a:lvl6pPr marL="3047911" indent="0">
              <a:buNone/>
              <a:defRPr sz="2700"/>
            </a:lvl6pPr>
            <a:lvl7pPr marL="3657496" indent="0">
              <a:buNone/>
              <a:defRPr sz="2700"/>
            </a:lvl7pPr>
            <a:lvl8pPr marL="4267077" indent="0">
              <a:buNone/>
              <a:defRPr sz="2700"/>
            </a:lvl8pPr>
            <a:lvl9pPr marL="4876659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64" indent="0">
              <a:buNone/>
              <a:defRPr sz="1300"/>
            </a:lvl3pPr>
            <a:lvl4pPr marL="1828747" indent="0">
              <a:buNone/>
              <a:defRPr sz="1300"/>
            </a:lvl4pPr>
            <a:lvl5pPr marL="2438329" indent="0">
              <a:buNone/>
              <a:defRPr sz="1300"/>
            </a:lvl5pPr>
            <a:lvl6pPr marL="3047911" indent="0">
              <a:buNone/>
              <a:defRPr sz="1300"/>
            </a:lvl6pPr>
            <a:lvl7pPr marL="3657496" indent="0">
              <a:buNone/>
              <a:defRPr sz="1300"/>
            </a:lvl7pPr>
            <a:lvl8pPr marL="4267077" indent="0">
              <a:buNone/>
              <a:defRPr sz="1300"/>
            </a:lvl8pPr>
            <a:lvl9pPr marL="487665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25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55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450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45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3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83"/>
            <a:ext cx="4752084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71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42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14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85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56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28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99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7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650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803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714" indent="0">
              <a:buNone/>
              <a:defRPr sz="3200" b="1"/>
            </a:lvl2pPr>
            <a:lvl3pPr marL="1451427" indent="0">
              <a:buNone/>
              <a:defRPr sz="2900" b="1"/>
            </a:lvl3pPr>
            <a:lvl4pPr marL="2177141" indent="0">
              <a:buNone/>
              <a:defRPr sz="2500" b="1"/>
            </a:lvl4pPr>
            <a:lvl5pPr marL="2902854" indent="0">
              <a:buNone/>
              <a:defRPr sz="2500" b="1"/>
            </a:lvl5pPr>
            <a:lvl6pPr marL="3628568" indent="0">
              <a:buNone/>
              <a:defRPr sz="2500" b="1"/>
            </a:lvl6pPr>
            <a:lvl7pPr marL="4354281" indent="0">
              <a:buNone/>
              <a:defRPr sz="2500" b="1"/>
            </a:lvl7pPr>
            <a:lvl8pPr marL="5079995" indent="0">
              <a:buNone/>
              <a:defRPr sz="2500" b="1"/>
            </a:lvl8pPr>
            <a:lvl9pPr marL="580570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714" indent="0">
              <a:buNone/>
              <a:defRPr sz="3200" b="1"/>
            </a:lvl2pPr>
            <a:lvl3pPr marL="1451427" indent="0">
              <a:buNone/>
              <a:defRPr sz="2900" b="1"/>
            </a:lvl3pPr>
            <a:lvl4pPr marL="2177141" indent="0">
              <a:buNone/>
              <a:defRPr sz="2500" b="1"/>
            </a:lvl4pPr>
            <a:lvl5pPr marL="2902854" indent="0">
              <a:buNone/>
              <a:defRPr sz="2500" b="1"/>
            </a:lvl5pPr>
            <a:lvl6pPr marL="3628568" indent="0">
              <a:buNone/>
              <a:defRPr sz="2500" b="1"/>
            </a:lvl6pPr>
            <a:lvl7pPr marL="4354281" indent="0">
              <a:buNone/>
              <a:defRPr sz="2500" b="1"/>
            </a:lvl7pPr>
            <a:lvl8pPr marL="5079995" indent="0">
              <a:buNone/>
              <a:defRPr sz="2500" b="1"/>
            </a:lvl8pPr>
            <a:lvl9pPr marL="580570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2324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631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3424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8" cy="5853113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2200"/>
            </a:lvl1pPr>
            <a:lvl2pPr marL="725714" indent="0">
              <a:buNone/>
              <a:defRPr sz="1900"/>
            </a:lvl2pPr>
            <a:lvl3pPr marL="1451427" indent="0">
              <a:buNone/>
              <a:defRPr sz="1600"/>
            </a:lvl3pPr>
            <a:lvl4pPr marL="2177141" indent="0">
              <a:buNone/>
              <a:defRPr sz="1400"/>
            </a:lvl4pPr>
            <a:lvl5pPr marL="2902854" indent="0">
              <a:buNone/>
              <a:defRPr sz="1400"/>
            </a:lvl5pPr>
            <a:lvl6pPr marL="3628568" indent="0">
              <a:buNone/>
              <a:defRPr sz="1400"/>
            </a:lvl6pPr>
            <a:lvl7pPr marL="4354281" indent="0">
              <a:buNone/>
              <a:defRPr sz="1400"/>
            </a:lvl7pPr>
            <a:lvl8pPr marL="5079995" indent="0">
              <a:buNone/>
              <a:defRPr sz="1400"/>
            </a:lvl8pPr>
            <a:lvl9pPr marL="580570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629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5100"/>
            </a:lvl1pPr>
            <a:lvl2pPr marL="725714" indent="0">
              <a:buNone/>
              <a:defRPr sz="4400"/>
            </a:lvl2pPr>
            <a:lvl3pPr marL="1451427" indent="0">
              <a:buNone/>
              <a:defRPr sz="3800"/>
            </a:lvl3pPr>
            <a:lvl4pPr marL="2177141" indent="0">
              <a:buNone/>
              <a:defRPr sz="3200"/>
            </a:lvl4pPr>
            <a:lvl5pPr marL="2902854" indent="0">
              <a:buNone/>
              <a:defRPr sz="3200"/>
            </a:lvl5pPr>
            <a:lvl6pPr marL="3628568" indent="0">
              <a:buNone/>
              <a:defRPr sz="3200"/>
            </a:lvl6pPr>
            <a:lvl7pPr marL="4354281" indent="0">
              <a:buNone/>
              <a:defRPr sz="3200"/>
            </a:lvl7pPr>
            <a:lvl8pPr marL="5079995" indent="0">
              <a:buNone/>
              <a:defRPr sz="3200"/>
            </a:lvl8pPr>
            <a:lvl9pPr marL="580570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2200"/>
            </a:lvl1pPr>
            <a:lvl2pPr marL="725714" indent="0">
              <a:buNone/>
              <a:defRPr sz="1900"/>
            </a:lvl2pPr>
            <a:lvl3pPr marL="1451427" indent="0">
              <a:buNone/>
              <a:defRPr sz="1600"/>
            </a:lvl3pPr>
            <a:lvl4pPr marL="2177141" indent="0">
              <a:buNone/>
              <a:defRPr sz="1400"/>
            </a:lvl4pPr>
            <a:lvl5pPr marL="2902854" indent="0">
              <a:buNone/>
              <a:defRPr sz="1400"/>
            </a:lvl5pPr>
            <a:lvl6pPr marL="3628568" indent="0">
              <a:buNone/>
              <a:defRPr sz="1400"/>
            </a:lvl6pPr>
            <a:lvl7pPr marL="4354281" indent="0">
              <a:buNone/>
              <a:defRPr sz="1400"/>
            </a:lvl7pPr>
            <a:lvl8pPr marL="5079995" indent="0">
              <a:buNone/>
              <a:defRPr sz="1400"/>
            </a:lvl8pPr>
            <a:lvl9pPr marL="580570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135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955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144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DB076-E0EE-4169-9FFB-00C7BBE04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70DF0-428E-43BA-A396-5893DE6AF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A4F32-802E-4DB3-AB0E-C419A42A7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66746-20F6-4C30-BDEB-805C7B1A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0DE3F-7B0C-4EEF-917D-F3AC2626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75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81" y="3886321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3A681-73D5-4CCC-BD85-E43ECC55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003"/>
            <a:ext cx="10515600" cy="757997"/>
          </a:xfrm>
        </p:spPr>
        <p:txBody>
          <a:bodyPr>
            <a:normAutofit/>
          </a:bodyPr>
          <a:lstStyle>
            <a:lvl1pPr algn="ctr">
              <a:defRPr sz="3600" b="1" u="none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4B645-BBF8-4240-A201-6F405BF53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DF7A3-1218-4C63-BBFD-1BD445C2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AF2C5-4E14-4E60-BC07-BF4CCF4A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65991-FDA5-4006-9715-677F6964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540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F917-2700-4385-ACA3-C0E61667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2DCA8-C020-4FE4-BC27-68A34C555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3E07A-DFD6-460D-972E-4C7BFF9D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87260-1494-45BB-8559-F5DAF2D2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79E47-DA3F-4269-802F-CF6F0870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277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138E7-D007-4C5F-8A3E-6B5341F4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F8A13-80DC-458D-9ACE-4AC30E203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137F55-8B7D-454D-8503-DDC3D8A80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C5EBE-5651-47EE-A163-C47D73E9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30F05-B2B6-421A-9D94-48FA235C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C4B24-9FAA-4E42-847D-F453F26D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733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C741-BB72-4BBA-A36B-9D629EE8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8E824-A28A-4F97-9195-9C1F02D4A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4BB6E-B4A5-489B-AFA2-33ABBD649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087-64B3-4654-B20D-F692042A4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156078-18AD-44DC-A4B7-647CCE90E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F09865-683F-4935-A494-58AA09367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A2697F-00FE-4383-A014-1701422FE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2CAC5D-F710-4E65-90B9-60994079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444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A6CB-DEC7-4048-934B-E52B32D8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5052DD-CDBE-4DAA-A342-3F8E201A9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76404-186D-4CDB-B413-010F9D11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059D7-B07D-456D-8679-B1C34EA2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89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10C289-EDFF-4FEC-B55C-B3648B4A6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CCC54-9195-4840-A59E-61290C4F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E01C9-2041-4F93-9CBF-926E45C7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299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54F7-3537-467E-85D0-52C5489B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2DCC5-5B49-44B2-AC37-2635089D6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5AA3D-0264-4AB1-9E8E-3F1937DE9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79CFB-DE51-4A06-9398-14F45E57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BF5A0-4C00-4417-8519-8B555AC4E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A2CA2-8206-49CC-922D-E00081B0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606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BF4B8-1051-4401-9BB8-28E4B33A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033FDA-0E96-4EA7-80E4-DB620D2CA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0C316-7A06-4EDD-8C71-E37499CC2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E8382-6D7C-4769-94D6-9AA31D2E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2CFD6-516B-436E-9490-C694CA35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3EE37-26BA-48D3-A735-75DFE160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663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7B115-6525-4584-AEBD-E0EACD68D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A0960-5B3C-44C7-933B-DC62C9DF1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3028D-3F72-4F59-A7E6-338C0684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55F5A-6F35-463F-9A3D-713988F8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6B82D-7F2C-4DFE-8D44-A69B14A8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582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D5F278-3987-44CB-857B-54D627821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FB3222-59CA-4A98-A7C2-8B284BE04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8B558-81A6-4177-BF5C-0E519528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EFFC6-80AC-4BF1-B175-EB7F1A07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5E686-4FA0-4C00-9EEA-9B1F7EF9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3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C4F96-0BF9-4AAF-A7B3-65A22CAEACD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524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8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32" y="6492875"/>
            <a:ext cx="1612938" cy="215442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2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6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2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3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7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9" rIns="121917" bIns="6095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9" rIns="121917" bIns="6095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917" tIns="60959" rIns="121917" bIns="6095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64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64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917" tIns="60959" rIns="121917" bIns="6095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17" tIns="60959" rIns="121917" bIns="6095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64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5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1219164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7" indent="-457187" algn="l" defTabSz="1219164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4" indent="-380990" algn="l" defTabSz="1219164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56" indent="-304792" algn="l" defTabSz="121916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38" indent="-304792" algn="l" defTabSz="1219164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19" indent="-304792" algn="l" defTabSz="1219164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03" indent="-304792" algn="l" defTabSz="12191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87" indent="-304792" algn="l" defTabSz="12191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67" indent="-304792" algn="l" defTabSz="12191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50" indent="-304792" algn="l" defTabSz="12191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64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47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29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11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96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77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59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45143" tIns="72571" rIns="145143" bIns="725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45143" tIns="72571" rIns="145143" bIns="725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427"/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1427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4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427"/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14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6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145142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85" indent="-544285" algn="l" defTabSz="145142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85" indent="-453571" algn="l" defTabSz="145142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84" indent="-362857" algn="l" defTabSz="145142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97" indent="-362857" algn="l" defTabSz="145142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711" indent="-362857" algn="l" defTabSz="145142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425" indent="-362857" algn="l" defTabSz="14514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7138" indent="-362857" algn="l" defTabSz="14514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852" indent="-362857" algn="l" defTabSz="14514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565" indent="-362857" algn="l" defTabSz="14514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714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427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141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854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568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281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995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708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4654F6-5826-49BA-AF9E-F4A92553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4CC4F-92F8-48AB-B8BA-4A4390818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48494-C341-4C8F-9A06-8E962CF39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8410C-4387-44F9-9949-C84A476A8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7A8E2-0C13-4D44-A903-7F1F788B7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8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microsoft.com/office/2007/relationships/hdphoto" Target="../media/hdphoto8.wdp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microsoft.com/office/2007/relationships/hdphoto" Target="../media/hdphoto6.wdp"/><Relationship Id="rId15" Type="http://schemas.microsoft.com/office/2007/relationships/hdphoto" Target="../media/hdphoto9.wdp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jpe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3000">
              <a:schemeClr val="accent1">
                <a:lumMod val="45000"/>
                <a:lumOff val="55000"/>
              </a:schemeClr>
            </a:gs>
            <a:gs pos="75000">
              <a:schemeClr val="tx2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18" y="196319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50" y="1022935"/>
            <a:ext cx="12331428" cy="11121546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1679066" y="1087819"/>
            <a:ext cx="8434996" cy="3764728"/>
          </a:xfrm>
          <a:prstGeom prst="rect">
            <a:avLst/>
          </a:prstGeom>
          <a:noFill/>
        </p:spPr>
        <p:txBody>
          <a:bodyPr wrap="none" rtlCol="0">
            <a:prstTxWarp prst="textButton">
              <a:avLst/>
            </a:prstTxWarp>
            <a:spAutoFit/>
          </a:bodyPr>
          <a:lstStyle/>
          <a:p>
            <a:pPr algn="ctr"/>
            <a:r>
              <a:rPr lang="en-US" altLang="zh-CN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 mừng quý thầy cô</a:t>
            </a:r>
          </a:p>
          <a:p>
            <a:pPr algn="ctr"/>
            <a:r>
              <a:rPr lang="en-US" altLang="zh-CN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 dự giờ thăm lớp</a:t>
            </a: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76837" y="24337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6577" y="5927172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3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0" y="6110374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3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16476" y="6321972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3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54680" y="5894155"/>
            <a:ext cx="3480440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i="1" kern="0" dirty="0">
                <a:solidFill>
                  <a:srgbClr val="D34CD6"/>
                </a:solidFill>
                <a:latin typeface="HP001 4 hàng" panose="020B0603050302020204" pitchFamily="34" charset="-93"/>
                <a:ea typeface="微软雅黑" panose="020B0503020204020204" pitchFamily="34" charset="-122"/>
                <a:cs typeface="Times New Roman" panose="02020603050405020304" pitchFamily="18" charset="0"/>
              </a:rPr>
              <a:t>Giáo viên</a:t>
            </a:r>
            <a:r>
              <a:rPr lang="en-US" altLang="zh-CN" sz="2000" b="1" i="1" kern="0">
                <a:solidFill>
                  <a:srgbClr val="D34CD6"/>
                </a:solidFill>
                <a:latin typeface="HP001 4 hàng" panose="020B0603050302020204" pitchFamily="34" charset="-93"/>
                <a:ea typeface="微软雅黑" panose="020B0503020204020204" pitchFamily="34" charset="-122"/>
                <a:cs typeface="Times New Roman" panose="02020603050405020304" pitchFamily="18" charset="0"/>
              </a:rPr>
              <a:t>: Nguyễn Thị Vân</a:t>
            </a:r>
            <a:endParaRPr lang="zh-CN" altLang="zh-CN" sz="2000" i="1" kern="100" dirty="0">
              <a:solidFill>
                <a:srgbClr val="D34CD6"/>
              </a:solidFill>
              <a:latin typeface="HP001 4 hàng" panose="020B0603050302020204" pitchFamily="34" charset="-93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8655DCA2-B499-EE6E-BC08-FE18D927297E}"/>
              </a:ext>
            </a:extLst>
          </p:cNvPr>
          <p:cNvSpPr/>
          <p:nvPr/>
        </p:nvSpPr>
        <p:spPr>
          <a:xfrm>
            <a:off x="6410115" y="5885339"/>
            <a:ext cx="358723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i="1" kern="0">
                <a:solidFill>
                  <a:srgbClr val="D34CD6"/>
                </a:solidFill>
                <a:latin typeface="HP001 4 hàng" panose="020B0603050302020204" pitchFamily="34" charset="-93"/>
                <a:ea typeface="微软雅黑" panose="020B0503020204020204" pitchFamily="34" charset="-122"/>
                <a:cs typeface="Times New Roman" panose="02020603050405020304" pitchFamily="18" charset="0"/>
              </a:rPr>
              <a:t>Trường Tiểu học Đồng Than</a:t>
            </a:r>
            <a:endParaRPr lang="zh-CN" altLang="zh-CN" sz="2000" i="1" kern="100" dirty="0">
              <a:solidFill>
                <a:srgbClr val="D34CD6"/>
              </a:solidFill>
              <a:latin typeface="HP001 4 hàng" panose="020B0603050302020204" pitchFamily="34" charset="-93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546"/>
    </mc:Choice>
    <mc:Fallback xmlns="">
      <p:transition advTm="4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24A0EC-8AD8-4B9E-BA40-A1C84570FB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870" y="1474044"/>
            <a:ext cx="10490270" cy="493941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479722-9618-473A-A29C-CCD97CF1D72B}"/>
              </a:ext>
            </a:extLst>
          </p:cNvPr>
          <p:cNvSpPr/>
          <p:nvPr/>
        </p:nvSpPr>
        <p:spPr>
          <a:xfrm>
            <a:off x="2967936" y="618545"/>
            <a:ext cx="437323" cy="43732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1C9EB-89F8-420B-B765-2A2971FD8597}"/>
              </a:ext>
            </a:extLst>
          </p:cNvPr>
          <p:cNvSpPr txBox="1"/>
          <p:nvPr/>
        </p:nvSpPr>
        <p:spPr>
          <a:xfrm>
            <a:off x="3405265" y="618549"/>
            <a:ext cx="7708219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FE9AE70A-E6CD-43EC-AC5E-24E88CEBA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8" y="36013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60C4553-7257-473C-86C4-41375E4ECED4}"/>
              </a:ext>
            </a:extLst>
          </p:cNvPr>
          <p:cNvSpPr/>
          <p:nvPr/>
        </p:nvSpPr>
        <p:spPr>
          <a:xfrm>
            <a:off x="3405259" y="2412435"/>
            <a:ext cx="744711" cy="654327"/>
          </a:xfrm>
          <a:prstGeom prst="ellipse">
            <a:avLst/>
          </a:prstGeom>
          <a:noFill/>
          <a:ln w="57150">
            <a:solidFill>
              <a:srgbClr val="ED008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069ADD-8583-41FA-9842-86D559CA187B}"/>
              </a:ext>
            </a:extLst>
          </p:cNvPr>
          <p:cNvSpPr/>
          <p:nvPr/>
        </p:nvSpPr>
        <p:spPr>
          <a:xfrm>
            <a:off x="4270859" y="3438923"/>
            <a:ext cx="744711" cy="654327"/>
          </a:xfrm>
          <a:prstGeom prst="ellipse">
            <a:avLst/>
          </a:prstGeom>
          <a:noFill/>
          <a:ln w="57150">
            <a:solidFill>
              <a:srgbClr val="ED008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D8D394-65E5-4BAF-AB94-11B332B3FAEC}"/>
              </a:ext>
            </a:extLst>
          </p:cNvPr>
          <p:cNvSpPr/>
          <p:nvPr/>
        </p:nvSpPr>
        <p:spPr>
          <a:xfrm>
            <a:off x="3032903" y="3484942"/>
            <a:ext cx="744711" cy="654327"/>
          </a:xfrm>
          <a:prstGeom prst="ellipse">
            <a:avLst/>
          </a:prstGeom>
          <a:noFill/>
          <a:ln w="57150">
            <a:solidFill>
              <a:srgbClr val="ED008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920DD5-5C46-46B9-A8BD-AC5D7AE20777}"/>
              </a:ext>
            </a:extLst>
          </p:cNvPr>
          <p:cNvSpPr/>
          <p:nvPr/>
        </p:nvSpPr>
        <p:spPr>
          <a:xfrm>
            <a:off x="3032903" y="3226892"/>
            <a:ext cx="2284686" cy="1921885"/>
          </a:xfrm>
          <a:prstGeom prst="ellipse">
            <a:avLst/>
          </a:prstGeom>
          <a:noFill/>
          <a:ln w="57150">
            <a:solidFill>
              <a:srgbClr val="ED008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5CD9A9-6A13-40FA-8617-5899376E45DF}"/>
              </a:ext>
            </a:extLst>
          </p:cNvPr>
          <p:cNvSpPr/>
          <p:nvPr/>
        </p:nvSpPr>
        <p:spPr>
          <a:xfrm>
            <a:off x="8042034" y="2213143"/>
            <a:ext cx="1481796" cy="1500735"/>
          </a:xfrm>
          <a:prstGeom prst="ellipse">
            <a:avLst/>
          </a:prstGeom>
          <a:noFill/>
          <a:ln w="57150">
            <a:solidFill>
              <a:srgbClr val="ED008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116E30-3320-4C75-B0AE-B7FC526D76BA}"/>
              </a:ext>
            </a:extLst>
          </p:cNvPr>
          <p:cNvSpPr/>
          <p:nvPr/>
        </p:nvSpPr>
        <p:spPr>
          <a:xfrm>
            <a:off x="3405265" y="2827698"/>
            <a:ext cx="1237957" cy="117744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52C9A6-3A84-46A6-B845-44EB3F8EB173}"/>
              </a:ext>
            </a:extLst>
          </p:cNvPr>
          <p:cNvSpPr/>
          <p:nvPr/>
        </p:nvSpPr>
        <p:spPr>
          <a:xfrm rot="20664734">
            <a:off x="2232625" y="4182741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118A00-37F8-468C-8BEE-E55C25811A05}"/>
              </a:ext>
            </a:extLst>
          </p:cNvPr>
          <p:cNvSpPr/>
          <p:nvPr/>
        </p:nvSpPr>
        <p:spPr>
          <a:xfrm rot="20664734">
            <a:off x="3386378" y="4217810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B1CEF7-AE47-494A-8525-9090370A6A0E}"/>
              </a:ext>
            </a:extLst>
          </p:cNvPr>
          <p:cNvSpPr/>
          <p:nvPr/>
        </p:nvSpPr>
        <p:spPr>
          <a:xfrm rot="1407970">
            <a:off x="4591834" y="5182765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EA3527-DFCF-4065-861D-1BBE9E40FFB7}"/>
              </a:ext>
            </a:extLst>
          </p:cNvPr>
          <p:cNvSpPr/>
          <p:nvPr/>
        </p:nvSpPr>
        <p:spPr>
          <a:xfrm rot="1407970">
            <a:off x="5197834" y="4846121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80420E-0029-4374-87FF-F4C585D85142}"/>
              </a:ext>
            </a:extLst>
          </p:cNvPr>
          <p:cNvSpPr/>
          <p:nvPr/>
        </p:nvSpPr>
        <p:spPr>
          <a:xfrm rot="3494565">
            <a:off x="2110961" y="5118042"/>
            <a:ext cx="1237957" cy="94863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325B0A-4210-6673-5AA5-5F0530FD3BF7}"/>
              </a:ext>
            </a:extLst>
          </p:cNvPr>
          <p:cNvCxnSpPr>
            <a:cxnSpLocks/>
          </p:cNvCxnSpPr>
          <p:nvPr/>
        </p:nvCxnSpPr>
        <p:spPr>
          <a:xfrm>
            <a:off x="7927942" y="1034046"/>
            <a:ext cx="181937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2BC9C6-4DBA-7359-B89F-9FE251BF762F}"/>
              </a:ext>
            </a:extLst>
          </p:cNvPr>
          <p:cNvCxnSpPr>
            <a:cxnSpLocks/>
          </p:cNvCxnSpPr>
          <p:nvPr/>
        </p:nvCxnSpPr>
        <p:spPr>
          <a:xfrm>
            <a:off x="3501565" y="1398756"/>
            <a:ext cx="191935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2B14E39-38F3-3AAC-5329-D48BD942D929}"/>
              </a:ext>
            </a:extLst>
          </p:cNvPr>
          <p:cNvSpPr txBox="1"/>
          <p:nvPr/>
        </p:nvSpPr>
        <p:spPr>
          <a:xfrm>
            <a:off x="5652936" y="4028445"/>
            <a:ext cx="2272906" cy="661722"/>
          </a:xfrm>
          <a:prstGeom prst="rect">
            <a:avLst/>
          </a:prstGeom>
          <a:solidFill>
            <a:srgbClr val="ED008C"/>
          </a:solidFill>
          <a:ln>
            <a:solidFill>
              <a:schemeClr val="accent6"/>
            </a:solidFill>
          </a:ln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3700">
                <a:solidFill>
                  <a:schemeClr val="bg1"/>
                </a:solidFill>
              </a:rPr>
              <a:t>Khối cầu</a:t>
            </a:r>
            <a:endParaRPr lang="en-US" sz="37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7CA375-08CB-D4DE-4651-0636B5487604}"/>
              </a:ext>
            </a:extLst>
          </p:cNvPr>
          <p:cNvSpPr txBox="1"/>
          <p:nvPr/>
        </p:nvSpPr>
        <p:spPr>
          <a:xfrm>
            <a:off x="5652936" y="4028445"/>
            <a:ext cx="2272906" cy="661722"/>
          </a:xfrm>
          <a:prstGeom prst="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3700">
                <a:solidFill>
                  <a:srgbClr val="FF0000"/>
                </a:solidFill>
              </a:rPr>
              <a:t>Khối trụ</a:t>
            </a:r>
            <a:endParaRPr lang="en-US" sz="3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1" grpId="0" animBg="1"/>
      <p:bldP spid="11" grpId="1" animBg="1"/>
      <p:bldP spid="19" grpId="0" animBg="1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5FCF5-58E3-681D-2EFB-AC7A7D8AC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493" y="1562986"/>
            <a:ext cx="3391786" cy="32872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18CD63-4AAD-6239-A12A-91F91846F1A1}"/>
              </a:ext>
            </a:extLst>
          </p:cNvPr>
          <p:cNvSpPr txBox="1"/>
          <p:nvPr/>
        </p:nvSpPr>
        <p:spPr>
          <a:xfrm>
            <a:off x="4492132" y="1803282"/>
            <a:ext cx="313258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VẬN</a:t>
            </a:r>
          </a:p>
          <a:p>
            <a:r>
              <a:rPr lang="en-US" sz="9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DỤNG</a:t>
            </a:r>
          </a:p>
        </p:txBody>
      </p:sp>
    </p:spTree>
    <p:extLst>
      <p:ext uri="{BB962C8B-B14F-4D97-AF65-F5344CB8AC3E}">
        <p14:creationId xmlns:p14="http://schemas.microsoft.com/office/powerpoint/2010/main" val="218499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641" y="1610326"/>
            <a:ext cx="9120850" cy="2938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505" y="150471"/>
            <a:ext cx="10860762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1.Kể </a:t>
            </a:r>
            <a:r>
              <a:rPr lang="en-US" sz="3600" dirty="0" err="1"/>
              <a:t>tên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dạng</a:t>
            </a:r>
            <a:r>
              <a:rPr lang="en-US" sz="3600" dirty="0"/>
              <a:t>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trụ</a:t>
            </a:r>
            <a:r>
              <a:rPr lang="en-US" sz="3600" dirty="0"/>
              <a:t>,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cầu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7505" y="4932745"/>
            <a:ext cx="1140262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-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dạng</a:t>
            </a:r>
            <a:r>
              <a:rPr lang="en-US" sz="3600" dirty="0"/>
              <a:t>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trụ</a:t>
            </a:r>
            <a:r>
              <a:rPr lang="en-US" sz="3600" dirty="0"/>
              <a:t>: Lon </a:t>
            </a:r>
            <a:r>
              <a:rPr lang="en-US" sz="3600" dirty="0" err="1"/>
              <a:t>sữa</a:t>
            </a:r>
            <a:r>
              <a:rPr lang="en-US" sz="3600" dirty="0"/>
              <a:t>, </a:t>
            </a:r>
            <a:r>
              <a:rPr lang="en-US" sz="3600" dirty="0" err="1"/>
              <a:t>lon</a:t>
            </a:r>
            <a:r>
              <a:rPr lang="en-US" sz="3600" dirty="0"/>
              <a:t> </a:t>
            </a:r>
            <a:r>
              <a:rPr lang="en-US" sz="3600" dirty="0" err="1"/>
              <a:t>nước</a:t>
            </a:r>
            <a:r>
              <a:rPr lang="en-US" sz="3600" dirty="0"/>
              <a:t>, </a:t>
            </a:r>
            <a:r>
              <a:rPr lang="en-US" sz="3600" dirty="0" err="1"/>
              <a:t>bình</a:t>
            </a:r>
            <a:r>
              <a:rPr lang="en-US" sz="3600" dirty="0"/>
              <a:t> </a:t>
            </a:r>
            <a:r>
              <a:rPr lang="en-US" sz="3600" dirty="0" err="1"/>
              <a:t>cá</a:t>
            </a:r>
            <a:r>
              <a:rPr lang="en-US" sz="3600" dirty="0"/>
              <a:t> </a:t>
            </a:r>
            <a:r>
              <a:rPr lang="en-US" sz="3600" dirty="0" err="1"/>
              <a:t>cảnh</a:t>
            </a:r>
            <a:r>
              <a:rPr lang="en-US" sz="3600" dirty="0"/>
              <a:t>.</a:t>
            </a:r>
          </a:p>
          <a:p>
            <a:r>
              <a:rPr lang="en-US" sz="3600" dirty="0"/>
              <a:t>-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dạng</a:t>
            </a:r>
            <a:r>
              <a:rPr lang="en-US" sz="3600" dirty="0"/>
              <a:t>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cầu</a:t>
            </a:r>
            <a:r>
              <a:rPr lang="en-US" sz="3600" dirty="0"/>
              <a:t>: </a:t>
            </a:r>
            <a:r>
              <a:rPr lang="en-US" sz="3600" dirty="0" err="1"/>
              <a:t>Quả</a:t>
            </a:r>
            <a:r>
              <a:rPr lang="en-US" sz="3600" dirty="0"/>
              <a:t> </a:t>
            </a:r>
            <a:r>
              <a:rPr lang="en-US" sz="3600" dirty="0" err="1"/>
              <a:t>bóng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260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7505" y="150471"/>
            <a:ext cx="10860762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2. </a:t>
            </a:r>
            <a:r>
              <a:rPr lang="en-US" sz="3600" dirty="0" err="1">
                <a:solidFill>
                  <a:prstClr val="black"/>
                </a:solidFill>
              </a:rPr>
              <a:t>Mỗi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hình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sau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có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bao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nhiêu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khối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trụ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khối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cầu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khối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lập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phương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khối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hộp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chữ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nhật</a:t>
            </a:r>
            <a:r>
              <a:rPr lang="en-US" sz="36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-81023" y="4791917"/>
            <a:ext cx="12273023" cy="2185214"/>
          </a:xfrm>
          <a:prstGeom prst="rect">
            <a:avLst/>
          </a:prstGeom>
          <a:solidFill>
            <a:srgbClr val="F7941E"/>
          </a:solidFill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prstClr val="black"/>
                </a:solidFill>
              </a:rPr>
              <a:t>Hình</a:t>
            </a:r>
            <a:r>
              <a:rPr lang="en-US" sz="3400" dirty="0">
                <a:solidFill>
                  <a:prstClr val="black"/>
                </a:solidFill>
              </a:rPr>
              <a:t> 1: 2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trụ</a:t>
            </a:r>
            <a:r>
              <a:rPr lang="en-US" sz="3400" dirty="0">
                <a:solidFill>
                  <a:prstClr val="black"/>
                </a:solidFill>
              </a:rPr>
              <a:t>, 1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cầu</a:t>
            </a:r>
            <a:r>
              <a:rPr lang="en-US" sz="3400" dirty="0">
                <a:solidFill>
                  <a:prstClr val="black"/>
                </a:solidFill>
              </a:rPr>
              <a:t>, 1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lập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phương</a:t>
            </a:r>
            <a:r>
              <a:rPr lang="en-US" sz="3400" dirty="0">
                <a:solidFill>
                  <a:prstClr val="black"/>
                </a:solidFill>
              </a:rPr>
              <a:t>, 1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hộp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chữ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nhật</a:t>
            </a:r>
            <a:r>
              <a:rPr lang="en-US" sz="3400" dirty="0">
                <a:solidFill>
                  <a:prstClr val="black"/>
                </a:solidFill>
              </a:rPr>
              <a:t>.</a:t>
            </a:r>
          </a:p>
          <a:p>
            <a:r>
              <a:rPr lang="en-US" sz="3400" dirty="0" err="1">
                <a:solidFill>
                  <a:prstClr val="black"/>
                </a:solidFill>
              </a:rPr>
              <a:t>Hình</a:t>
            </a:r>
            <a:r>
              <a:rPr lang="en-US" sz="3400" dirty="0">
                <a:solidFill>
                  <a:prstClr val="black"/>
                </a:solidFill>
              </a:rPr>
              <a:t> 2: 7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trụ</a:t>
            </a:r>
            <a:r>
              <a:rPr lang="en-US" sz="3400" dirty="0">
                <a:solidFill>
                  <a:prstClr val="black"/>
                </a:solidFill>
              </a:rPr>
              <a:t>, 4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cầu</a:t>
            </a:r>
            <a:r>
              <a:rPr lang="en-US" sz="3400" dirty="0">
                <a:solidFill>
                  <a:prstClr val="black"/>
                </a:solidFill>
              </a:rPr>
              <a:t>, 1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lập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phương</a:t>
            </a:r>
            <a:r>
              <a:rPr lang="en-US" sz="3400" dirty="0">
                <a:solidFill>
                  <a:prstClr val="black"/>
                </a:solidFill>
              </a:rPr>
              <a:t>, 1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hộp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chữ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nhật</a:t>
            </a:r>
            <a:endParaRPr lang="en-US" sz="34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8" y="1527858"/>
            <a:ext cx="10321189" cy="3171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2825" y="3858977"/>
            <a:ext cx="1574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Hình</a:t>
            </a:r>
            <a:r>
              <a:rPr lang="en-US" sz="36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66076" y="3943703"/>
            <a:ext cx="155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Hình</a:t>
            </a:r>
            <a:r>
              <a:rPr lang="en-US" sz="3600" dirty="0">
                <a:solidFill>
                  <a:srgbClr val="FF0000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71994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2" grpId="0" animBg="1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vector-tre-em-vui-choi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8994"/>
            <a:ext cx="10972799" cy="6783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191" y="1927601"/>
            <a:ext cx="10799617" cy="2123658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</a:bodyPr>
          <a:lstStyle/>
          <a:p>
            <a:pPr algn="ctr" defTabSz="914400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thầy cô</a:t>
            </a:r>
          </a:p>
          <a:p>
            <a:pPr algn="ctr" defTabSz="914400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các em!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4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3.7037E-7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5" y="4216125"/>
            <a:ext cx="3188718" cy="26711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3" y="-84897"/>
            <a:ext cx="2100923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012" y="1911497"/>
            <a:ext cx="1694697" cy="21619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5613" y="974517"/>
            <a:ext cx="11378130" cy="1446548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4400" b="1" i="1" dirty="0" err="1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b="1" i="1" dirty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smtClean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4400" b="1" i="1" dirty="0" err="1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b="1" i="1" dirty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4400" b="1" i="1" dirty="0" err="1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b="1" i="1" dirty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b="1" i="1" dirty="0" err="1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b="1" i="1" dirty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smtClean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en-US" sz="4400" b="1" i="1" dirty="0">
              <a:ln/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400" b="1" i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itchFamily="18" charset="0"/>
              </a:rPr>
              <a:t>Toán</a:t>
            </a:r>
            <a:endParaRPr lang="en-US" sz="4400" b="1" i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52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7B1320-41E8-570C-8A33-B2EDA9587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493" y="1562986"/>
            <a:ext cx="3391786" cy="3287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6C06DE-F407-5CBE-4884-CEE80E32CC86}"/>
              </a:ext>
            </a:extLst>
          </p:cNvPr>
          <p:cNvSpPr txBox="1"/>
          <p:nvPr/>
        </p:nvSpPr>
        <p:spPr>
          <a:xfrm>
            <a:off x="4492132" y="1803282"/>
            <a:ext cx="3110147" cy="304698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9600" b="1">
                <a:ln/>
                <a:solidFill>
                  <a:schemeClr val="accent4"/>
                </a:solidFill>
                <a:latin typeface="+mj-lt"/>
              </a:rPr>
              <a:t>KHỞI</a:t>
            </a:r>
          </a:p>
          <a:p>
            <a:r>
              <a:rPr lang="en-US" sz="9600" b="1">
                <a:ln/>
                <a:solidFill>
                  <a:schemeClr val="accent4"/>
                </a:solidFill>
                <a:latin typeface="+mj-lt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196617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7" y="106016"/>
            <a:ext cx="2190750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2" y="206880"/>
              <a:ext cx="19720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7" y="417363"/>
            <a:ext cx="6888596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87158" y="1613675"/>
            <a:ext cx="7773278" cy="3213891"/>
          </a:xfrm>
          <a:prstGeom prst="rect">
            <a:avLst/>
          </a:prstGeom>
          <a:noFill/>
          <a:ln>
            <a:noFill/>
          </a:ln>
        </p:spPr>
        <p:txBody>
          <a:bodyPr wrap="none" lIns="91438" tIns="45719" rIns="91438" bIns="45719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BFF88C"/>
                </a:solidFill>
                <a:latin typeface="+mj-lt"/>
              </a:rPr>
              <a:t>BÀI 46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BFF88C"/>
                </a:solidFill>
                <a:latin typeface="+mj-lt"/>
              </a:rPr>
              <a:t>KHỐI TRỤ, </a:t>
            </a:r>
            <a:r>
              <a:rPr lang="vi-VN" sz="66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BFF88C"/>
                </a:solidFill>
                <a:latin typeface="+mj-lt"/>
              </a:rPr>
              <a:t>KHỐI CẦU</a:t>
            </a:r>
            <a:endParaRPr lang="en-US" sz="660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BFF88C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8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(Tiết 1)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04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07F3EF-3105-40BD-AF82-8D1DA8BC4606}"/>
              </a:ext>
            </a:extLst>
          </p:cNvPr>
          <p:cNvSpPr/>
          <p:nvPr/>
        </p:nvSpPr>
        <p:spPr>
          <a:xfrm>
            <a:off x="6096006" y="1462200"/>
            <a:ext cx="4725868" cy="4118581"/>
          </a:xfrm>
          <a:prstGeom prst="roundRect">
            <a:avLst/>
          </a:prstGeom>
          <a:noFill/>
          <a:ln w="38100">
            <a:solidFill>
              <a:srgbClr val="07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8A7E8A-1D2E-4FFC-92B8-360E7E71AAB4}"/>
              </a:ext>
            </a:extLst>
          </p:cNvPr>
          <p:cNvSpPr/>
          <p:nvPr/>
        </p:nvSpPr>
        <p:spPr>
          <a:xfrm>
            <a:off x="1041887" y="1484208"/>
            <a:ext cx="4725868" cy="4118581"/>
          </a:xfrm>
          <a:prstGeom prst="roundRect">
            <a:avLst/>
          </a:prstGeom>
          <a:noFill/>
          <a:ln w="38100"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9" y="35169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209C5BA-52A5-405A-B46E-A09E5C41BFE7}"/>
              </a:ext>
            </a:extLst>
          </p:cNvPr>
          <p:cNvGrpSpPr/>
          <p:nvPr/>
        </p:nvGrpSpPr>
        <p:grpSpPr>
          <a:xfrm>
            <a:off x="1773408" y="886223"/>
            <a:ext cx="3153077" cy="1461183"/>
            <a:chOff x="1855021" y="1425767"/>
            <a:chExt cx="3153077" cy="14611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0E3A03-718F-41B0-897C-9F02F461F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5021" y="1425767"/>
              <a:ext cx="3153077" cy="146118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2D41E0-0F16-4B2E-ACA8-94C644FACAA9}"/>
                </a:ext>
              </a:extLst>
            </p:cNvPr>
            <p:cNvSpPr txBox="1"/>
            <p:nvPr/>
          </p:nvSpPr>
          <p:spPr>
            <a:xfrm rot="21121239">
              <a:off x="2356586" y="1784101"/>
              <a:ext cx="2149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trụ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13F426-5275-4F1B-90BA-BE44F3544A86}"/>
              </a:ext>
            </a:extLst>
          </p:cNvPr>
          <p:cNvGrpSpPr/>
          <p:nvPr/>
        </p:nvGrpSpPr>
        <p:grpSpPr>
          <a:xfrm>
            <a:off x="6811807" y="213557"/>
            <a:ext cx="3474720" cy="1770403"/>
            <a:chOff x="6930725" y="515230"/>
            <a:chExt cx="3518252" cy="17704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F49FF5-284D-4103-94FC-C1E90806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30725" y="515230"/>
              <a:ext cx="3518252" cy="17704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6081C5-42DE-4286-AABB-415AD557E935}"/>
                </a:ext>
              </a:extLst>
            </p:cNvPr>
            <p:cNvSpPr txBox="1"/>
            <p:nvPr/>
          </p:nvSpPr>
          <p:spPr>
            <a:xfrm rot="21121239">
              <a:off x="7487902" y="1373289"/>
              <a:ext cx="23487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cầu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F1D7FDD-D3E5-402D-A744-AFD3610012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16" r="51448"/>
          <a:stretch/>
        </p:blipFill>
        <p:spPr>
          <a:xfrm>
            <a:off x="1007837" y="2095899"/>
            <a:ext cx="2456827" cy="3390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1EB391-A7F2-46EB-A276-6C7F5D1CEA2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551"/>
          <a:stretch/>
        </p:blipFill>
        <p:spPr>
          <a:xfrm>
            <a:off x="3464658" y="1996275"/>
            <a:ext cx="2597287" cy="339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2C29B6-2B13-43BC-98D7-495DD9F0633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229"/>
          <a:stretch/>
        </p:blipFill>
        <p:spPr>
          <a:xfrm>
            <a:off x="5933319" y="1802668"/>
            <a:ext cx="2795801" cy="37781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68DC69-334B-49E0-9AEA-8CC059958C0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006" r="8971"/>
          <a:stretch/>
        </p:blipFill>
        <p:spPr>
          <a:xfrm>
            <a:off x="8458935" y="1774797"/>
            <a:ext cx="2424249" cy="37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4708" y="506536"/>
            <a:ext cx="8715737" cy="661722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1" rIns="91440" bIns="45721" rtlCol="0">
            <a:spAutoFit/>
          </a:bodyPr>
          <a:lstStyle/>
          <a:p>
            <a:r>
              <a:rPr lang="en-US" sz="3700" dirty="0" err="1">
                <a:solidFill>
                  <a:srgbClr val="FF0000"/>
                </a:solidFill>
              </a:rPr>
              <a:t>Cách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 err="1">
                <a:solidFill>
                  <a:srgbClr val="FF0000"/>
                </a:solidFill>
              </a:rPr>
              <a:t>nhận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 err="1">
                <a:solidFill>
                  <a:srgbClr val="FF0000"/>
                </a:solidFill>
              </a:rPr>
              <a:t>biết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 err="1">
                <a:solidFill>
                  <a:srgbClr val="FF0000"/>
                </a:solidFill>
              </a:rPr>
              <a:t>khối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 err="1">
                <a:solidFill>
                  <a:srgbClr val="FF0000"/>
                </a:solidFill>
              </a:rPr>
              <a:t>trụ</a:t>
            </a:r>
            <a:r>
              <a:rPr lang="en-US" sz="3700" dirty="0">
                <a:solidFill>
                  <a:srgbClr val="FF0000"/>
                </a:solidFill>
              </a:rPr>
              <a:t>, </a:t>
            </a:r>
            <a:r>
              <a:rPr lang="en-US" sz="3700" dirty="0" err="1">
                <a:solidFill>
                  <a:srgbClr val="FF0000"/>
                </a:solidFill>
              </a:rPr>
              <a:t>khối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 err="1">
                <a:solidFill>
                  <a:srgbClr val="FF0000"/>
                </a:solidFill>
              </a:rPr>
              <a:t>cầu</a:t>
            </a:r>
            <a:endParaRPr lang="en-US" sz="37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655762"/>
              </p:ext>
            </p:extLst>
          </p:nvPr>
        </p:nvGraphicFramePr>
        <p:xfrm>
          <a:off x="358816" y="1564623"/>
          <a:ext cx="10773458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6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6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Khối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trụ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Khối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cầu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8640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/>
                        <a:t>Lăn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được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nhưng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chỉ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lăn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về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được</a:t>
                      </a:r>
                      <a:r>
                        <a:rPr lang="en-US" sz="2800" baseline="0" dirty="0"/>
                        <a:t> 1 </a:t>
                      </a:r>
                      <a:r>
                        <a:rPr lang="en-US" sz="2800" baseline="0" dirty="0" err="1"/>
                        <a:t>hướng</a:t>
                      </a:r>
                      <a:r>
                        <a:rPr lang="en-US" sz="2800" baseline="0" dirty="0"/>
                        <a:t>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/>
                        <a:t>Hình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dạng</a:t>
                      </a:r>
                      <a:r>
                        <a:rPr lang="en-US" sz="2800" baseline="0" dirty="0"/>
                        <a:t>: </a:t>
                      </a:r>
                      <a:r>
                        <a:rPr lang="en-US" sz="2800" baseline="0" dirty="0" err="1"/>
                        <a:t>Có</a:t>
                      </a:r>
                      <a:r>
                        <a:rPr lang="en-US" sz="2800" baseline="0" dirty="0"/>
                        <a:t>  2 </a:t>
                      </a:r>
                      <a:r>
                        <a:rPr lang="en-US" sz="2800" baseline="0" dirty="0" err="1"/>
                        <a:t>mặt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err="1"/>
                        <a:t>phẳng</a:t>
                      </a:r>
                      <a:r>
                        <a:rPr lang="en-US" sz="2800" baseline="0"/>
                        <a:t> hình tròn ở 2 bên đáy.</a:t>
                      </a:r>
                      <a:endParaRPr lang="en-US" sz="2800" baseline="0" dirty="0"/>
                    </a:p>
                    <a:p>
                      <a:pPr marL="0" indent="0">
                        <a:buFontTx/>
                        <a:buNone/>
                      </a:pPr>
                      <a:endParaRPr lang="en-US" sz="2800" baseline="0" dirty="0"/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baseline="0" dirty="0" err="1"/>
                        <a:t>Khối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trụ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có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thể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xếp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chồng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lên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nhau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được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vì</a:t>
                      </a:r>
                      <a:r>
                        <a:rPr lang="en-US" sz="2800" baseline="0" dirty="0"/>
                        <a:t> 2 </a:t>
                      </a:r>
                      <a:r>
                        <a:rPr lang="en-US" sz="2800" baseline="0" dirty="0" err="1"/>
                        <a:t>đầu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có</a:t>
                      </a:r>
                      <a:r>
                        <a:rPr lang="en-US" sz="2800" baseline="0" dirty="0"/>
                        <a:t> 2 </a:t>
                      </a:r>
                      <a:r>
                        <a:rPr lang="en-US" sz="2800" baseline="0" dirty="0" err="1"/>
                        <a:t>mặt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phẳng</a:t>
                      </a:r>
                      <a:r>
                        <a:rPr lang="en-US" sz="2800" baseline="0" dirty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/>
                        <a:t>Lăn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được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về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nhiều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hướng</a:t>
                      </a:r>
                      <a:endParaRPr lang="en-US" sz="2800" baseline="0" dirty="0"/>
                    </a:p>
                    <a:p>
                      <a:pPr marL="0" indent="0">
                        <a:buFontTx/>
                        <a:buNone/>
                      </a:pPr>
                      <a:endParaRPr lang="en-US" sz="2800" dirty="0"/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/>
                        <a:t>Hình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dạng</a:t>
                      </a:r>
                      <a:r>
                        <a:rPr lang="en-US" sz="2800" baseline="0" dirty="0"/>
                        <a:t>: </a:t>
                      </a:r>
                      <a:r>
                        <a:rPr lang="en-US" sz="2800" baseline="0" dirty="0" err="1"/>
                        <a:t>Xung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quanh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tròn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đều</a:t>
                      </a:r>
                      <a:r>
                        <a:rPr lang="en-US" sz="2800" baseline="0" dirty="0"/>
                        <a:t>, </a:t>
                      </a:r>
                      <a:r>
                        <a:rPr lang="en-US" sz="2800" baseline="0" dirty="0" err="1"/>
                        <a:t>không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có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góc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cạnh</a:t>
                      </a:r>
                      <a:r>
                        <a:rPr lang="en-US" sz="2800" baseline="0" dirty="0"/>
                        <a:t>, </a:t>
                      </a:r>
                      <a:r>
                        <a:rPr lang="en-US" sz="2800" baseline="0" dirty="0" err="1"/>
                        <a:t>không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có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mặt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phẳng</a:t>
                      </a:r>
                      <a:r>
                        <a:rPr lang="en-US" sz="2800" baseline="0" dirty="0"/>
                        <a:t>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baseline="0" dirty="0" err="1"/>
                        <a:t>Không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chồng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lên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nhau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được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vì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các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mặt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tiếp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xúc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đều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tròn</a:t>
                      </a:r>
                      <a:r>
                        <a:rPr lang="en-US" sz="2800" baseline="0" dirty="0"/>
                        <a:t>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974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0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8" y="36013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5588218-53B9-423A-BE51-BAF582924992}"/>
              </a:ext>
            </a:extLst>
          </p:cNvPr>
          <p:cNvSpPr/>
          <p:nvPr/>
        </p:nvSpPr>
        <p:spPr>
          <a:xfrm>
            <a:off x="2967936" y="618545"/>
            <a:ext cx="437323" cy="43732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83207-6816-44AD-97C4-20879920186F}"/>
              </a:ext>
            </a:extLst>
          </p:cNvPr>
          <p:cNvSpPr txBox="1"/>
          <p:nvPr/>
        </p:nvSpPr>
        <p:spPr>
          <a:xfrm>
            <a:off x="3405259" y="618550"/>
            <a:ext cx="6091728" cy="4616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vi-VN" sz="2400" dirty="0"/>
              <a:t>Hình nào là khối trụ? Hình nào là khối cầu?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F2233F-7D28-443D-A41D-CAF975A60AA7}"/>
              </a:ext>
            </a:extLst>
          </p:cNvPr>
          <p:cNvGrpSpPr/>
          <p:nvPr/>
        </p:nvGrpSpPr>
        <p:grpSpPr>
          <a:xfrm>
            <a:off x="1775868" y="1080211"/>
            <a:ext cx="2029337" cy="1575581"/>
            <a:chOff x="3153844" y="1080207"/>
            <a:chExt cx="2029337" cy="15755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37907E6-7686-414A-9F22-7C1AC8192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814"/>
            <a:stretch/>
          </p:blipFill>
          <p:spPr>
            <a:xfrm>
              <a:off x="3586168" y="1080207"/>
              <a:ext cx="1597013" cy="15755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FEAB6C-2D0F-443D-8D0D-A4BDE18D332A}"/>
                </a:ext>
              </a:extLst>
            </p:cNvPr>
            <p:cNvSpPr txBox="1"/>
            <p:nvPr/>
          </p:nvSpPr>
          <p:spPr>
            <a:xfrm>
              <a:off x="3153844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A.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DB5D2A-AC4D-4BC6-BCD0-92CCFA0FB62B}"/>
              </a:ext>
            </a:extLst>
          </p:cNvPr>
          <p:cNvGrpSpPr/>
          <p:nvPr/>
        </p:nvGrpSpPr>
        <p:grpSpPr>
          <a:xfrm>
            <a:off x="4237535" y="1080211"/>
            <a:ext cx="1718139" cy="1575581"/>
            <a:chOff x="5164037" y="1080207"/>
            <a:chExt cx="1718139" cy="15755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9E7ECC-637F-4C89-B5B7-9DCE1ED7A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7210" r="53604"/>
            <a:stretch/>
          </p:blipFill>
          <p:spPr>
            <a:xfrm>
              <a:off x="5285163" y="1080207"/>
              <a:ext cx="1597013" cy="157558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AD9D6E-17AE-43EE-8F3C-F4128D363106}"/>
                </a:ext>
              </a:extLst>
            </p:cNvPr>
            <p:cNvSpPr txBox="1"/>
            <p:nvPr/>
          </p:nvSpPr>
          <p:spPr>
            <a:xfrm>
              <a:off x="5164037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B.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4F4D92-AABF-4EF6-A118-90F1416B625F}"/>
              </a:ext>
            </a:extLst>
          </p:cNvPr>
          <p:cNvGrpSpPr/>
          <p:nvPr/>
        </p:nvGrpSpPr>
        <p:grpSpPr>
          <a:xfrm>
            <a:off x="6509118" y="1055870"/>
            <a:ext cx="1848427" cy="1575583"/>
            <a:chOff x="6897915" y="1055865"/>
            <a:chExt cx="1848427" cy="15755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4A5599-74B4-4116-ACCF-3E29A11AE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420" r="26394"/>
            <a:stretch/>
          </p:blipFill>
          <p:spPr>
            <a:xfrm>
              <a:off x="7149329" y="1055865"/>
              <a:ext cx="1597013" cy="15755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677470-4E4B-4F78-9E80-9E15C6DD0851}"/>
                </a:ext>
              </a:extLst>
            </p:cNvPr>
            <p:cNvSpPr txBox="1"/>
            <p:nvPr/>
          </p:nvSpPr>
          <p:spPr>
            <a:xfrm>
              <a:off x="6897915" y="2046671"/>
              <a:ext cx="595035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C.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E8B92F-9450-490E-9B2E-9595183FB362}"/>
              </a:ext>
            </a:extLst>
          </p:cNvPr>
          <p:cNvGrpSpPr/>
          <p:nvPr/>
        </p:nvGrpSpPr>
        <p:grpSpPr>
          <a:xfrm>
            <a:off x="8914925" y="1080213"/>
            <a:ext cx="1501214" cy="1575583"/>
            <a:chOff x="8746342" y="1080208"/>
            <a:chExt cx="1501214" cy="15755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29B610-1ACE-4EC7-B78C-22575835C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4789" t="1545" r="385" b="-1545"/>
            <a:stretch/>
          </p:blipFill>
          <p:spPr>
            <a:xfrm>
              <a:off x="9013495" y="1080208"/>
              <a:ext cx="1234061" cy="15755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94A74B-EDC9-44E6-935E-8D5E33C1D3F5}"/>
                </a:ext>
              </a:extLst>
            </p:cNvPr>
            <p:cNvSpPr txBox="1"/>
            <p:nvPr/>
          </p:nvSpPr>
          <p:spPr>
            <a:xfrm>
              <a:off x="8746342" y="2046670"/>
              <a:ext cx="595035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D.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43C322F-5BDD-450A-B164-F4C3CA7AD1CF}"/>
              </a:ext>
            </a:extLst>
          </p:cNvPr>
          <p:cNvSpPr/>
          <p:nvPr/>
        </p:nvSpPr>
        <p:spPr>
          <a:xfrm>
            <a:off x="4154566" y="2046675"/>
            <a:ext cx="627420" cy="6091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AABE5F3-B7A4-44CE-A4FD-10948A2ECA3F}"/>
              </a:ext>
            </a:extLst>
          </p:cNvPr>
          <p:cNvSpPr/>
          <p:nvPr/>
        </p:nvSpPr>
        <p:spPr>
          <a:xfrm rot="20874249">
            <a:off x="3907434" y="1236791"/>
            <a:ext cx="1558267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52D525-5E70-44F6-B13B-5D02D7FDA4E1}"/>
              </a:ext>
            </a:extLst>
          </p:cNvPr>
          <p:cNvSpPr/>
          <p:nvPr/>
        </p:nvSpPr>
        <p:spPr>
          <a:xfrm>
            <a:off x="8833902" y="2022335"/>
            <a:ext cx="627420" cy="60911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D2FC23-CFB1-4065-B56F-044F6AA1815C}"/>
              </a:ext>
            </a:extLst>
          </p:cNvPr>
          <p:cNvSpPr/>
          <p:nvPr/>
        </p:nvSpPr>
        <p:spPr>
          <a:xfrm rot="20874249">
            <a:off x="8586772" y="1212451"/>
            <a:ext cx="1558267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968FEBE-6C3D-4C16-83FD-3F7AB6E1C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995" y="3351527"/>
            <a:ext cx="9103348" cy="30622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EB34E75-4EB8-461B-8F1F-8A76F8A6ACB4}"/>
              </a:ext>
            </a:extLst>
          </p:cNvPr>
          <p:cNvSpPr/>
          <p:nvPr/>
        </p:nvSpPr>
        <p:spPr>
          <a:xfrm>
            <a:off x="875465" y="2926885"/>
            <a:ext cx="437323" cy="43732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4E436C-3A9D-41B3-8209-97DDFC60AAC0}"/>
              </a:ext>
            </a:extLst>
          </p:cNvPr>
          <p:cNvSpPr txBox="1"/>
          <p:nvPr/>
        </p:nvSpPr>
        <p:spPr>
          <a:xfrm>
            <a:off x="1312789" y="2926890"/>
            <a:ext cx="4463077" cy="4616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vi-VN" sz="2400" dirty="0"/>
              <a:t>a) Mỗi vật sau có dạng khối gì?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A78537-4FC1-4D78-AE04-3E991D506607}"/>
              </a:ext>
            </a:extLst>
          </p:cNvPr>
          <p:cNvCxnSpPr/>
          <p:nvPr/>
        </p:nvCxnSpPr>
        <p:spPr>
          <a:xfrm>
            <a:off x="3861617" y="4065563"/>
            <a:ext cx="10761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F7BDF1-5B57-48F4-A564-49A0AF0A6237}"/>
              </a:ext>
            </a:extLst>
          </p:cNvPr>
          <p:cNvCxnSpPr>
            <a:cxnSpLocks/>
          </p:cNvCxnSpPr>
          <p:nvPr/>
        </p:nvCxnSpPr>
        <p:spPr>
          <a:xfrm flipV="1">
            <a:off x="5246015" y="5176912"/>
            <a:ext cx="529854" cy="293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8B140D-99EA-4877-BC80-5D71200D4C88}"/>
              </a:ext>
            </a:extLst>
          </p:cNvPr>
          <p:cNvCxnSpPr>
            <a:cxnSpLocks/>
          </p:cNvCxnSpPr>
          <p:nvPr/>
        </p:nvCxnSpPr>
        <p:spPr>
          <a:xfrm flipV="1">
            <a:off x="7413677" y="4360987"/>
            <a:ext cx="943868" cy="521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AF5A49-697C-40A9-A34A-2CAD99F651E6}"/>
              </a:ext>
            </a:extLst>
          </p:cNvPr>
          <p:cNvCxnSpPr>
            <a:cxnSpLocks/>
          </p:cNvCxnSpPr>
          <p:nvPr/>
        </p:nvCxnSpPr>
        <p:spPr>
          <a:xfrm>
            <a:off x="7315200" y="4065569"/>
            <a:ext cx="1897237" cy="12578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EAEE8B9-550E-42BC-AEF4-0546D0339AD8}"/>
              </a:ext>
            </a:extLst>
          </p:cNvPr>
          <p:cNvSpPr txBox="1"/>
          <p:nvPr/>
        </p:nvSpPr>
        <p:spPr>
          <a:xfrm>
            <a:off x="1312788" y="3398759"/>
            <a:ext cx="10091220" cy="4616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vi-VN" sz="2400" dirty="0"/>
              <a:t>b) Hãy nêu tên một số đồ vật có dạng khối trụ hoặc khối cầu mà em biết.</a:t>
            </a:r>
          </a:p>
        </p:txBody>
      </p:sp>
      <p:pic>
        <p:nvPicPr>
          <p:cNvPr id="1026" name="Picture 2" descr="Nước Ngọt Coca Cola Lon 330ml – Siêu thị Kingfood">
            <a:extLst>
              <a:ext uri="{FF2B5EF4-FFF2-40B4-BE49-F238E27FC236}">
                <a16:creationId xmlns:a16="http://schemas.microsoft.com/office/drawing/2014/main" id="{DBD8A289-8EBE-4547-B8D4-73D48584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73" y="4324883"/>
            <a:ext cx="1975374" cy="197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83B1EEA-8DD0-4417-86EB-3AD08777DC30}"/>
              </a:ext>
            </a:extLst>
          </p:cNvPr>
          <p:cNvSpPr/>
          <p:nvPr/>
        </p:nvSpPr>
        <p:spPr>
          <a:xfrm rot="20874249">
            <a:off x="990991" y="3983873"/>
            <a:ext cx="1558267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ộp Bút Chì Màu 18 Màu, Giá tháng 5/2021">
            <a:extLst>
              <a:ext uri="{FF2B5EF4-FFF2-40B4-BE49-F238E27FC236}">
                <a16:creationId xmlns:a16="http://schemas.microsoft.com/office/drawing/2014/main" id="{E4D95E40-991E-47E2-BA4D-566A3C5B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85" y="4734623"/>
            <a:ext cx="1574000" cy="1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ước ép cà rốt cam">
            <a:extLst>
              <a:ext uri="{FF2B5EF4-FFF2-40B4-BE49-F238E27FC236}">
                <a16:creationId xmlns:a16="http://schemas.microsoft.com/office/drawing/2014/main" id="{D4DF645E-EBC4-4E52-8D67-9987A1CA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54" y="3796828"/>
            <a:ext cx="1915541" cy="19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9F8AFD8-0521-41C9-9D1B-971DE9C40B8E}"/>
              </a:ext>
            </a:extLst>
          </p:cNvPr>
          <p:cNvSpPr/>
          <p:nvPr/>
        </p:nvSpPr>
        <p:spPr>
          <a:xfrm rot="20874249">
            <a:off x="5500075" y="3984426"/>
            <a:ext cx="1558267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Trái Đất, Địa Cầu, Hành Tinh Vũ Trụ, Tách Nền PNG 8 - Free.Vector6.com">
            <a:extLst>
              <a:ext uri="{FF2B5EF4-FFF2-40B4-BE49-F238E27FC236}">
                <a16:creationId xmlns:a16="http://schemas.microsoft.com/office/drawing/2014/main" id="{DDF52564-A75C-444D-9CA8-D4D1C5FB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00" y="4111364"/>
            <a:ext cx="3171828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hãn Hình ảnh | Định dạng hình ảnh PNG 400759324| vn.lovepik.com">
            <a:extLst>
              <a:ext uri="{FF2B5EF4-FFF2-40B4-BE49-F238E27FC236}">
                <a16:creationId xmlns:a16="http://schemas.microsoft.com/office/drawing/2014/main" id="{1CEA6B93-646D-4A70-8FCF-6FE6D4BB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7907" r="94651">
                        <a14:foregroundMark x1="7907" y1="40814" x2="8140" y2="51744"/>
                        <a14:foregroundMark x1="90349" y1="51047" x2="90930" y2="56977"/>
                        <a14:foregroundMark x1="94651" y1="55349" x2="94651" y2="5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96" y="3717876"/>
            <a:ext cx="1930896" cy="19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ơ thấy chơi bóng bàn đánh con gì? Mơ trái bóng bàn? - KUBET | KU CASINO |  KUBET88 | KUBET77 | Link vào nhà cái KUBET chính thức 2021 tại kutop1.com">
            <a:extLst>
              <a:ext uri="{FF2B5EF4-FFF2-40B4-BE49-F238E27FC236}">
                <a16:creationId xmlns:a16="http://schemas.microsoft.com/office/drawing/2014/main" id="{EB539CD5-C39C-4657-983C-62495161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17" y="4625622"/>
            <a:ext cx="1913580" cy="19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2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/>
      <p:bldP spid="34" grpId="0"/>
      <p:bldP spid="36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2733</TotalTime>
  <Words>357</Words>
  <Application>Microsoft Office PowerPoint</Application>
  <PresentationFormat>Widescreen</PresentationFormat>
  <Paragraphs>58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HP001 4 hàng</vt:lpstr>
      <vt:lpstr>Times New Roman</vt:lpstr>
      <vt:lpstr>UTM Cookies</vt:lpstr>
      <vt:lpstr>Office Theme</vt:lpstr>
      <vt:lpstr>1_Office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231</cp:revision>
  <dcterms:created xsi:type="dcterms:W3CDTF">2021-06-02T01:34:28Z</dcterms:created>
  <dcterms:modified xsi:type="dcterms:W3CDTF">2025-02-25T01:33:55Z</dcterms:modified>
</cp:coreProperties>
</file>