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79" r:id="rId4"/>
    <p:sldMasterId id="2147483691" r:id="rId5"/>
    <p:sldMasterId id="2147483693" r:id="rId6"/>
  </p:sldMasterIdLst>
  <p:notesMasterIdLst>
    <p:notesMasterId r:id="rId31"/>
  </p:notesMasterIdLst>
  <p:sldIdLst>
    <p:sldId id="256" r:id="rId7"/>
    <p:sldId id="479" r:id="rId8"/>
    <p:sldId id="875" r:id="rId9"/>
    <p:sldId id="874" r:id="rId10"/>
    <p:sldId id="872" r:id="rId11"/>
    <p:sldId id="293" r:id="rId12"/>
    <p:sldId id="868" r:id="rId13"/>
    <p:sldId id="486" r:id="rId14"/>
    <p:sldId id="489" r:id="rId15"/>
    <p:sldId id="492" r:id="rId16"/>
    <p:sldId id="885" r:id="rId17"/>
    <p:sldId id="387" r:id="rId18"/>
    <p:sldId id="878" r:id="rId19"/>
    <p:sldId id="877" r:id="rId20"/>
    <p:sldId id="879" r:id="rId21"/>
    <p:sldId id="880" r:id="rId22"/>
    <p:sldId id="881" r:id="rId23"/>
    <p:sldId id="390" r:id="rId24"/>
    <p:sldId id="882" r:id="rId25"/>
    <p:sldId id="487" r:id="rId26"/>
    <p:sldId id="883" r:id="rId27"/>
    <p:sldId id="884" r:id="rId28"/>
    <p:sldId id="4410" r:id="rId29"/>
    <p:sldId id="48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3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480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439741-87CF-434D-885B-3AAD4CE59D79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2251E0-DCBE-4426-89C2-2763CEBB1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63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251E0-DCBE-4426-89C2-2763CEBB132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23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1 -&gt; 5.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6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251E0-DCBE-4426-89C2-2763CEBB132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854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FC1E0E-7A6E-4FE7-9D97-77C6176297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00480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251E0-DCBE-4426-89C2-2763CEBB132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85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8392E-F0ED-214A-ABBD-875E9E01F2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586C95-461A-F90C-5C4A-B1CC2FFDD4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0729E6-A9C2-30A2-E8BF-A64CCA6AC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947FB0-FE48-765E-04B0-A83E2FE14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B9230C-BED2-5A73-F1F7-18058DEAF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575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BABAD-0D43-963E-01F5-0ECEA15E6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C2ECB1-40B8-794A-5CBD-7AA4B6304C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BADC85-74E0-03E5-0796-A42557EF9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37938-F7FB-CC9E-04C6-ACC1FE829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B6A73-B073-FB6E-9B26-74D407DA9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235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393436-362E-E48D-AECC-1800317450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2BA281-1311-DBDE-271B-4322B848A1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FC03F3-26E1-2F2C-DFFB-DAB8A2106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0C9BD-D303-B81A-5608-E32811EDF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D7853-39A6-847E-44D8-D7655D53B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0918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7995CA-4D89-9F3A-6A15-A9C95F69D0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5EB2E75-2266-6DE2-3E68-6DCAFC7772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BC16C4-D3C4-11FE-C655-B9430931D1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5F127A-3563-D041-37B6-910391B1E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30DD1E-C313-7650-F834-2075FB411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043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E75805-6898-CD2E-048C-C91B167ED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3372A59-F5E1-ACB5-8143-A1EA65BB0F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5CE6FFA-0388-C44D-EDC9-F8F83AF5EE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29D183-4163-3458-4702-1A3DACAD2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D95C39-FA87-AE12-C31D-0BEA78D85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759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B9016E-1F1E-28F1-312F-B8B4C3943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0C5A9CC-C63E-C934-62AF-9BB9ADE9FF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588BB3-024A-7678-9DD3-E4461502CD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AD574F6-3109-B5CE-3CDE-43DF97439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E80E8-9104-1C63-3241-58AE2FFEC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552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8496BB-F294-E18F-C4A5-532762B2D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8EF15ED-9449-20B4-8FC2-34602F4E85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2E3E4EF-2A1A-87B8-6AD9-19AE86721E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DBBD896-34FF-2EC1-8890-6A08F2591F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1596A9B-08F4-1376-A331-A6D53B17D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CC82869-CE32-AACA-7557-7B14B7A2D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352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8CC147-F015-F441-1E15-2EF6C5A2F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6AF33E-2ABB-9D7D-7DC8-4D6F8DFBC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2E816F2-F4DF-6E80-FFA1-560BBB1944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240001A-BE32-6207-41EC-B43F9FE2A3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B358F3E-EE7B-892E-2B44-E41ADD39E4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6DDAD07-C1A9-BE05-8FEA-71C93624A9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F00F90B-1D15-3784-6AF9-2BF9B88E5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913A8BE-95D5-34BE-75D6-10F4B3D60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983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DAFE82-24EB-765E-8187-C389BD4DB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D325DF7-E305-8032-868F-89CFDAFC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206A5ED-9CE1-F0EB-1802-B09A2B0B0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0590697-97F0-0E3D-711C-2877BFC9E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089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7F3C21-149C-2792-ED4A-11C8583514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EE35696-56E1-C474-8F4F-93A58BA06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555BAD1-13F8-79B5-A66C-9579D4FD0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667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C134B9-D8BC-98E2-684E-85058E0FC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390C36-3F8D-4143-84CD-B8AB23D5E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6A4B0F0-07C5-35BA-F41F-328BF0A208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EE2BBAB-FBE7-A187-D36C-FD609D8ACE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5F9B7EA-2E15-D560-44B4-3220D895F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0EE01D-631D-E8EA-DEAD-D73FF5871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714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9176D-6311-8A45-560A-7A204B488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FE3C4-5008-2BE2-6D76-217DCE7F32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B0E39A-0F79-D6F2-7AA0-E3D956176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177F2E-3409-B370-81F6-503D2A822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957EE-93C5-76ED-B073-0C30DE16F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624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1D59FA-520D-6170-795A-15F37FEC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0F1EF1C-332A-7668-CCB6-F83255646B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F50E7A-C103-F2AA-6172-5D60A0EEB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203A60A-03D6-C013-7628-D156381CA8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8F6E8D-E913-AB98-3C6E-186A5A5C5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CFB892-64D4-D686-706D-5112B8A79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953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800B27-CDD0-4C84-4FB0-228E502CF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7BBBCB2-44A7-77C0-1BAD-EA5BE0057C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1C93DE-C975-B034-B8F9-7016BC9397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5C28C5-4ABE-AEA7-D3B4-A923A7BCF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43B1DE-F736-8A82-E4B6-D412CBC98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508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2BC57F-22D0-B461-2DCF-1A2A599D00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2898F26-165A-F403-20F6-4117CCD8BD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995F43-BC1C-D27D-B150-0F6A3A7B37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543042E-2BA5-6894-E6F8-33A685A52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3DC59F-4975-4B99-9046-430813DB2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100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39F22D8-0D2D-051E-26C6-7F4A2A53E4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3" name="圆角矩形 52"/>
          <p:cNvSpPr/>
          <p:nvPr userDrawn="1"/>
        </p:nvSpPr>
        <p:spPr>
          <a:xfrm>
            <a:off x="800100" y="777240"/>
            <a:ext cx="10591800" cy="5257800"/>
          </a:xfrm>
          <a:prstGeom prst="roundRect">
            <a:avLst>
              <a:gd name="adj" fmla="val 4202"/>
            </a:avLst>
          </a:prstGeom>
          <a:solidFill>
            <a:schemeClr val="accent1">
              <a:alpha val="48000"/>
            </a:schemeClr>
          </a:solidFill>
          <a:ln>
            <a:noFill/>
          </a:ln>
          <a:effectLst>
            <a:glow rad="101600">
              <a:srgbClr val="8ECCAB">
                <a:alpha val="40000"/>
              </a:srgbClr>
            </a:glow>
            <a:outerShdw blurRad="165100" dist="127000" sx="105000" sy="105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圆角矩形 53"/>
          <p:cNvSpPr/>
          <p:nvPr userDrawn="1"/>
        </p:nvSpPr>
        <p:spPr>
          <a:xfrm>
            <a:off x="964565" y="950595"/>
            <a:ext cx="10262870" cy="4956175"/>
          </a:xfrm>
          <a:prstGeom prst="roundRect">
            <a:avLst>
              <a:gd name="adj" fmla="val 42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B5ECD8B-DBBB-4CD5-28BF-8C8B878FB4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97962"/>
            <a:ext cx="4079631" cy="166003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87B2827-DE17-F0E9-C5E4-B39CD60728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1559" y="5519195"/>
            <a:ext cx="3090441" cy="133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83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39F22D8-0D2D-051E-26C6-7F4A2A53E4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3" name="圆角矩形 52"/>
          <p:cNvSpPr/>
          <p:nvPr userDrawn="1"/>
        </p:nvSpPr>
        <p:spPr>
          <a:xfrm>
            <a:off x="800100" y="777240"/>
            <a:ext cx="10591800" cy="5257800"/>
          </a:xfrm>
          <a:prstGeom prst="roundRect">
            <a:avLst>
              <a:gd name="adj" fmla="val 4202"/>
            </a:avLst>
          </a:prstGeom>
          <a:solidFill>
            <a:schemeClr val="accent1">
              <a:alpha val="48000"/>
            </a:schemeClr>
          </a:solidFill>
          <a:ln>
            <a:noFill/>
          </a:ln>
          <a:effectLst>
            <a:glow rad="101600">
              <a:srgbClr val="8ECCAB">
                <a:alpha val="40000"/>
              </a:srgbClr>
            </a:glow>
            <a:outerShdw blurRad="165100" dist="127000" sx="105000" sy="105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圆角矩形 53"/>
          <p:cNvSpPr/>
          <p:nvPr userDrawn="1"/>
        </p:nvSpPr>
        <p:spPr>
          <a:xfrm>
            <a:off x="964565" y="950595"/>
            <a:ext cx="10262870" cy="4956175"/>
          </a:xfrm>
          <a:prstGeom prst="roundRect">
            <a:avLst>
              <a:gd name="adj" fmla="val 42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B5ECD8B-DBBB-4CD5-28BF-8C8B878FB4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97962"/>
            <a:ext cx="4079631" cy="166003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87B2827-DE17-F0E9-C5E4-B39CD60728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1559" y="5519195"/>
            <a:ext cx="3090441" cy="133880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0856EC-CA4B-B337-9D91-E43E9466AF80}"/>
              </a:ext>
            </a:extLst>
          </p:cNvPr>
          <p:cNvSpPr/>
          <p:nvPr userDrawn="1"/>
        </p:nvSpPr>
        <p:spPr>
          <a:xfrm>
            <a:off x="104172" y="151548"/>
            <a:ext cx="11930315" cy="6573579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53BB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61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131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833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60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726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20/02/2025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142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24072-6225-0258-63ED-C1B981C55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C2DA7B-9AED-AE88-3F79-5668F3215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414DA-4AF7-AAD7-8DF4-2A856671E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C42E48-794E-7F69-4C15-18B69E418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D3D84-6903-DD19-72F9-7A37B28D0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6438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20/02/2025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4762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20/02/2025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3327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20/02/2025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28429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20/02/2025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8669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20/02/2025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79159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20/02/2025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9740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20/02/2025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80780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20/02/2025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5507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20/02/2025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1351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20/02/2025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374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FF451-0590-76ED-52C7-1D15CF3B6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B53228-FC36-97C7-9FDB-CF05918C07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A5AA08-4F42-3496-C302-1E22C92B46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82CCCB-C52D-DAD2-B1A9-BEE176971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72572D-CA57-26F1-6CF1-A5FA177EC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81F594-8F5B-DB59-657E-ADD47F318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677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06232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224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41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481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844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982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153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659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713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607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C4F57-2AC8-8C6F-9A48-D9AB03BC1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5E6DAE-4671-F110-B258-C9B1B33913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E1291C-E62C-22FE-4CE0-9689C27BB6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F97349-010F-CE04-5423-45EE6C90F7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492BD6-DB08-2D64-EAC2-2736CF3C5F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AF143F-29C2-5A8C-A95D-E528F6652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B0D36E-FDA3-19AE-16EE-29617971E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D06E14-1458-9DFA-F1D5-93007C816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3621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47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80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38078-EBA0-BA36-117A-45089BF55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F00726-F016-7349-8899-E9C45BDC2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CB8E95-A27B-508D-1D69-75DDF4C68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A71689-8705-705A-64C4-1508B4766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454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B5CDD1-E693-E5BA-4746-2E73EDF34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981E2A-5CF3-DAAE-791D-A082EA291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049500-E167-811D-3213-32DD3C707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88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D245A-94EF-5FCB-2DC6-47AE66CFC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F4177B-6C95-1894-A6BD-FF9E8FD67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8EC9BD-0D42-FFBC-4ECF-9285DC000D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794D48-835E-47E1-8A84-516E167F7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2DB2A-3A4B-BA4F-8EEF-A9F794ADE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2A42E9-B442-0C0F-D5A6-707184BC1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134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75454-66FF-9BDF-96A3-BD37E15F1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CC7FCE-E8CC-4AC7-BEC3-881DB6EFF9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CEBFBD-B7A6-6F5B-6C09-A460503B09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30CC11-AA2B-94E0-BCD6-A8EDB87A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9A5640-2C23-DFF1-B8F5-09F90C0B7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EDE8BF-833A-29FD-3967-E739D926E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587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451B50-F233-8490-32CC-52EC3305C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D1E8A8-C062-FA4F-DD6D-60A6D3400B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6C1C93-4B7C-2BE9-D942-54FE00B8C8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83280-3ADC-4982-B332-8FCE91DD4E7F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964C34-DFB2-D766-C3A3-559090C7C0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2402F5-E538-C24D-2481-FE4BFA4288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6B186024-1374-7336-1931-825896033B3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9951" y="345223"/>
            <a:ext cx="1418528" cy="1418528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CC4B473-6FEB-1136-07D4-A0A23A39591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363" y="-7753748"/>
            <a:ext cx="1418528" cy="1418528"/>
          </a:xfrm>
          <a:prstGeom prst="rect">
            <a:avLst/>
          </a:prstGeom>
        </p:spPr>
      </p:pic>
      <p:pic>
        <p:nvPicPr>
          <p:cNvPr id="10" name="Picture 9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D0CA0EC-5AF9-9DE3-59CA-1DD8801B60D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106" y="12297737"/>
            <a:ext cx="1418528" cy="141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943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E93E3474-C84A-E700-FFA0-E9C2C6C086F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D8F2846-B0AC-D6A3-65B0-F1E549C71E89}"/>
              </a:ext>
            </a:extLst>
          </p:cNvPr>
          <p:cNvSpPr/>
          <p:nvPr userDrawn="1"/>
        </p:nvSpPr>
        <p:spPr>
          <a:xfrm>
            <a:off x="104172" y="151548"/>
            <a:ext cx="11930315" cy="6573579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53BB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516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AE86FC2-AC35-49D3-A6AF-875F93D5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F60372-5458-4399-B0CC-B05EF8C8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EF0720-46E9-4033-A1B8-3C6472B2E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59BB2D0D-3CF8-4FA5-9EB2-7C4E21EA4873}" type="datetimeFigureOut">
              <a:rPr lang="zh-CN" altLang="en-US" smtClean="0"/>
              <a:pPr/>
              <a:t>2025/2/20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4FDA6D-459A-4C74-900B-7007765D7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ACE33C-BB66-4D79-8354-2C8CAB12A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7869CF7B-892D-4D09-AFC8-54FAF7CB7CB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27922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20/02/2025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349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7347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indent="-324868" algn="ctr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68AD337-AB93-EDBF-F0EA-A5FF8CE2CBF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301" y="237045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978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4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4.png"/><Relationship Id="rId7" Type="http://schemas.openxmlformats.org/officeDocument/2006/relationships/image" Target="../media/image4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16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30.jp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5.png"/><Relationship Id="rId11" Type="http://schemas.openxmlformats.org/officeDocument/2006/relationships/image" Target="../media/image32.png"/><Relationship Id="rId5" Type="http://schemas.microsoft.com/office/2007/relationships/hdphoto" Target="../media/hdphoto1.wdp"/><Relationship Id="rId10" Type="http://schemas.openxmlformats.org/officeDocument/2006/relationships/image" Target="../media/image31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30.jp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5.png"/><Relationship Id="rId11" Type="http://schemas.openxmlformats.org/officeDocument/2006/relationships/image" Target="../media/image32.png"/><Relationship Id="rId5" Type="http://schemas.microsoft.com/office/2007/relationships/hdphoto" Target="../media/hdphoto1.wdp"/><Relationship Id="rId10" Type="http://schemas.openxmlformats.org/officeDocument/2006/relationships/image" Target="../media/image31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slide" Target="slide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20.jpg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ame screen with mushrooms and trees&#10;&#10;Description automatically generated">
            <a:extLst>
              <a:ext uri="{FF2B5EF4-FFF2-40B4-BE49-F238E27FC236}">
                <a16:creationId xmlns:a16="http://schemas.microsoft.com/office/drawing/2014/main" id="{A3FED02A-5B05-0BC1-8FD0-75064ED15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779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930EF3-D728-5C2A-7242-44C9A7D6FFD2}"/>
              </a:ext>
            </a:extLst>
          </p:cNvPr>
          <p:cNvSpPr/>
          <p:nvPr/>
        </p:nvSpPr>
        <p:spPr>
          <a:xfrm>
            <a:off x="1581040" y="1012370"/>
            <a:ext cx="8878824" cy="4569280"/>
          </a:xfrm>
          <a:prstGeom prst="roundRect">
            <a:avLst>
              <a:gd name="adj" fmla="val 11731"/>
            </a:avLst>
          </a:prstGeom>
          <a:solidFill>
            <a:schemeClr val="bg1">
              <a:alpha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A3054D-88A5-5C33-BE46-B8C653ABF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8419" y="1533525"/>
            <a:ext cx="3889585" cy="128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EA43982-9453-CE71-A86D-94961D025C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0663" y="2509592"/>
            <a:ext cx="2279262" cy="10593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34C4682-35D7-7143-43C6-9993F99007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3531" y="3321471"/>
            <a:ext cx="8888738" cy="20057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451A518-586A-A122-6C3F-7C40066FFD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2285" y="4586421"/>
            <a:ext cx="2670279" cy="13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01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2BE724C-34F3-57AC-28B5-4B192589E086}"/>
              </a:ext>
            </a:extLst>
          </p:cNvPr>
          <p:cNvSpPr txBox="1"/>
          <p:nvPr/>
        </p:nvSpPr>
        <p:spPr>
          <a:xfrm>
            <a:off x="747131" y="200722"/>
            <a:ext cx="105825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6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</a:t>
            </a:r>
            <a:r>
              <a:rPr lang="nl-NL" sz="3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uan sát hình 9, đọc thông tin và cho biết nấm thường sống ở đâu.</a:t>
            </a:r>
            <a:endParaRPr lang="en-US" sz="36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C7A805F-43DB-D312-003F-89013EB41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9038" y="1534221"/>
            <a:ext cx="6124575" cy="51054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1FFFC23-C611-D2C1-0D86-7B27B20BD190}"/>
              </a:ext>
            </a:extLst>
          </p:cNvPr>
          <p:cNvSpPr/>
          <p:nvPr/>
        </p:nvSpPr>
        <p:spPr>
          <a:xfrm>
            <a:off x="111512" y="1800464"/>
            <a:ext cx="3546087" cy="1015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914309" fontAlgn="base"/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Nấm tai mèo (mộc nhĩ) mọc trên gỗ mục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700694A-7C73-B1D7-271F-036C9409A987}"/>
              </a:ext>
            </a:extLst>
          </p:cNvPr>
          <p:cNvSpPr/>
          <p:nvPr/>
        </p:nvSpPr>
        <p:spPr>
          <a:xfrm>
            <a:off x="8675650" y="1733557"/>
            <a:ext cx="3401122" cy="1015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914309" fontAlgn="base"/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Nấm mốc mọc trên bánh mì để lâu ngày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142EDC8-AB32-E8E1-5E50-CDED632E81F7}"/>
              </a:ext>
            </a:extLst>
          </p:cNvPr>
          <p:cNvSpPr/>
          <p:nvPr/>
        </p:nvSpPr>
        <p:spPr>
          <a:xfrm>
            <a:off x="0" y="4911654"/>
            <a:ext cx="3546087" cy="1015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914309" fontAlgn="base"/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Nấm rơm mọc trên rơm, rạ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7242D3F-7732-C988-D47A-6077435C9B46}"/>
              </a:ext>
            </a:extLst>
          </p:cNvPr>
          <p:cNvSpPr/>
          <p:nvPr/>
        </p:nvSpPr>
        <p:spPr>
          <a:xfrm>
            <a:off x="8787160" y="4844747"/>
            <a:ext cx="3055435" cy="1015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914309" fontAlgn="base"/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Nấm mốc ở góc tường nhà </a:t>
            </a:r>
          </a:p>
        </p:txBody>
      </p:sp>
    </p:spTree>
    <p:extLst>
      <p:ext uri="{BB962C8B-B14F-4D97-AF65-F5344CB8AC3E}">
        <p14:creationId xmlns:p14="http://schemas.microsoft.com/office/powerpoint/2010/main" val="307621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 animBg="1"/>
      <p:bldP spid="20" grpId="0" animBg="1"/>
      <p:bldP spid="22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3DB0981-242A-AF63-9897-0E6760CA5678}"/>
              </a:ext>
            </a:extLst>
          </p:cNvPr>
          <p:cNvGrpSpPr/>
          <p:nvPr/>
        </p:nvGrpSpPr>
        <p:grpSpPr>
          <a:xfrm>
            <a:off x="915194" y="990600"/>
            <a:ext cx="10117222" cy="1600199"/>
            <a:chOff x="986208" y="1329418"/>
            <a:chExt cx="10219585" cy="419916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53BAA24-9651-5F72-FD56-7C928FAC9CBC}"/>
                </a:ext>
              </a:extLst>
            </p:cNvPr>
            <p:cNvGrpSpPr/>
            <p:nvPr/>
          </p:nvGrpSpPr>
          <p:grpSpPr>
            <a:xfrm>
              <a:off x="986208" y="1329418"/>
              <a:ext cx="10219585" cy="4199164"/>
              <a:chOff x="986208" y="774700"/>
              <a:chExt cx="10219585" cy="5308600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91B0F092-29B9-559A-C043-C55EDED99638}"/>
                  </a:ext>
                </a:extLst>
              </p:cNvPr>
              <p:cNvSpPr/>
              <p:nvPr/>
            </p:nvSpPr>
            <p:spPr>
              <a:xfrm>
                <a:off x="986208" y="774700"/>
                <a:ext cx="10219585" cy="5308600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4C976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AFA0E78C-4162-806D-6549-32FD2692039B}"/>
                  </a:ext>
                </a:extLst>
              </p:cNvPr>
              <p:cNvSpPr/>
              <p:nvPr/>
            </p:nvSpPr>
            <p:spPr>
              <a:xfrm>
                <a:off x="1161143" y="957491"/>
                <a:ext cx="9869714" cy="4939579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4C976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" name="标题 1">
              <a:extLst>
                <a:ext uri="{FF2B5EF4-FFF2-40B4-BE49-F238E27FC236}">
                  <a16:creationId xmlns:a16="http://schemas.microsoft.com/office/drawing/2014/main" id="{CD16B157-9F32-925C-6F32-ABF53501E166}"/>
                </a:ext>
              </a:extLst>
            </p:cNvPr>
            <p:cNvSpPr txBox="1">
              <a:spLocks/>
            </p:cNvSpPr>
            <p:nvPr/>
          </p:nvSpPr>
          <p:spPr>
            <a:xfrm>
              <a:off x="2011237" y="4401979"/>
              <a:ext cx="8773888" cy="59012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indent="-1905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tabLst>
                  <a:tab pos="255270" algn="l"/>
                </a:tabLst>
              </a:pP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từng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thấy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nấm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mọc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nơi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ngoài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tin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sách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khoa?</a:t>
              </a:r>
            </a:p>
          </p:txBody>
        </p:sp>
      </p:grpSp>
      <p:pic>
        <p:nvPicPr>
          <p:cNvPr id="7" name="图片 14">
            <a:extLst>
              <a:ext uri="{FF2B5EF4-FFF2-40B4-BE49-F238E27FC236}">
                <a16:creationId xmlns:a16="http://schemas.microsoft.com/office/drawing/2014/main" id="{CC57D00D-4114-09E4-6C7B-0CF5045376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81" y="2888166"/>
            <a:ext cx="3773536" cy="3773536"/>
          </a:xfrm>
          <a:prstGeom prst="rect">
            <a:avLst/>
          </a:prstGeom>
        </p:spPr>
      </p:pic>
      <p:pic>
        <p:nvPicPr>
          <p:cNvPr id="8" name="Picture 2" descr="Dấu chấm hỏi png | PNGEgg">
            <a:extLst>
              <a:ext uri="{FF2B5EF4-FFF2-40B4-BE49-F238E27FC236}">
                <a16:creationId xmlns:a16="http://schemas.microsoft.com/office/drawing/2014/main" id="{FDC948A8-C03F-BFE1-62A8-D82CF6F2E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4" b="96542" l="9483" r="89943">
                        <a14:foregroundMark x1="36207" y1="8934" x2="65230" y2="6916"/>
                        <a14:foregroundMark x1="65230" y1="6916" x2="67241" y2="8357"/>
                        <a14:foregroundMark x1="44828" y1="85014" x2="53448" y2="88473"/>
                        <a14:foregroundMark x1="46552" y1="2594" x2="59195" y2="2594"/>
                        <a14:foregroundMark x1="47126" y1="96542" x2="52299" y2="959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94" y="1143000"/>
            <a:ext cx="1143000" cy="106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4E8B415-2BAF-2A7B-21B9-4BD606E9643C}"/>
              </a:ext>
            </a:extLst>
          </p:cNvPr>
          <p:cNvSpPr/>
          <p:nvPr/>
        </p:nvSpPr>
        <p:spPr>
          <a:xfrm>
            <a:off x="3523785" y="3276600"/>
            <a:ext cx="7373609" cy="2862322"/>
          </a:xfrm>
          <a:prstGeom prst="rect">
            <a:avLst/>
          </a:prstGeom>
          <a:ln w="76200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Nấm có thể sống ở nhiều nơi khác nhau bao gồm:</a:t>
            </a:r>
          </a:p>
          <a:p>
            <a:pPr lvl="0" algn="just"/>
            <a:r>
              <a:rPr lang="vi-VN" sz="36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Gỗ, rơm, rạ, lá cây mục.</a:t>
            </a:r>
          </a:p>
          <a:p>
            <a:pPr lvl="0" algn="just"/>
            <a:r>
              <a:rPr lang="vi-VN" sz="36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Đất ẩm, </a:t>
            </a:r>
            <a:r>
              <a:rPr lang="en-US" sz="36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</a:t>
            </a:r>
            <a:r>
              <a:rPr lang="vi-VN" sz="36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át động </a:t>
            </a:r>
            <a:r>
              <a:rPr lang="en-US" sz="36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endParaRPr lang="en-US" sz="3600" b="1" dirty="0">
              <a:solidFill>
                <a:srgbClr val="0033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vi-VN" sz="36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Chân tường ẩm, quần áo </a:t>
            </a:r>
            <a:r>
              <a:rPr lang="en-US" sz="36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ẩ</a:t>
            </a:r>
            <a:r>
              <a:rPr lang="vi-VN" sz="36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m.</a:t>
            </a:r>
          </a:p>
        </p:txBody>
      </p:sp>
    </p:spTree>
    <p:extLst>
      <p:ext uri="{BB962C8B-B14F-4D97-AF65-F5344CB8AC3E}">
        <p14:creationId xmlns:p14="http://schemas.microsoft.com/office/powerpoint/2010/main" val="127538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5143500" y="6286500"/>
          <a:ext cx="7048500" cy="6667500"/>
          <a:chOff x="5143500" y="6286500"/>
          <a:chExt cx="7048500" cy="666750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E71971-1D88-0C0A-490A-DDF9F155D60A}"/>
              </a:ext>
            </a:extLst>
          </p:cNvPr>
          <p:cNvSpPr/>
          <p:nvPr/>
        </p:nvSpPr>
        <p:spPr>
          <a:xfrm>
            <a:off x="534124" y="305207"/>
            <a:ext cx="11277036" cy="6397247"/>
          </a:xfrm>
          <a:prstGeom prst="roundRect">
            <a:avLst>
              <a:gd name="adj" fmla="val 11731"/>
            </a:avLst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DB4410-BB32-64B6-9978-7D4564CAE802}"/>
              </a:ext>
            </a:extLst>
          </p:cNvPr>
          <p:cNvSpPr/>
          <p:nvPr/>
        </p:nvSpPr>
        <p:spPr>
          <a:xfrm>
            <a:off x="752665" y="1670672"/>
            <a:ext cx="6552347" cy="4401205"/>
          </a:xfrm>
          <a:prstGeom prst="rect">
            <a:avLst/>
          </a:prstGeom>
          <a:solidFill>
            <a:srgbClr val="FFFF00">
              <a:alpha val="76000"/>
            </a:srgbClr>
          </a:solidFill>
          <a:ln w="47625">
            <a:solidFill>
              <a:srgbClr val="00B0F0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just" defTabSz="914309" fontAlgn="base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Nơi sống của nấm rất đa dạng, nấm có thể sống ở rất nhiều nơi trên trái đất, thường ở nơi ẩm ướt như: Đất ẩm, rơm rạ mục, thức ăn để lâu, hoa quả thối rữa, xác động vật…..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5BA681-38AB-7D4D-8B01-84E2A5ACD8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3662" y="185865"/>
            <a:ext cx="3993226" cy="1457070"/>
          </a:xfrm>
          <a:prstGeom prst="rect">
            <a:avLst/>
          </a:prstGeom>
        </p:spPr>
      </p:pic>
      <p:pic>
        <p:nvPicPr>
          <p:cNvPr id="1026" name="Picture 2" descr="Nguy cơ ngộ độc từ các loại nấm rừng">
            <a:extLst>
              <a:ext uri="{FF2B5EF4-FFF2-40B4-BE49-F238E27FC236}">
                <a16:creationId xmlns:a16="http://schemas.microsoft.com/office/drawing/2014/main" id="{8EDA0912-E3D8-1FD1-60BA-05021C012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826" y="4190999"/>
            <a:ext cx="3526512" cy="2314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Top 12 các loại Nấm Độc thường gặp ở Việt Nam &amp; Thế giới">
            <a:extLst>
              <a:ext uri="{FF2B5EF4-FFF2-40B4-BE49-F238E27FC236}">
                <a16:creationId xmlns:a16="http://schemas.microsoft.com/office/drawing/2014/main" id="{4F6B01D4-5DA7-66D1-7B23-73F5E64AE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2337">
            <a:off x="7705725" y="1458192"/>
            <a:ext cx="3605213" cy="22327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217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85" descr="A red and white mushrooms with white dots&#10;&#10;Description automatically generated">
            <a:extLst>
              <a:ext uri="{FF2B5EF4-FFF2-40B4-BE49-F238E27FC236}">
                <a16:creationId xmlns:a16="http://schemas.microsoft.com/office/drawing/2014/main" id="{F27DF3CB-D14C-EC6E-9795-8AFDA1070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161" y="3047999"/>
            <a:ext cx="3747656" cy="3810001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46D7BB80-3E4D-6605-0089-5755E10ED329}"/>
              </a:ext>
            </a:extLst>
          </p:cNvPr>
          <p:cNvSpPr txBox="1"/>
          <p:nvPr/>
        </p:nvSpPr>
        <p:spPr>
          <a:xfrm>
            <a:off x="2921620" y="1728439"/>
            <a:ext cx="79731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l-NL" sz="7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Hoạt động 3: Một số bộ phận của nấm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31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44C9FF-BE6A-746E-5C7A-83043E7EB07B}"/>
              </a:ext>
            </a:extLst>
          </p:cNvPr>
          <p:cNvSpPr txBox="1"/>
          <p:nvPr/>
        </p:nvSpPr>
        <p:spPr>
          <a:xfrm>
            <a:off x="1115121" y="278780"/>
            <a:ext cx="10582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6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</a:t>
            </a:r>
            <a:r>
              <a:rPr lang="nl-NL" sz="3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uan sát hình 10 và chỉ một số bộ phận của nấm.</a:t>
            </a:r>
            <a:endParaRPr lang="en-US" sz="36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8D5519-6420-71FA-276A-B7AE7652D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464" y="1220941"/>
            <a:ext cx="6075338" cy="497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22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44C9FF-BE6A-746E-5C7A-83043E7EB07B}"/>
              </a:ext>
            </a:extLst>
          </p:cNvPr>
          <p:cNvSpPr txBox="1"/>
          <p:nvPr/>
        </p:nvSpPr>
        <p:spPr>
          <a:xfrm>
            <a:off x="1115121" y="278780"/>
            <a:ext cx="105825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Lựa chọn một loại nấm khác thường gặp, vẽ và ghi chú các bộ phận của chúng.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18D608-6AC1-CC2B-2947-A91D967CA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5184" y="1776644"/>
            <a:ext cx="5958817" cy="46865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845798-BDDF-F318-AF8F-A0CC6B611151}"/>
              </a:ext>
            </a:extLst>
          </p:cNvPr>
          <p:cNvSpPr txBox="1"/>
          <p:nvPr/>
        </p:nvSpPr>
        <p:spPr>
          <a:xfrm>
            <a:off x="490654" y="1839951"/>
            <a:ext cx="4795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40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40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0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Nấm</a:t>
            </a:r>
            <a:r>
              <a:rPr lang="en-US" sz="40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endParaRPr lang="en-US" sz="4000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29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44C9FF-BE6A-746E-5C7A-83043E7EB07B}"/>
              </a:ext>
            </a:extLst>
          </p:cNvPr>
          <p:cNvSpPr txBox="1"/>
          <p:nvPr/>
        </p:nvSpPr>
        <p:spPr>
          <a:xfrm>
            <a:off x="814039" y="278780"/>
            <a:ext cx="108835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 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Sưu tầm một số nấm khác và chia sẻ với bạn về hình dạng, màu sắc, các bộ phận và nơi sống của chúng.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43E85B-46CF-B657-B09D-9B34983F6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615" y="2431780"/>
            <a:ext cx="6055390" cy="34226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9F5BDD-0164-86B0-16B3-D91D333DE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6427" y="2074127"/>
            <a:ext cx="4434140" cy="388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1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696B35E-BDE4-E2CC-7E16-AA62FBADD689}"/>
              </a:ext>
            </a:extLst>
          </p:cNvPr>
          <p:cNvGrpSpPr/>
          <p:nvPr/>
        </p:nvGrpSpPr>
        <p:grpSpPr>
          <a:xfrm>
            <a:off x="915194" y="990601"/>
            <a:ext cx="6600728" cy="1518424"/>
            <a:chOff x="986208" y="1329418"/>
            <a:chExt cx="10260743" cy="419916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6CB925E-40FE-421F-9AF3-25CCD61CAE95}"/>
                </a:ext>
              </a:extLst>
            </p:cNvPr>
            <p:cNvGrpSpPr/>
            <p:nvPr/>
          </p:nvGrpSpPr>
          <p:grpSpPr>
            <a:xfrm>
              <a:off x="986208" y="1329418"/>
              <a:ext cx="10219585" cy="4199164"/>
              <a:chOff x="986208" y="774700"/>
              <a:chExt cx="10219585" cy="5308600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5E77E281-9EB6-5436-5B22-7433FD54B4DC}"/>
                  </a:ext>
                </a:extLst>
              </p:cNvPr>
              <p:cNvSpPr/>
              <p:nvPr/>
            </p:nvSpPr>
            <p:spPr>
              <a:xfrm>
                <a:off x="986208" y="774700"/>
                <a:ext cx="10219585" cy="5308600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4C976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49135BAA-92BC-5920-C658-FACA9342A34B}"/>
                  </a:ext>
                </a:extLst>
              </p:cNvPr>
              <p:cNvSpPr/>
              <p:nvPr/>
            </p:nvSpPr>
            <p:spPr>
              <a:xfrm>
                <a:off x="1161143" y="957491"/>
                <a:ext cx="9869714" cy="4939579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4C976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" name="标题 1">
              <a:extLst>
                <a:ext uri="{FF2B5EF4-FFF2-40B4-BE49-F238E27FC236}">
                  <a16:creationId xmlns:a16="http://schemas.microsoft.com/office/drawing/2014/main" id="{42409161-8AA2-A1DC-CEBD-C8C6391BF594}"/>
                </a:ext>
              </a:extLst>
            </p:cNvPr>
            <p:cNvSpPr txBox="1">
              <a:spLocks/>
            </p:cNvSpPr>
            <p:nvPr/>
          </p:nvSpPr>
          <p:spPr>
            <a:xfrm>
              <a:off x="2473063" y="3611892"/>
              <a:ext cx="8773888" cy="59012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-1905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255270" algn="l"/>
                </a:tabLst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Nấm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có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lợi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ích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gì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?</a:t>
              </a:r>
            </a:p>
          </p:txBody>
        </p:sp>
      </p:grpSp>
      <p:pic>
        <p:nvPicPr>
          <p:cNvPr id="7" name="图片 14">
            <a:extLst>
              <a:ext uri="{FF2B5EF4-FFF2-40B4-BE49-F238E27FC236}">
                <a16:creationId xmlns:a16="http://schemas.microsoft.com/office/drawing/2014/main" id="{D9A1EBE1-2F08-FA77-5AC5-31BFD7DBE4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81" y="2888166"/>
            <a:ext cx="3773536" cy="3773536"/>
          </a:xfrm>
          <a:prstGeom prst="rect">
            <a:avLst/>
          </a:prstGeom>
        </p:spPr>
      </p:pic>
      <p:pic>
        <p:nvPicPr>
          <p:cNvPr id="8" name="Picture 2" descr="Dấu chấm hỏi png | PNGEgg">
            <a:extLst>
              <a:ext uri="{FF2B5EF4-FFF2-40B4-BE49-F238E27FC236}">
                <a16:creationId xmlns:a16="http://schemas.microsoft.com/office/drawing/2014/main" id="{8BB386AA-C2E6-4FFA-A0D7-BF0FFBD04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4" b="96542" l="9483" r="89943">
                        <a14:foregroundMark x1="36207" y1="8934" x2="65230" y2="6916"/>
                        <a14:foregroundMark x1="65230" y1="6916" x2="67241" y2="8357"/>
                        <a14:foregroundMark x1="44828" y1="85014" x2="53448" y2="88473"/>
                        <a14:foregroundMark x1="46552" y1="2594" x2="59195" y2="2594"/>
                        <a14:foregroundMark x1="47126" y1="96542" x2="52299" y2="959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94" y="1143000"/>
            <a:ext cx="1143000" cy="106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AC8D83B-E464-1E7E-A7D6-487069E50007}"/>
              </a:ext>
            </a:extLst>
          </p:cNvPr>
          <p:cNvSpPr/>
          <p:nvPr/>
        </p:nvSpPr>
        <p:spPr>
          <a:xfrm>
            <a:off x="3735658" y="3354659"/>
            <a:ext cx="7373609" cy="830997"/>
          </a:xfrm>
          <a:prstGeom prst="rect">
            <a:avLst/>
          </a:prstGeom>
          <a:ln w="76200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vi-VN" sz="48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 thức ăn, làm thuốc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65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5143500" y="6286500"/>
          <a:ext cx="7048500" cy="6667500"/>
          <a:chOff x="5143500" y="6286500"/>
          <a:chExt cx="7048500" cy="666750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E71971-1D88-0C0A-490A-DDF9F155D60A}"/>
              </a:ext>
            </a:extLst>
          </p:cNvPr>
          <p:cNvSpPr/>
          <p:nvPr/>
        </p:nvSpPr>
        <p:spPr>
          <a:xfrm>
            <a:off x="534124" y="305207"/>
            <a:ext cx="11277036" cy="6397247"/>
          </a:xfrm>
          <a:prstGeom prst="roundRect">
            <a:avLst>
              <a:gd name="adj" fmla="val 11731"/>
            </a:avLst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7AF2C30-8051-EC3B-731B-23C902F7CFFA}"/>
              </a:ext>
            </a:extLst>
          </p:cNvPr>
          <p:cNvCxnSpPr>
            <a:cxnSpLocks/>
            <a:endCxn id="7" idx="0"/>
          </p:cNvCxnSpPr>
          <p:nvPr/>
        </p:nvCxnSpPr>
        <p:spPr>
          <a:xfrm flipH="1">
            <a:off x="2133958" y="1800438"/>
            <a:ext cx="3581091" cy="79047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F72B2CC-9061-0DFD-0B7B-E9BC21EF8BD5}"/>
              </a:ext>
            </a:extLst>
          </p:cNvPr>
          <p:cNvSpPr/>
          <p:nvPr/>
        </p:nvSpPr>
        <p:spPr>
          <a:xfrm>
            <a:off x="610315" y="2590911"/>
            <a:ext cx="3047286" cy="301903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09"/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hường có 3 bộ phận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Mũ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6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681CBC8-F2BF-C98B-1B5A-2D3A3ECBADE2}"/>
              </a:ext>
            </a:extLst>
          </p:cNvPr>
          <p:cNvSpPr/>
          <p:nvPr/>
        </p:nvSpPr>
        <p:spPr>
          <a:xfrm>
            <a:off x="4267438" y="2638531"/>
            <a:ext cx="3733315" cy="399045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09"/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óng vai trò quan trọng trong việc phân hủy biến xác động vật, thực vật sau khi chúng chết thành chất khoáng trong đất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0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22EBA07-315F-F506-4A0F-7F015596AB0B}"/>
              </a:ext>
            </a:extLst>
          </p:cNvPr>
          <p:cNvCxnSpPr>
            <a:cxnSpLocks/>
          </p:cNvCxnSpPr>
          <p:nvPr/>
        </p:nvCxnSpPr>
        <p:spPr>
          <a:xfrm>
            <a:off x="6034095" y="1809962"/>
            <a:ext cx="0" cy="838091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9EDC3B7-3F8C-773A-6B1A-88CD291B2746}"/>
              </a:ext>
            </a:extLst>
          </p:cNvPr>
          <p:cNvCxnSpPr>
            <a:cxnSpLocks/>
          </p:cNvCxnSpPr>
          <p:nvPr/>
        </p:nvCxnSpPr>
        <p:spPr>
          <a:xfrm>
            <a:off x="6429331" y="1829009"/>
            <a:ext cx="4199978" cy="780948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2680700-5CAB-833E-CE2B-2AAA5D06C2B1}"/>
              </a:ext>
            </a:extLst>
          </p:cNvPr>
          <p:cNvSpPr/>
          <p:nvPr/>
        </p:nvSpPr>
        <p:spPr>
          <a:xfrm>
            <a:off x="8638843" y="2629006"/>
            <a:ext cx="2714273" cy="300950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09"/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 làm thức ăn cho người.</a:t>
            </a:r>
            <a:endParaRPr lang="en-US" sz="36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42C320E-EFBE-04A2-109D-D4D751CB9E11}"/>
              </a:ext>
            </a:extLst>
          </p:cNvPr>
          <p:cNvSpPr/>
          <p:nvPr/>
        </p:nvSpPr>
        <p:spPr>
          <a:xfrm>
            <a:off x="4343629" y="762348"/>
            <a:ext cx="3333315" cy="1133329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09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012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5143500" y="6286500"/>
          <a:ext cx="7048500" cy="6667500"/>
          <a:chOff x="5143500" y="6286500"/>
          <a:chExt cx="7048500" cy="666750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E71971-1D88-0C0A-490A-DDF9F155D60A}"/>
              </a:ext>
            </a:extLst>
          </p:cNvPr>
          <p:cNvSpPr/>
          <p:nvPr/>
        </p:nvSpPr>
        <p:spPr>
          <a:xfrm>
            <a:off x="534124" y="305207"/>
            <a:ext cx="11277036" cy="6397247"/>
          </a:xfrm>
          <a:prstGeom prst="roundRect">
            <a:avLst>
              <a:gd name="adj" fmla="val 11731"/>
            </a:avLst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42C320E-EFBE-04A2-109D-D4D751CB9E11}"/>
              </a:ext>
            </a:extLst>
          </p:cNvPr>
          <p:cNvSpPr/>
          <p:nvPr/>
        </p:nvSpPr>
        <p:spPr>
          <a:xfrm>
            <a:off x="407249" y="171334"/>
            <a:ext cx="3729854" cy="1133329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BAB737-CAF8-D8C2-798F-BED8787ECF81}"/>
              </a:ext>
            </a:extLst>
          </p:cNvPr>
          <p:cNvSpPr txBox="1"/>
          <p:nvPr/>
        </p:nvSpPr>
        <p:spPr>
          <a:xfrm>
            <a:off x="814039" y="1828800"/>
            <a:ext cx="10470995" cy="3111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động vật, thực vật chết, xác của chúng bị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 huỷ một phần nhờ hoạt động của nấm. Sự phân huỷ này đóng vai trò rất quan trọng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đối với các sinh vật sống và môi trường.</a:t>
            </a:r>
            <a:endParaRPr lang="vi-VN" sz="32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Nơi sống của nấm rất đa dạng, chúng hầu như có được rất nhiều trên Trái Đất.</a:t>
            </a:r>
            <a:endParaRPr lang="vi-VN" sz="32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392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525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712" y="1581267"/>
            <a:ext cx="782730" cy="7827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518580-FEB3-D31E-00E4-8D093D8EDB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577" y="2158678"/>
            <a:ext cx="10827434" cy="373107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770" y="3306944"/>
            <a:ext cx="4236835" cy="423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24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525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872" y="2158678"/>
            <a:ext cx="782730" cy="7827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BB199D5-08AD-0E51-22B3-A3059122EE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5991" y="2117895"/>
            <a:ext cx="9980017" cy="37249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770" y="3306944"/>
            <a:ext cx="4236835" cy="423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00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5143500" y="6286500"/>
          <a:ext cx="7048500" cy="6667500"/>
          <a:chOff x="5143500" y="6286500"/>
          <a:chExt cx="7048500" cy="666750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E71971-1D88-0C0A-490A-DDF9F155D60A}"/>
              </a:ext>
            </a:extLst>
          </p:cNvPr>
          <p:cNvSpPr/>
          <p:nvPr/>
        </p:nvSpPr>
        <p:spPr>
          <a:xfrm>
            <a:off x="334537" y="305207"/>
            <a:ext cx="11476623" cy="6397247"/>
          </a:xfrm>
          <a:prstGeom prst="roundRect">
            <a:avLst>
              <a:gd name="adj" fmla="val 11731"/>
            </a:avLst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矩形 1">
            <a:extLst>
              <a:ext uri="{FF2B5EF4-FFF2-40B4-BE49-F238E27FC236}">
                <a16:creationId xmlns:a16="http://schemas.microsoft.com/office/drawing/2014/main" id="{34C5C38B-4103-6DD9-15FD-B9563DB73372}"/>
              </a:ext>
            </a:extLst>
          </p:cNvPr>
          <p:cNvSpPr/>
          <p:nvPr/>
        </p:nvSpPr>
        <p:spPr>
          <a:xfrm>
            <a:off x="1874933" y="693681"/>
            <a:ext cx="8397528" cy="1361898"/>
          </a:xfrm>
          <a:prstGeom prst="rect">
            <a:avLst/>
          </a:prstGeom>
          <a:solidFill>
            <a:srgbClr val="699E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217"/>
            <a:r>
              <a:rPr lang="vi-VN" altLang="zh-CN" sz="3600" b="1" dirty="0">
                <a:solidFill>
                  <a:srgbClr val="FFFFFF"/>
                </a:solidFill>
                <a:latin typeface="Cambria" panose="02040503050406030204" pitchFamily="18" charset="0"/>
              </a:rPr>
              <a:t>Câu 1: Nấm ít được tìm thấy nhất ở nơi nào sau đây: </a:t>
            </a:r>
            <a:endParaRPr lang="zh-CN" altLang="en-US" sz="3600" b="1" dirty="0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sp>
        <p:nvSpPr>
          <p:cNvPr id="6" name="圆角矩形 7">
            <a:extLst>
              <a:ext uri="{FF2B5EF4-FFF2-40B4-BE49-F238E27FC236}">
                <a16:creationId xmlns:a16="http://schemas.microsoft.com/office/drawing/2014/main" id="{01165C1C-F4A9-E12B-CE04-8785C8A64FEB}"/>
              </a:ext>
            </a:extLst>
          </p:cNvPr>
          <p:cNvSpPr/>
          <p:nvPr/>
        </p:nvSpPr>
        <p:spPr>
          <a:xfrm>
            <a:off x="916727" y="2526217"/>
            <a:ext cx="4884305" cy="1373093"/>
          </a:xfrm>
          <a:prstGeom prst="roundRect">
            <a:avLst>
              <a:gd name="adj" fmla="val 7594"/>
            </a:avLst>
          </a:prstGeom>
          <a:noFill/>
          <a:ln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217"/>
            <a:r>
              <a:rPr lang="en-US" altLang="zh-CN" sz="40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         </a:t>
            </a:r>
            <a:r>
              <a:rPr lang="en-US" altLang="zh-CN" sz="40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Gỗ</a:t>
            </a:r>
            <a:r>
              <a:rPr lang="en-US" altLang="zh-CN" sz="40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0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mục</a:t>
            </a:r>
            <a:endParaRPr lang="zh-CN" altLang="en-US" sz="4000" dirty="0">
              <a:solidFill>
                <a:srgbClr val="00000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7" name="椭圆 5">
            <a:extLst>
              <a:ext uri="{FF2B5EF4-FFF2-40B4-BE49-F238E27FC236}">
                <a16:creationId xmlns:a16="http://schemas.microsoft.com/office/drawing/2014/main" id="{B660363C-8D03-1986-BF43-8928B8335B26}"/>
              </a:ext>
            </a:extLst>
          </p:cNvPr>
          <p:cNvSpPr/>
          <p:nvPr/>
        </p:nvSpPr>
        <p:spPr>
          <a:xfrm>
            <a:off x="1000861" y="2795192"/>
            <a:ext cx="846823" cy="846823"/>
          </a:xfrm>
          <a:prstGeom prst="ellipse">
            <a:avLst/>
          </a:prstGeom>
          <a:noFill/>
          <a:ln w="25400"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altLang="zh-CN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endParaRPr lang="zh-CN" altLang="en-US" sz="4000" b="1" dirty="0">
              <a:solidFill>
                <a:srgbClr val="00B05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8" name="圆角矩形 12">
            <a:extLst>
              <a:ext uri="{FF2B5EF4-FFF2-40B4-BE49-F238E27FC236}">
                <a16:creationId xmlns:a16="http://schemas.microsoft.com/office/drawing/2014/main" id="{7AE645FC-E43A-4FC8-29D9-10C8A38B30A0}"/>
              </a:ext>
            </a:extLst>
          </p:cNvPr>
          <p:cNvSpPr/>
          <p:nvPr/>
        </p:nvSpPr>
        <p:spPr>
          <a:xfrm>
            <a:off x="6479459" y="2523039"/>
            <a:ext cx="4957296" cy="1373093"/>
          </a:xfrm>
          <a:prstGeom prst="roundRect">
            <a:avLst>
              <a:gd name="adj" fmla="val 7594"/>
            </a:avLst>
          </a:prstGeom>
          <a:noFill/>
          <a:ln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217"/>
            <a:r>
              <a:rPr lang="en-US" altLang="zh-CN" sz="48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         </a:t>
            </a:r>
            <a:r>
              <a:rPr lang="en-US" altLang="zh-CN" sz="48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Lá</a:t>
            </a:r>
            <a:r>
              <a:rPr lang="en-US" altLang="zh-CN" sz="48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8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cây</a:t>
            </a:r>
            <a:r>
              <a:rPr lang="en-US" altLang="zh-CN" sz="48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8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xanh</a:t>
            </a:r>
            <a:endParaRPr lang="zh-CN" altLang="en-US" sz="4800" dirty="0">
              <a:solidFill>
                <a:srgbClr val="00000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9" name="椭圆 11">
            <a:extLst>
              <a:ext uri="{FF2B5EF4-FFF2-40B4-BE49-F238E27FC236}">
                <a16:creationId xmlns:a16="http://schemas.microsoft.com/office/drawing/2014/main" id="{7F140526-81AF-57A3-95FB-A56FBAAC4C2D}"/>
              </a:ext>
            </a:extLst>
          </p:cNvPr>
          <p:cNvSpPr/>
          <p:nvPr/>
        </p:nvSpPr>
        <p:spPr>
          <a:xfrm>
            <a:off x="6608039" y="2698259"/>
            <a:ext cx="846823" cy="846823"/>
          </a:xfrm>
          <a:prstGeom prst="ellipse">
            <a:avLst/>
          </a:prstGeom>
          <a:noFill/>
          <a:ln w="25400"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217"/>
            <a:r>
              <a:rPr lang="en-US" altLang="zh-CN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endParaRPr lang="zh-CN" altLang="en-US" sz="4000" b="1" dirty="0">
              <a:solidFill>
                <a:srgbClr val="00B05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0" name="圆角矩形 19">
            <a:extLst>
              <a:ext uri="{FF2B5EF4-FFF2-40B4-BE49-F238E27FC236}">
                <a16:creationId xmlns:a16="http://schemas.microsoft.com/office/drawing/2014/main" id="{2570CDBB-FAEE-6AE6-9FD3-F4A4E0B9CDB3}"/>
              </a:ext>
            </a:extLst>
          </p:cNvPr>
          <p:cNvSpPr/>
          <p:nvPr/>
        </p:nvSpPr>
        <p:spPr>
          <a:xfrm>
            <a:off x="900523" y="4709689"/>
            <a:ext cx="4668361" cy="1373093"/>
          </a:xfrm>
          <a:prstGeom prst="roundRect">
            <a:avLst>
              <a:gd name="adj" fmla="val 7594"/>
            </a:avLst>
          </a:prstGeom>
          <a:noFill/>
          <a:ln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217"/>
            <a:r>
              <a:rPr lang="en-US" altLang="zh-CN" sz="40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           </a:t>
            </a:r>
            <a:r>
              <a:rPr lang="en-US" altLang="zh-CN" sz="40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Lá</a:t>
            </a:r>
            <a:r>
              <a:rPr lang="en-US" altLang="zh-CN" sz="40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0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cây</a:t>
            </a:r>
            <a:r>
              <a:rPr lang="en-US" altLang="zh-CN" sz="40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0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mục</a:t>
            </a:r>
            <a:endParaRPr lang="zh-CN" altLang="en-US" sz="4000" dirty="0">
              <a:solidFill>
                <a:srgbClr val="00000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1" name="椭圆 18">
            <a:extLst>
              <a:ext uri="{FF2B5EF4-FFF2-40B4-BE49-F238E27FC236}">
                <a16:creationId xmlns:a16="http://schemas.microsoft.com/office/drawing/2014/main" id="{E11658ED-C149-32CF-3FB0-7C8BA3D103FD}"/>
              </a:ext>
            </a:extLst>
          </p:cNvPr>
          <p:cNvSpPr/>
          <p:nvPr/>
        </p:nvSpPr>
        <p:spPr>
          <a:xfrm>
            <a:off x="984659" y="4978665"/>
            <a:ext cx="846823" cy="846823"/>
          </a:xfrm>
          <a:prstGeom prst="ellipse">
            <a:avLst/>
          </a:prstGeom>
          <a:noFill/>
          <a:ln w="25400"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217"/>
            <a:r>
              <a:rPr lang="en-US" altLang="zh-CN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endParaRPr lang="zh-CN" altLang="en-US" sz="4000" b="1" dirty="0">
              <a:solidFill>
                <a:srgbClr val="00B05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2" name="圆角矩形 24">
            <a:extLst>
              <a:ext uri="{FF2B5EF4-FFF2-40B4-BE49-F238E27FC236}">
                <a16:creationId xmlns:a16="http://schemas.microsoft.com/office/drawing/2014/main" id="{ACB43597-9B65-2130-18A0-2B1DE74AC75D}"/>
              </a:ext>
            </a:extLst>
          </p:cNvPr>
          <p:cNvSpPr/>
          <p:nvPr/>
        </p:nvSpPr>
        <p:spPr>
          <a:xfrm>
            <a:off x="6479460" y="4709689"/>
            <a:ext cx="4955158" cy="1373093"/>
          </a:xfrm>
          <a:prstGeom prst="roundRect">
            <a:avLst>
              <a:gd name="adj" fmla="val 7594"/>
            </a:avLst>
          </a:prstGeom>
          <a:noFill/>
          <a:ln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 defTabSz="914217"/>
            <a:r>
              <a:rPr lang="en-US" altLang="zh-CN" sz="32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Thức</a:t>
            </a:r>
            <a:r>
              <a:rPr lang="en-US" altLang="zh-CN" sz="32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ăn</a:t>
            </a:r>
            <a:r>
              <a:rPr lang="en-US" altLang="zh-CN" sz="32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để</a:t>
            </a:r>
            <a:r>
              <a:rPr lang="en-US" altLang="zh-CN" sz="32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lâu</a:t>
            </a:r>
            <a:r>
              <a:rPr lang="en-US" altLang="zh-CN" sz="32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ngày</a:t>
            </a:r>
            <a:endParaRPr lang="zh-CN" altLang="en-US" sz="3200" dirty="0">
              <a:solidFill>
                <a:srgbClr val="00000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3" name="椭圆 23">
            <a:extLst>
              <a:ext uri="{FF2B5EF4-FFF2-40B4-BE49-F238E27FC236}">
                <a16:creationId xmlns:a16="http://schemas.microsoft.com/office/drawing/2014/main" id="{5C15DB03-3CFF-F62E-A2E7-025031B0E1DB}"/>
              </a:ext>
            </a:extLst>
          </p:cNvPr>
          <p:cNvSpPr/>
          <p:nvPr/>
        </p:nvSpPr>
        <p:spPr>
          <a:xfrm>
            <a:off x="6608039" y="4972823"/>
            <a:ext cx="846823" cy="846823"/>
          </a:xfrm>
          <a:prstGeom prst="ellipse">
            <a:avLst/>
          </a:prstGeom>
          <a:noFill/>
          <a:ln w="25400"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217"/>
            <a:r>
              <a:rPr lang="en-US" altLang="zh-CN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</a:t>
            </a:r>
            <a:endParaRPr lang="zh-CN" altLang="en-US" sz="4000" b="1" dirty="0">
              <a:solidFill>
                <a:srgbClr val="00B05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0474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">
            <a:extLst>
              <a:ext uri="{FF2B5EF4-FFF2-40B4-BE49-F238E27FC236}">
                <a16:creationId xmlns:a16="http://schemas.microsoft.com/office/drawing/2014/main" id="{2E03ED85-D571-16FA-C006-9B19D914A39E}"/>
              </a:ext>
            </a:extLst>
          </p:cNvPr>
          <p:cNvSpPr/>
          <p:nvPr/>
        </p:nvSpPr>
        <p:spPr>
          <a:xfrm>
            <a:off x="1964144" y="559866"/>
            <a:ext cx="8397528" cy="1361898"/>
          </a:xfrm>
          <a:prstGeom prst="rect">
            <a:avLst/>
          </a:prstGeom>
          <a:solidFill>
            <a:srgbClr val="699E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217"/>
            <a:r>
              <a:rPr lang="en-US" altLang="zh-CN" sz="3200" b="1">
                <a:solidFill>
                  <a:srgbClr val="FFFFFF"/>
                </a:solidFill>
                <a:latin typeface="Cambria" panose="02040503050406030204" pitchFamily="18" charset="0"/>
              </a:rPr>
              <a:t>Câu 2: Thành phần nào sau đây không phải là bộ phận cấu tạo của nấm mũ?</a:t>
            </a:r>
            <a:endParaRPr lang="zh-CN" altLang="en-US" sz="3200" b="1" dirty="0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sp>
        <p:nvSpPr>
          <p:cNvPr id="6" name="圆角矩形 7">
            <a:extLst>
              <a:ext uri="{FF2B5EF4-FFF2-40B4-BE49-F238E27FC236}">
                <a16:creationId xmlns:a16="http://schemas.microsoft.com/office/drawing/2014/main" id="{0BB9798F-C724-3459-3E4E-B8F37CE7E9CB}"/>
              </a:ext>
            </a:extLst>
          </p:cNvPr>
          <p:cNvSpPr/>
          <p:nvPr/>
        </p:nvSpPr>
        <p:spPr>
          <a:xfrm>
            <a:off x="916727" y="2526217"/>
            <a:ext cx="4884305" cy="1373093"/>
          </a:xfrm>
          <a:prstGeom prst="roundRect">
            <a:avLst>
              <a:gd name="adj" fmla="val 7594"/>
            </a:avLst>
          </a:prstGeom>
          <a:noFill/>
          <a:ln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 defTabSz="914217"/>
            <a:r>
              <a:rPr lang="en-US" altLang="zh-CN" sz="48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         </a:t>
            </a:r>
            <a:r>
              <a:rPr lang="en-US" altLang="zh-CN" sz="48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Mũ</a:t>
            </a:r>
            <a:r>
              <a:rPr lang="en-US" altLang="zh-CN" sz="48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8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nấm</a:t>
            </a:r>
            <a:endParaRPr lang="zh-CN" altLang="en-US" sz="4800" dirty="0">
              <a:solidFill>
                <a:srgbClr val="00000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7" name="椭圆 5">
            <a:extLst>
              <a:ext uri="{FF2B5EF4-FFF2-40B4-BE49-F238E27FC236}">
                <a16:creationId xmlns:a16="http://schemas.microsoft.com/office/drawing/2014/main" id="{1EBCFFE3-85A2-A5A3-512B-FC137C2690A9}"/>
              </a:ext>
            </a:extLst>
          </p:cNvPr>
          <p:cNvSpPr/>
          <p:nvPr/>
        </p:nvSpPr>
        <p:spPr>
          <a:xfrm>
            <a:off x="1000861" y="2795192"/>
            <a:ext cx="846823" cy="846823"/>
          </a:xfrm>
          <a:prstGeom prst="ellipse">
            <a:avLst/>
          </a:prstGeom>
          <a:noFill/>
          <a:ln w="25400"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altLang="zh-CN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endParaRPr lang="zh-CN" altLang="en-US" sz="4000" b="1" dirty="0">
              <a:solidFill>
                <a:srgbClr val="00B05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8" name="圆角矩形 12">
            <a:extLst>
              <a:ext uri="{FF2B5EF4-FFF2-40B4-BE49-F238E27FC236}">
                <a16:creationId xmlns:a16="http://schemas.microsoft.com/office/drawing/2014/main" id="{24807D7D-45F2-1C28-817D-6277FA373B79}"/>
              </a:ext>
            </a:extLst>
          </p:cNvPr>
          <p:cNvSpPr/>
          <p:nvPr/>
        </p:nvSpPr>
        <p:spPr>
          <a:xfrm>
            <a:off x="6312190" y="4630620"/>
            <a:ext cx="4957296" cy="1373093"/>
          </a:xfrm>
          <a:prstGeom prst="roundRect">
            <a:avLst>
              <a:gd name="adj" fmla="val 7594"/>
            </a:avLst>
          </a:prstGeom>
          <a:noFill/>
          <a:ln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 defTabSz="914217"/>
            <a:r>
              <a:rPr lang="en-US" altLang="zh-CN" sz="48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         </a:t>
            </a:r>
            <a:r>
              <a:rPr lang="en-US" altLang="zh-CN" sz="48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Vảy</a:t>
            </a:r>
            <a:r>
              <a:rPr lang="en-US" altLang="zh-CN" sz="48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8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nấm</a:t>
            </a:r>
            <a:endParaRPr lang="zh-CN" altLang="en-US" sz="4800" dirty="0">
              <a:solidFill>
                <a:srgbClr val="00000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9" name="椭圆 11">
            <a:extLst>
              <a:ext uri="{FF2B5EF4-FFF2-40B4-BE49-F238E27FC236}">
                <a16:creationId xmlns:a16="http://schemas.microsoft.com/office/drawing/2014/main" id="{543C0DE8-F674-7646-5A75-AEF5BC860DC6}"/>
              </a:ext>
            </a:extLst>
          </p:cNvPr>
          <p:cNvSpPr/>
          <p:nvPr/>
        </p:nvSpPr>
        <p:spPr>
          <a:xfrm>
            <a:off x="6418468" y="4839964"/>
            <a:ext cx="846823" cy="846823"/>
          </a:xfrm>
          <a:prstGeom prst="ellipse">
            <a:avLst/>
          </a:prstGeom>
          <a:noFill/>
          <a:ln w="25400"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217"/>
            <a:r>
              <a:rPr lang="en-US" altLang="zh-CN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</a:t>
            </a:r>
            <a:endParaRPr lang="zh-CN" altLang="en-US" sz="4000" b="1" dirty="0">
              <a:solidFill>
                <a:srgbClr val="00B05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0" name="圆角矩形 19">
            <a:extLst>
              <a:ext uri="{FF2B5EF4-FFF2-40B4-BE49-F238E27FC236}">
                <a16:creationId xmlns:a16="http://schemas.microsoft.com/office/drawing/2014/main" id="{365F3A44-1C18-D4AE-0B33-ACAB172AC59A}"/>
              </a:ext>
            </a:extLst>
          </p:cNvPr>
          <p:cNvSpPr/>
          <p:nvPr/>
        </p:nvSpPr>
        <p:spPr>
          <a:xfrm>
            <a:off x="900523" y="4709689"/>
            <a:ext cx="4668361" cy="1373093"/>
          </a:xfrm>
          <a:prstGeom prst="roundRect">
            <a:avLst>
              <a:gd name="adj" fmla="val 7594"/>
            </a:avLst>
          </a:prstGeom>
          <a:noFill/>
          <a:ln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 defTabSz="914217"/>
            <a:r>
              <a:rPr lang="en-US" altLang="zh-CN" sz="48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Thân</a:t>
            </a:r>
            <a:r>
              <a:rPr lang="en-US" altLang="zh-CN" sz="48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8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nấm</a:t>
            </a:r>
            <a:endParaRPr lang="zh-CN" altLang="en-US" sz="4800" dirty="0">
              <a:solidFill>
                <a:srgbClr val="00000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1" name="椭圆 18">
            <a:extLst>
              <a:ext uri="{FF2B5EF4-FFF2-40B4-BE49-F238E27FC236}">
                <a16:creationId xmlns:a16="http://schemas.microsoft.com/office/drawing/2014/main" id="{161F9369-C2DC-C8F8-CAF5-E2DDD1B367D0}"/>
              </a:ext>
            </a:extLst>
          </p:cNvPr>
          <p:cNvSpPr/>
          <p:nvPr/>
        </p:nvSpPr>
        <p:spPr>
          <a:xfrm>
            <a:off x="984659" y="4978665"/>
            <a:ext cx="846823" cy="846823"/>
          </a:xfrm>
          <a:prstGeom prst="ellipse">
            <a:avLst/>
          </a:prstGeom>
          <a:noFill/>
          <a:ln w="25400"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217"/>
            <a:r>
              <a:rPr lang="en-US" altLang="zh-CN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endParaRPr lang="zh-CN" altLang="en-US" sz="4000" b="1" dirty="0">
              <a:solidFill>
                <a:srgbClr val="00B05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2" name="圆角矩形 24">
            <a:extLst>
              <a:ext uri="{FF2B5EF4-FFF2-40B4-BE49-F238E27FC236}">
                <a16:creationId xmlns:a16="http://schemas.microsoft.com/office/drawing/2014/main" id="{FC8FBEDE-B248-E81A-37E7-35B7D0DAB1CC}"/>
              </a:ext>
            </a:extLst>
          </p:cNvPr>
          <p:cNvSpPr/>
          <p:nvPr/>
        </p:nvSpPr>
        <p:spPr>
          <a:xfrm>
            <a:off x="6222982" y="2535201"/>
            <a:ext cx="4955158" cy="1373093"/>
          </a:xfrm>
          <a:prstGeom prst="roundRect">
            <a:avLst>
              <a:gd name="adj" fmla="val 7594"/>
            </a:avLst>
          </a:prstGeom>
          <a:noFill/>
          <a:ln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 defTabSz="914217"/>
            <a:r>
              <a:rPr lang="en-US" altLang="zh-CN" sz="48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Chân</a:t>
            </a:r>
            <a:r>
              <a:rPr lang="en-US" altLang="zh-CN" sz="48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8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nấm</a:t>
            </a:r>
            <a:endParaRPr lang="zh-CN" altLang="en-US" sz="4800" dirty="0">
              <a:solidFill>
                <a:srgbClr val="00000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3" name="椭圆 23">
            <a:extLst>
              <a:ext uri="{FF2B5EF4-FFF2-40B4-BE49-F238E27FC236}">
                <a16:creationId xmlns:a16="http://schemas.microsoft.com/office/drawing/2014/main" id="{122BF8ED-0BE4-6137-8054-F9E9C4BD0CAE}"/>
              </a:ext>
            </a:extLst>
          </p:cNvPr>
          <p:cNvSpPr/>
          <p:nvPr/>
        </p:nvSpPr>
        <p:spPr>
          <a:xfrm>
            <a:off x="6318108" y="2764882"/>
            <a:ext cx="846823" cy="846823"/>
          </a:xfrm>
          <a:prstGeom prst="ellipse">
            <a:avLst/>
          </a:prstGeom>
          <a:noFill/>
          <a:ln w="25400"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217"/>
            <a:r>
              <a:rPr lang="en-US" altLang="zh-CN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endParaRPr lang="zh-CN" altLang="en-US" sz="4000" b="1" dirty="0">
              <a:solidFill>
                <a:srgbClr val="00B05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9847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tri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năm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525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8"/>
          <a:stretch/>
        </p:blipFill>
        <p:spPr>
          <a:xfrm>
            <a:off x="0" y="4699322"/>
            <a:ext cx="12192000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170" y="3744185"/>
            <a:ext cx="1170490" cy="117049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F1A2813-B2E5-B2ED-08D0-98835C67DBD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524" y="4730301"/>
            <a:ext cx="2296413" cy="22964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98BE47-47CB-0A9C-AC58-5ADBC75355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6114" y="1707654"/>
            <a:ext cx="8407113" cy="459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02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026A2B2-70BF-44D9-A14F-1DBC2C9355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73"/>
            <a:ext cx="12191999" cy="68546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7867AE7-10A0-4CE9-B4E6-E9FFF2A85C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175" y="1285240"/>
            <a:ext cx="4729603" cy="361042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7412E1C8-7715-4764-AD27-9EF2E0C7D737}"/>
              </a:ext>
            </a:extLst>
          </p:cNvPr>
          <p:cNvSpPr/>
          <p:nvPr/>
        </p:nvSpPr>
        <p:spPr>
          <a:xfrm>
            <a:off x="2403247" y="2246526"/>
            <a:ext cx="3159268" cy="1830210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kumimoji="0" lang="en-US" sz="2599" b="1" i="0" u="none" strike="noStrike" kern="1200" cap="none" spc="0" normalizeH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nấm</a:t>
            </a:r>
            <a:r>
              <a:rPr kumimoji="0" lang="en-US" sz="2599" b="1" i="0" u="none" strike="noStrike" kern="1200" cap="none" spc="0" normalizeH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599" b="1" i="0" u="none" strike="noStrike" kern="1200" cap="none" spc="0" normalizeH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nấu</a:t>
            </a:r>
            <a:r>
              <a:rPr kumimoji="0" lang="en-US" sz="2599" b="1" i="0" u="none" strike="noStrike" kern="1200" cap="none" spc="0" normalizeH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B33842F-ABE4-43DC-951C-9D58E1E35D9B}"/>
              </a:ext>
            </a:extLst>
          </p:cNvPr>
          <p:cNvSpPr/>
          <p:nvPr/>
        </p:nvSpPr>
        <p:spPr>
          <a:xfrm>
            <a:off x="2416684" y="2423010"/>
            <a:ext cx="3313078" cy="754468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Xin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E5216C6-5E75-4E2B-BD4B-EC74F15275F1}"/>
              </a:ext>
            </a:extLst>
          </p:cNvPr>
          <p:cNvGrpSpPr/>
          <p:nvPr/>
        </p:nvGrpSpPr>
        <p:grpSpPr>
          <a:xfrm>
            <a:off x="1233677" y="1253727"/>
            <a:ext cx="5675661" cy="3762656"/>
            <a:chOff x="1323833" y="429251"/>
            <a:chExt cx="7352881" cy="417469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5E424A3-3C01-4DCF-A13F-71D64A22D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3833" y="429251"/>
              <a:ext cx="7352881" cy="4174699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8CEC96F-3DA1-4D61-BD0E-FB198484FF8A}"/>
                </a:ext>
              </a:extLst>
            </p:cNvPr>
            <p:cNvSpPr/>
            <p:nvPr/>
          </p:nvSpPr>
          <p:spPr>
            <a:xfrm>
              <a:off x="2710390" y="1866644"/>
              <a:ext cx="4729446" cy="1023929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1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KHỞI ĐỘNG</a:t>
              </a:r>
            </a:p>
          </p:txBody>
        </p:sp>
      </p:grpSp>
      <p:pic>
        <p:nvPicPr>
          <p:cNvPr id="34" name="亲亲宝贝.mp3">
            <a:hlinkClick r:id="" action="ppaction://media"/>
            <a:extLst>
              <a:ext uri="{FF2B5EF4-FFF2-40B4-BE49-F238E27FC236}">
                <a16:creationId xmlns:a16="http://schemas.microsoft.com/office/drawing/2014/main" id="{CCE9EEC6-58B4-4DCA-892A-AD9684735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9647" y="270485"/>
            <a:ext cx="609600" cy="609600"/>
          </a:xfrm>
          <a:prstGeom prst="rect">
            <a:avLst/>
          </a:prstGeom>
        </p:spPr>
      </p:pic>
      <p:pic>
        <p:nvPicPr>
          <p:cNvPr id="3" name="Picture 2" descr="A cartoon of a child holding mushrooms and a basket&#10;&#10;Description automatically generated">
            <a:extLst>
              <a:ext uri="{FF2B5EF4-FFF2-40B4-BE49-F238E27FC236}">
                <a16:creationId xmlns:a16="http://schemas.microsoft.com/office/drawing/2014/main" id="{15221FDB-4A37-9FD8-E37A-9868DA968E0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162" y="2274849"/>
            <a:ext cx="4772721" cy="477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7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40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8" grpId="0"/>
      <p:bldP spid="29" grpId="0"/>
      <p:bldP spid="2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BAF5DF-4E31-4334-86BF-AB57B5474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A3856D-9682-482F-84BB-7BD1F0C757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ED447B-8CBB-4514-8FEC-4773079460B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82A095B-7F65-49E6-BE13-845073091172}"/>
              </a:ext>
            </a:extLst>
          </p:cNvPr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26A2B2-70BF-44D9-A14F-1DBC2C9355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07" y="41694"/>
            <a:ext cx="12192000" cy="6774611"/>
          </a:xfrm>
          <a:prstGeom prst="rect">
            <a:avLst/>
          </a:prstGeom>
        </p:spPr>
      </p:pic>
      <p:sp>
        <p:nvSpPr>
          <p:cNvPr id="14" name="Rounded Rectangle 26">
            <a:extLst>
              <a:ext uri="{FF2B5EF4-FFF2-40B4-BE49-F238E27FC236}">
                <a16:creationId xmlns:a16="http://schemas.microsoft.com/office/drawing/2014/main" id="{5095058F-2806-4087-B08E-7D01932517C7}"/>
              </a:ext>
            </a:extLst>
          </p:cNvPr>
          <p:cNvSpPr/>
          <p:nvPr/>
        </p:nvSpPr>
        <p:spPr>
          <a:xfrm>
            <a:off x="2029523" y="1517718"/>
            <a:ext cx="8608740" cy="132335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1. Nấm có  hình dạng như thế nào?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ounded Rectangle 30">
            <a:extLst>
              <a:ext uri="{FF2B5EF4-FFF2-40B4-BE49-F238E27FC236}">
                <a16:creationId xmlns:a16="http://schemas.microsoft.com/office/drawing/2014/main" id="{E60ED71E-2C0E-4513-BBE6-7E7CC7F6EC81}"/>
              </a:ext>
            </a:extLst>
          </p:cNvPr>
          <p:cNvSpPr/>
          <p:nvPr/>
        </p:nvSpPr>
        <p:spPr>
          <a:xfrm>
            <a:off x="2631688" y="3916248"/>
            <a:ext cx="7109430" cy="1882386"/>
          </a:xfrm>
          <a:prstGeom prst="roundRect">
            <a:avLst/>
          </a:prstGeom>
          <a:solidFill>
            <a:srgbClr val="FFFF00"/>
          </a:solidFill>
          <a:ln w="25400" cap="flat" cmpd="sng" algn="ctr">
            <a:solidFill>
              <a:schemeClr val="accent2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Nấm</a:t>
            </a:r>
            <a:r>
              <a:rPr kumimoji="0" lang="en-US" sz="60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60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kern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kumimoji="0" lang="en-US" sz="6000" b="1" i="0" u="none" strike="noStrike" kern="0" cap="none" spc="0" normalizeH="0" baseline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ình</a:t>
            </a:r>
            <a:r>
              <a:rPr kumimoji="0" lang="en-US" sz="60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kumimoji="0" lang="en-US" sz="60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kumimoji="0" lang="en-US" sz="60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endParaRPr kumimoji="0" lang="en-US" sz="6000" b="1" i="0" u="none" strike="noStrike" kern="0" cap="none" spc="0" normalizeH="0" baseline="0" noProof="0" dirty="0">
              <a:ln w="19050">
                <a:solidFill>
                  <a:sysClr val="windowText" lastClr="000000"/>
                </a:solidFill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Picture 25" descr="A picture containing basket, container, dark&#10;&#10;Description automatically generated">
            <a:extLst>
              <a:ext uri="{FF2B5EF4-FFF2-40B4-BE49-F238E27FC236}">
                <a16:creationId xmlns:a16="http://schemas.microsoft.com/office/drawing/2014/main" id="{49A47442-0216-4247-8E6E-9EAB5E0AB89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044" y="3977089"/>
            <a:ext cx="3453788" cy="345378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CCEEAB9-1D4C-473D-B011-6B005D052BC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20672" y="4770316"/>
            <a:ext cx="1871328" cy="187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4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94 -0.05416 L -0.08894 -0.05393 C -0.09987 -0.08888 -0.09063 -0.06388 -0.11341 -0.09814 C -0.12487 -0.1155 -0.13581 -0.13726 -0.14779 -0.15254 C -0.1724 -0.18333 -0.19219 -0.18958 -0.21862 -0.20138 C -0.27578 -0.22638 -0.25847 -0.21875 -0.32396 -0.22662 L -0.7263 -0.2243 C -0.73542 -0.22361 -0.76263 -0.19074 -0.77383 -0.17291 C -0.77787 -0.16666 -0.78164 -0.16018 -0.78516 -0.15254 C -0.80508 -0.10671 -0.78242 -0.14305 -0.80742 -0.10833 C -0.80899 -0.10324 -0.81055 -0.09791 -0.81198 -0.09305 C -0.81407 -0.0868 -0.81693 -0.0824 -0.81862 -0.07523 C -0.82005 -0.06851 -0.82123 -0.04097 -0.82136 -0.03379 C -0.82175 -0.0199 -0.82214 0.00764 -0.82214 0.00834 " pathEditMode="relative" rAng="0" ptsTypes="AAAAAAAAAAAAAA">
                                      <p:cBhvr>
                                        <p:cTn id="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67" y="-550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B10B20-E757-4FE0-9E43-D556B2E82F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1694"/>
            <a:ext cx="12192000" cy="6774611"/>
          </a:xfrm>
          <a:prstGeom prst="rect">
            <a:avLst/>
          </a:prstGeom>
        </p:spPr>
      </p:pic>
      <p:pic>
        <p:nvPicPr>
          <p:cNvPr id="30" name="Picture 29" descr="A picture containing basket, container, dark&#10;&#10;Description automatically generated">
            <a:extLst>
              <a:ext uri="{FF2B5EF4-FFF2-40B4-BE49-F238E27FC236}">
                <a16:creationId xmlns:a16="http://schemas.microsoft.com/office/drawing/2014/main" id="{5D47A3C2-8176-4D41-860B-6B411A6C5CE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196" y="3966072"/>
            <a:ext cx="3453788" cy="3453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7BC9E2-634E-B791-6C8E-3F3A371E5C4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210572"/>
            <a:ext cx="851210" cy="851210"/>
          </a:xfrm>
          <a:prstGeom prst="rect">
            <a:avLst/>
          </a:prstGeom>
        </p:spPr>
      </p:pic>
      <p:sp>
        <p:nvSpPr>
          <p:cNvPr id="5" name="Rounded Rectangle 26">
            <a:extLst>
              <a:ext uri="{FF2B5EF4-FFF2-40B4-BE49-F238E27FC236}">
                <a16:creationId xmlns:a16="http://schemas.microsoft.com/office/drawing/2014/main" id="{FA6CF560-D19A-3A8D-7FE2-29EA663C50AA}"/>
              </a:ext>
            </a:extLst>
          </p:cNvPr>
          <p:cNvSpPr/>
          <p:nvPr/>
        </p:nvSpPr>
        <p:spPr>
          <a:xfrm>
            <a:off x="1895708" y="870947"/>
            <a:ext cx="8608740" cy="132335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126">
              <a:defRPr/>
            </a:pPr>
            <a:r>
              <a:rPr lang="nl-NL" sz="5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 Nêu màu sắc của nấm?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ounded Rectangle 30">
            <a:extLst>
              <a:ext uri="{FF2B5EF4-FFF2-40B4-BE49-F238E27FC236}">
                <a16:creationId xmlns:a16="http://schemas.microsoft.com/office/drawing/2014/main" id="{B1EA5397-6F10-22C4-E5E7-CFB686807931}"/>
              </a:ext>
            </a:extLst>
          </p:cNvPr>
          <p:cNvSpPr/>
          <p:nvPr/>
        </p:nvSpPr>
        <p:spPr>
          <a:xfrm>
            <a:off x="2497873" y="3269477"/>
            <a:ext cx="7109430" cy="1882386"/>
          </a:xfrm>
          <a:prstGeom prst="roundRect">
            <a:avLst/>
          </a:prstGeom>
          <a:solidFill>
            <a:srgbClr val="FFFF00"/>
          </a:solidFill>
          <a:ln w="25400" cap="flat" cmpd="sng" algn="ctr">
            <a:solidFill>
              <a:schemeClr val="accent2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914126">
              <a:defRPr/>
            </a:pPr>
            <a:r>
              <a:rPr lang="en-US" sz="6000" b="1" kern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6000" b="1" kern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kern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en-US" sz="6000" b="1" kern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</a:t>
            </a:r>
          </a:p>
          <a:p>
            <a:pPr lvl="0" algn="ctr" defTabSz="914126">
              <a:defRPr/>
            </a:pPr>
            <a:r>
              <a:rPr lang="en-US" sz="6000" b="1" kern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trắng</a:t>
            </a:r>
            <a:r>
              <a:rPr lang="en-US" sz="6000" b="1" kern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6000" b="1" kern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vàng</a:t>
            </a:r>
            <a:r>
              <a:rPr lang="en-US" sz="6000" b="1" kern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6000" b="1" kern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đỏ</a:t>
            </a:r>
            <a:r>
              <a:rPr lang="en-US" sz="6000" b="1" kern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,...</a:t>
            </a:r>
            <a:endParaRPr kumimoji="0" lang="en-US" sz="6000" b="1" i="0" u="none" strike="noStrike" kern="0" cap="none" spc="0" normalizeH="0" baseline="0" noProof="0" dirty="0">
              <a:ln w="19050">
                <a:solidFill>
                  <a:sysClr val="windowText" lastClr="000000"/>
                </a:solidFill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4C6C0A4-AC60-FD21-FC94-DE56ACBB6F06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25978" y="4891978"/>
            <a:ext cx="1966022" cy="196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7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09907 L -0.00208 -0.09907 C -0.00456 -0.10069 -0.00703 -0.10254 -0.0095 -0.10393 C -0.10521 -0.15602 -0.09661 -0.1537 -0.22252 -0.18194 C -0.25885 -0.19004 -0.29479 -0.20324 -0.33138 -0.20625 C -0.39232 -0.21134 -0.35755 -0.20787 -0.43568 -0.21759 L -0.49779 -0.21597 C -0.52409 -0.21296 -0.55026 -0.20648 -0.57643 -0.20139 C -0.58932 -0.19907 -0.60208 -0.19699 -0.61484 -0.19328 C -0.63672 -0.18703 -0.66536 -0.175 -0.68711 -0.16412 C -0.7418 -0.1368 -0.73372 -0.14143 -0.76393 -0.12338 C -0.78372 -0.09259 -0.76289 -0.12801 -0.77396 -0.10231 C -0.77578 -0.09815 -0.78034 -0.09097 -0.78034 -0.09097 C -0.78125 -0.08727 -0.78229 -0.08356 -0.78307 -0.07963 C -0.78359 -0.07754 -0.78333 -0.075 -0.78398 -0.07315 C -0.78463 -0.07152 -0.78568 -0.07037 -0.78685 -0.0699 C -0.79648 -0.06435 -0.80625 -0.06018 -0.81601 -0.05532 C -0.81758 -0.0537 -0.81927 -0.05231 -0.82057 -0.05046 C -0.82148 -0.04907 -0.82174 -0.04699 -0.82239 -0.0456 C -0.82305 -0.04421 -0.8237 -0.04328 -0.82422 -0.04213 " pathEditMode="relative" ptsTypes="AAAAAAAAAAAAAAAAAAAA">
                                      <p:cBhvr>
                                        <p:cTn id="1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B10B20-E757-4FE0-9E43-D556B2E82F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1694"/>
            <a:ext cx="12192000" cy="6774611"/>
          </a:xfrm>
          <a:prstGeom prst="rect">
            <a:avLst/>
          </a:prstGeom>
        </p:spPr>
      </p:pic>
      <p:pic>
        <p:nvPicPr>
          <p:cNvPr id="28" name="Picture 27" descr="A picture containing basket, container, dark&#10;&#10;Description automatically generated">
            <a:extLst>
              <a:ext uri="{FF2B5EF4-FFF2-40B4-BE49-F238E27FC236}">
                <a16:creationId xmlns:a16="http://schemas.microsoft.com/office/drawing/2014/main" id="{CE392635-267F-4485-837D-33874966D1C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196" y="3966072"/>
            <a:ext cx="3453788" cy="34537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43F1857-CAD1-89A0-7EC6-435322F9D2B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210572"/>
            <a:ext cx="851210" cy="8512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F76C69-6D53-79ED-85F5-BE1ADDFF195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014" y="5154816"/>
            <a:ext cx="851210" cy="851210"/>
          </a:xfrm>
          <a:prstGeom prst="rect">
            <a:avLst/>
          </a:prstGeom>
        </p:spPr>
      </p:pic>
      <p:sp>
        <p:nvSpPr>
          <p:cNvPr id="4" name="Rounded Rectangle 26">
            <a:extLst>
              <a:ext uri="{FF2B5EF4-FFF2-40B4-BE49-F238E27FC236}">
                <a16:creationId xmlns:a16="http://schemas.microsoft.com/office/drawing/2014/main" id="{75D56A38-46A2-2F81-C2F8-94604B92DDAE}"/>
              </a:ext>
            </a:extLst>
          </p:cNvPr>
          <p:cNvSpPr/>
          <p:nvPr/>
        </p:nvSpPr>
        <p:spPr>
          <a:xfrm>
            <a:off x="1895708" y="635621"/>
            <a:ext cx="8608740" cy="155868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126">
              <a:defRPr/>
            </a:pPr>
            <a:r>
              <a:rPr lang="en-US" sz="5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3. </a:t>
            </a:r>
            <a:r>
              <a:rPr lang="vi-VN" sz="5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Kích thước của nấm như thế nào?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ounded Rectangle 30">
            <a:extLst>
              <a:ext uri="{FF2B5EF4-FFF2-40B4-BE49-F238E27FC236}">
                <a16:creationId xmlns:a16="http://schemas.microsoft.com/office/drawing/2014/main" id="{4019901C-042A-0483-9A5F-7C9460377C0A}"/>
              </a:ext>
            </a:extLst>
          </p:cNvPr>
          <p:cNvSpPr/>
          <p:nvPr/>
        </p:nvSpPr>
        <p:spPr>
          <a:xfrm>
            <a:off x="2497873" y="3269477"/>
            <a:ext cx="7109430" cy="1882386"/>
          </a:xfrm>
          <a:prstGeom prst="roundRect">
            <a:avLst/>
          </a:prstGeom>
          <a:solidFill>
            <a:srgbClr val="FFFF00"/>
          </a:solidFill>
          <a:ln w="25400" cap="flat" cmpd="sng" algn="ctr">
            <a:solidFill>
              <a:schemeClr val="accent2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914126">
              <a:defRPr/>
            </a:pPr>
            <a:r>
              <a:rPr lang="en-US" sz="6000" b="1" kern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Kích</a:t>
            </a:r>
            <a:r>
              <a:rPr lang="en-US" sz="6000" b="1" kern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kern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thước</a:t>
            </a:r>
            <a:r>
              <a:rPr lang="en-US" sz="6000" b="1" kern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to, nhỏ </a:t>
            </a:r>
            <a:r>
              <a:rPr lang="en-US" sz="6000" b="1" kern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6000" b="1" kern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kern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endParaRPr kumimoji="0" lang="en-US" sz="6000" b="1" i="0" u="none" strike="noStrike" kern="0" cap="none" spc="0" normalizeH="0" baseline="0" noProof="0" dirty="0">
              <a:ln w="19050">
                <a:solidFill>
                  <a:sysClr val="windowText" lastClr="000000"/>
                </a:solidFill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E06A2A3-D9C6-06D6-CE2B-64DF0B4BC6A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04037" y="4891978"/>
            <a:ext cx="1966022" cy="196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27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09907 L -0.00208 -0.09884 C -0.00456 -0.10069 -0.00703 -0.10254 -0.0095 -0.10393 C -0.10521 -0.15602 -0.09661 -0.1537 -0.22252 -0.18194 C -0.25885 -0.19004 -0.29479 -0.20324 -0.33138 -0.20625 C -0.39232 -0.21134 -0.35755 -0.20787 -0.43568 -0.21759 L -0.49779 -0.21597 C -0.52409 -0.21296 -0.55026 -0.20648 -0.57643 -0.20139 C -0.58932 -0.19907 -0.60208 -0.19699 -0.61484 -0.19328 C -0.63672 -0.18703 -0.66536 -0.175 -0.68711 -0.16412 C -0.7418 -0.1368 -0.73372 -0.14143 -0.76393 -0.12338 C -0.78372 -0.09259 -0.76289 -0.12801 -0.77396 -0.10231 C -0.77578 -0.09815 -0.78034 -0.09097 -0.78034 -0.09074 C -0.78125 -0.08727 -0.78229 -0.08356 -0.78307 -0.07963 C -0.78359 -0.07754 -0.78333 -0.075 -0.78398 -0.07315 C -0.78463 -0.07152 -0.78568 -0.07037 -0.78685 -0.0699 C -0.79648 -0.06435 -0.80625 -0.06018 -0.81601 -0.05532 C -0.81758 -0.0537 -0.81927 -0.05231 -0.82057 -0.05046 C -0.82148 -0.04907 -0.82174 -0.04699 -0.82239 -0.0456 C -0.82305 -0.04421 -0.8237 -0.04328 -0.82422 -0.04213 " pathEditMode="relative" rAng="0" ptsTypes="AAAAAAAAAAAAAAAAAAAA">
                                      <p:cBhvr>
                                        <p:cTn id="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107" y="-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E58ED3E-0F5A-4306-A3E5-5850FC57F1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075" y="1578837"/>
            <a:ext cx="3842697" cy="5120640"/>
          </a:xfrm>
          <a:prstGeom prst="rect">
            <a:avLst/>
          </a:prstGeom>
        </p:spPr>
      </p:pic>
      <p:sp>
        <p:nvSpPr>
          <p:cNvPr id="13" name="TextBox 12">
            <a:hlinkClick r:id="rId7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C984C29-1641-8FB2-20F5-DC7829970C75}"/>
              </a:ext>
            </a:extLst>
          </p:cNvPr>
          <p:cNvGrpSpPr/>
          <p:nvPr/>
        </p:nvGrpSpPr>
        <p:grpSpPr>
          <a:xfrm>
            <a:off x="1193180" y="272420"/>
            <a:ext cx="5760763" cy="3762656"/>
            <a:chOff x="1213581" y="429251"/>
            <a:chExt cx="7463133" cy="417469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B076DD6-EF46-FBAF-9F05-74E8CD811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3833" y="429251"/>
              <a:ext cx="7352881" cy="4174699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8F26B01-E026-7EB7-9109-F3A9D0E92789}"/>
                </a:ext>
              </a:extLst>
            </p:cNvPr>
            <p:cNvSpPr/>
            <p:nvPr/>
          </p:nvSpPr>
          <p:spPr>
            <a:xfrm>
              <a:off x="1213581" y="1532590"/>
              <a:ext cx="7141338" cy="1945691"/>
            </a:xfrm>
            <a:prstGeom prst="rect">
              <a:avLst/>
            </a:prstGeom>
            <a:noFill/>
          </p:spPr>
          <p:txBody>
            <a:bodyPr wrap="squar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398" b="1" dirty="0" err="1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Cảm</a:t>
              </a:r>
              <a:r>
                <a:rPr lang="en-US" sz="5398" b="1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398" b="1" dirty="0" err="1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ơn</a:t>
              </a:r>
              <a:r>
                <a:rPr lang="en-US" sz="5398" b="1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398" b="1" dirty="0" err="1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5398" b="1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398" b="1" dirty="0" err="1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5398" b="1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398" b="1" dirty="0" err="1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rất</a:t>
              </a:r>
              <a:r>
                <a:rPr lang="en-US" sz="5398" b="1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398" b="1" dirty="0" err="1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nhiều</a:t>
              </a:r>
              <a:endParaRPr kumimoji="0" lang="en-US" sz="5398" b="1" i="0" u="none" strike="noStrike" kern="1200" cap="none" spc="0" normalizeH="0" baseline="0" noProof="0" dirty="0">
                <a:ln w="0">
                  <a:solidFill>
                    <a:prstClr val="black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950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39" y="658539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469" y="1871594"/>
            <a:ext cx="782730" cy="78273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770" y="3306944"/>
            <a:ext cx="4236835" cy="42368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57EA0A-5D22-56CA-3A43-B51CB8D74BD1}"/>
              </a:ext>
            </a:extLst>
          </p:cNvPr>
          <p:cNvSpPr txBox="1"/>
          <p:nvPr/>
        </p:nvSpPr>
        <p:spPr>
          <a:xfrm>
            <a:off x="3985149" y="1359498"/>
            <a:ext cx="567567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207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85" descr="A red and white mushrooms with white dots&#10;&#10;Description automatically generated">
            <a:extLst>
              <a:ext uri="{FF2B5EF4-FFF2-40B4-BE49-F238E27FC236}">
                <a16:creationId xmlns:a16="http://schemas.microsoft.com/office/drawing/2014/main" id="{F27DF3CB-D14C-EC6E-9795-8AFDA1070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161" y="3047999"/>
            <a:ext cx="3747656" cy="3810001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46D7BB80-3E4D-6605-0089-5755E10ED329}"/>
              </a:ext>
            </a:extLst>
          </p:cNvPr>
          <p:cNvSpPr txBox="1"/>
          <p:nvPr/>
        </p:nvSpPr>
        <p:spPr>
          <a:xfrm>
            <a:off x="2921620" y="1728439"/>
            <a:ext cx="79731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8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Hoạt động 2: </a:t>
            </a:r>
          </a:p>
          <a:p>
            <a:pPr algn="ctr"/>
            <a:r>
              <a:rPr lang="nl-NL" sz="8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Nơi sống của nấm</a:t>
            </a:r>
            <a:endParaRPr lang="en-US" sz="8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35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34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6A080"/>
      </a:accent1>
      <a:accent2>
        <a:srgbClr val="36A08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ibnvv5ay">
      <a:majorFont>
        <a:latin typeface="思源黑体" panose="020F0302020204030204"/>
        <a:ea typeface="思源黑体"/>
        <a:cs typeface=""/>
      </a:majorFont>
      <a:minorFont>
        <a:latin typeface="思源黑体" panose="020F0502020204030204"/>
        <a:ea typeface="思源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eme74">
  <a:themeElements>
    <a:clrScheme name="Theme7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74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7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596</Words>
  <Application>Microsoft Office PowerPoint</Application>
  <PresentationFormat>Widescreen</PresentationFormat>
  <Paragraphs>80</Paragraphs>
  <Slides>24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24</vt:i4>
      </vt:variant>
    </vt:vector>
  </HeadingPairs>
  <TitlesOfParts>
    <vt:vector size="44" baseType="lpstr">
      <vt:lpstr>微软雅黑</vt:lpstr>
      <vt:lpstr>宋体</vt:lpstr>
      <vt:lpstr>Arial</vt:lpstr>
      <vt:lpstr>Calibri</vt:lpstr>
      <vt:lpstr>Calibri Light</vt:lpstr>
      <vt:lpstr>Cambria</vt:lpstr>
      <vt:lpstr>等线</vt:lpstr>
      <vt:lpstr>等线 Light</vt:lpstr>
      <vt:lpstr>DFPOP1-W9</vt:lpstr>
      <vt:lpstr>iCiel Cadena</vt:lpstr>
      <vt:lpstr>SVN-Cookies</vt:lpstr>
      <vt:lpstr>Times New Roman</vt:lpstr>
      <vt:lpstr>思源黑体</vt:lpstr>
      <vt:lpstr>杨任东竹石体-Medium</vt:lpstr>
      <vt:lpstr>Office Theme</vt:lpstr>
      <vt:lpstr>Office 主题​​</vt:lpstr>
      <vt:lpstr>1_Office 主题​​</vt:lpstr>
      <vt:lpstr>9_Office Theme</vt:lpstr>
      <vt:lpstr>Theme74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PKComputer</cp:lastModifiedBy>
  <cp:revision>36</cp:revision>
  <dcterms:created xsi:type="dcterms:W3CDTF">2023-11-09T07:13:51Z</dcterms:created>
  <dcterms:modified xsi:type="dcterms:W3CDTF">2025-02-20T14:20:50Z</dcterms:modified>
</cp:coreProperties>
</file>