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x="18288000" cy="10287000"/>
  <p:notesSz cx="6858000" cy="9144000"/>
  <p:embeddedFontLst>
    <p:embeddedFont>
      <p:font typeface="Roboto Condensed Bold" charset="1" panose="02000000000000000000"/>
      <p:regular r:id="rId43"/>
    </p:embeddedFont>
    <p:embeddedFont>
      <p:font typeface="Open Sans Extra Bold" charset="1" panose="020B0906030804020204"/>
      <p:regular r:id="rId44"/>
    </p:embeddedFont>
    <p:embeddedFont>
      <p:font typeface="Roboto Condensed" charset="1" panose="02000000000000000000"/>
      <p:regular r:id="rId45"/>
    </p:embeddedFont>
    <p:embeddedFont>
      <p:font typeface="Roboto Condensed Italics" charset="1" panose="0200000000000000000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notesMasters/notesMaster1.xml" Type="http://schemas.openxmlformats.org/officeDocument/2006/relationships/notesMaster"/><Relationship Id="rId47" Target="theme/theme2.xml" Type="http://schemas.openxmlformats.org/officeDocument/2006/relationships/theme"/><Relationship Id="rId48" Target="notesSlides/notesSlide1.xml" Type="http://schemas.openxmlformats.org/officeDocument/2006/relationships/notesSlide"/><Relationship Id="rId49" Target="fonts/font49.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Giáo viên sử dụng Quizizz còn được tiếp cận với một thư viện phong phú các trò </a:t>
            </a:r>
          </a:p>
          <a:p>
            <a:r>
              <a:rPr lang="en-US"/>
              <a:t>chơi, bài học và câu đố đã được tạo sẵn với nhiều chủ đề và cấp độ khác nhau có thể sử </a:t>
            </a:r>
          </a:p>
          <a:p>
            <a:r>
              <a:rPr lang="en-US"/>
              <a:t>dụng để tổ chức dạy học trên lớp. Hơn nữa, Quizizz còn cung cấp hệ thống chấm điểm </a:t>
            </a:r>
          </a:p>
          <a:p>
            <a:r>
              <a:rPr lang="en-US"/>
              <a:t>tích hợp tiện lợi trong việc đánh giá và tạo ra các báo cáo dữ liệu, giúp giáo viên có thể </a:t>
            </a:r>
          </a:p>
          <a:p>
            <a:r>
              <a:rPr lang="en-US"/>
              <a:t>thấy rõ học sinh đang tương tác với bài học và kết quả. Quizizz không chỉ đơn thuần là </a:t>
            </a:r>
          </a:p>
          <a:p>
            <a:r>
              <a:rPr lang="en-US"/>
              <a:t>một công cụ hỗ trợ giảng dạy mà còn là một giải pháp toàn diện giúp nâng cao hiệu quả </a:t>
            </a:r>
          </a:p>
          <a:p>
            <a:r>
              <a:rPr lang="en-US"/>
              <a:t>học tập và sự tham gia của học sinh trong quá trình học tập.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31.png" Type="http://schemas.openxmlformats.org/officeDocument/2006/relationships/image"/><Relationship Id="rId8" Target="../media/image32.svg" Type="http://schemas.openxmlformats.org/officeDocument/2006/relationships/image"/><Relationship Id="rId9" Target="../media/image20.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0.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31.png" Type="http://schemas.openxmlformats.org/officeDocument/2006/relationships/image"/><Relationship Id="rId8" Target="../media/image32.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0.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4.png" Type="http://schemas.openxmlformats.org/officeDocument/2006/relationships/image"/><Relationship Id="rId4" Target="../media/image35.png" Type="http://schemas.openxmlformats.org/officeDocument/2006/relationships/image"/><Relationship Id="rId5" Target="../media/image36.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png" Type="http://schemas.openxmlformats.org/officeDocument/2006/relationships/image"/><Relationship Id="rId4" Target="../media/image42.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31.png" Type="http://schemas.openxmlformats.org/officeDocument/2006/relationships/image"/><Relationship Id="rId8" Target="../media/image32.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44.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6.png" Type="http://schemas.openxmlformats.org/officeDocument/2006/relationships/image"/><Relationship Id="rId4" Target="../media/image47.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9.png" Type="http://schemas.openxmlformats.org/officeDocument/2006/relationships/image"/><Relationship Id="rId4" Target="../media/image50.png" Type="http://schemas.openxmlformats.org/officeDocument/2006/relationships/image"/><Relationship Id="rId5" Target="../media/image51.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 Id="rId3" Target="../media/image53.png" Type="http://schemas.openxmlformats.org/officeDocument/2006/relationships/image"/><Relationship Id="rId4" Target="../media/image54.png" Type="http://schemas.openxmlformats.org/officeDocument/2006/relationships/image"/><Relationship Id="rId5" Target="../media/image55.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 Id="rId3" Target="../media/image1.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png" Type="http://schemas.openxmlformats.org/officeDocument/2006/relationships/image"/><Relationship Id="rId3" Target="../media/image1.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png" Type="http://schemas.openxmlformats.org/officeDocument/2006/relationships/image"/><Relationship Id="rId3" Target="../media/image1.png" Type="http://schemas.openxmlformats.org/officeDocument/2006/relationships/image"/><Relationship Id="rId4" Target="../media/image60.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png" Type="http://schemas.openxmlformats.org/officeDocument/2006/relationships/image"/><Relationship Id="rId3" Target="../media/image1.png" Type="http://schemas.openxmlformats.org/officeDocument/2006/relationships/image"/><Relationship Id="rId4" Target="../media/image60.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2.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3.png" Type="http://schemas.openxmlformats.org/officeDocument/2006/relationships/image"/><Relationship Id="rId3" Target="../media/image6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6.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31.png" Type="http://schemas.openxmlformats.org/officeDocument/2006/relationships/image"/><Relationship Id="rId8" Target="../media/image32.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 Id="rId8" Target="../media/image20.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 Id="rId8" Target="../media/image20.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 Id="rId8" Target="../media/image20.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 Id="rId8" Target="../media/image20.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png" Type="http://schemas.openxmlformats.org/officeDocument/2006/relationships/image"/><Relationship Id="rId3" Target="../media/image69.svg" Type="http://schemas.openxmlformats.org/officeDocument/2006/relationships/image"/><Relationship Id="rId4" Target="../media/image7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png" Type="http://schemas.openxmlformats.org/officeDocument/2006/relationships/image"/><Relationship Id="rId4" Target="../media/image14.png" Type="http://schemas.openxmlformats.org/officeDocument/2006/relationships/image"/><Relationship Id="rId5" Target="../media/image15.png" Type="http://schemas.openxmlformats.org/officeDocument/2006/relationships/image"/><Relationship Id="rId6" Target="../media/image16.png" Type="http://schemas.openxmlformats.org/officeDocument/2006/relationships/image"/><Relationship Id="rId7" Target="../media/image17.png" Type="http://schemas.openxmlformats.org/officeDocument/2006/relationships/image"/><Relationship Id="rId8" Target="../media/image1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9.png" Type="http://schemas.openxmlformats.org/officeDocument/2006/relationships/image"/><Relationship Id="rId4" Target="../media/image2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media/image2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6097502" y="5590237"/>
            <a:ext cx="14099416" cy="1409941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6420234" y="-1717598"/>
            <a:ext cx="3735531" cy="373553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747857" y="-643475"/>
            <a:ext cx="1286950" cy="128695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grpSp>
        <p:nvGrpSpPr>
          <p:cNvPr name="Group 11" id="11"/>
          <p:cNvGrpSpPr/>
          <p:nvPr/>
        </p:nvGrpSpPr>
        <p:grpSpPr>
          <a:xfrm rot="0">
            <a:off x="-1929195" y="8389571"/>
            <a:ext cx="3735531" cy="3735531"/>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sp>
        <p:nvSpPr>
          <p:cNvPr name="Freeform 14" id="14"/>
          <p:cNvSpPr/>
          <p:nvPr/>
        </p:nvSpPr>
        <p:spPr>
          <a:xfrm flipH="false" flipV="false" rot="0">
            <a:off x="8757394" y="7522582"/>
            <a:ext cx="8779632" cy="1733977"/>
          </a:xfrm>
          <a:custGeom>
            <a:avLst/>
            <a:gdLst/>
            <a:ahLst/>
            <a:cxnLst/>
            <a:rect r="r" b="b" t="t" l="l"/>
            <a:pathLst>
              <a:path h="1733977" w="8779632">
                <a:moveTo>
                  <a:pt x="0" y="0"/>
                </a:moveTo>
                <a:lnTo>
                  <a:pt x="8779632" y="0"/>
                </a:lnTo>
                <a:lnTo>
                  <a:pt x="8779632" y="1733977"/>
                </a:lnTo>
                <a:lnTo>
                  <a:pt x="0" y="1733977"/>
                </a:lnTo>
                <a:lnTo>
                  <a:pt x="0" y="0"/>
                </a:lnTo>
                <a:close/>
              </a:path>
            </a:pathLst>
          </a:custGeom>
          <a:blipFill>
            <a:blip r:embed="rId2"/>
            <a:stretch>
              <a:fillRect l="0" t="0" r="0" b="0"/>
            </a:stretch>
          </a:blipFill>
        </p:spPr>
      </p:sp>
      <p:grpSp>
        <p:nvGrpSpPr>
          <p:cNvPr name="Group 15" id="15"/>
          <p:cNvGrpSpPr>
            <a:grpSpLocks noChangeAspect="true"/>
          </p:cNvGrpSpPr>
          <p:nvPr/>
        </p:nvGrpSpPr>
        <p:grpSpPr>
          <a:xfrm rot="0">
            <a:off x="8573918" y="2520315"/>
            <a:ext cx="9146584" cy="5246370"/>
            <a:chOff x="0" y="0"/>
            <a:chExt cx="7981950" cy="4578350"/>
          </a:xfrm>
        </p:grpSpPr>
        <p:sp>
          <p:nvSpPr>
            <p:cNvPr name="Freeform 16" id="16"/>
            <p:cNvSpPr/>
            <p:nvPr/>
          </p:nvSpPr>
          <p:spPr>
            <a:xfrm flipH="false" flipV="false" rot="0">
              <a:off x="765810" y="21590"/>
              <a:ext cx="6451600" cy="4326890"/>
            </a:xfrm>
            <a:custGeom>
              <a:avLst/>
              <a:gdLst/>
              <a:ahLst/>
              <a:cxnLst/>
              <a:rect r="r" b="b" t="t" l="l"/>
              <a:pathLst>
                <a:path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242424"/>
            </a:solidFill>
          </p:spPr>
        </p:sp>
        <p:sp>
          <p:nvSpPr>
            <p:cNvPr name="Freeform 17" id="17"/>
            <p:cNvSpPr/>
            <p:nvPr/>
          </p:nvSpPr>
          <p:spPr>
            <a:xfrm flipH="false" flipV="false" rot="0">
              <a:off x="0" y="0"/>
              <a:ext cx="7981950" cy="4542790"/>
            </a:xfrm>
            <a:custGeom>
              <a:avLst/>
              <a:gdLst/>
              <a:ahLst/>
              <a:cxnLst/>
              <a:rect r="r" b="b" t="t" l="l"/>
              <a:pathLst>
                <a:path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name="Freeform 18" id="18"/>
            <p:cNvSpPr/>
            <p:nvPr/>
          </p:nvSpPr>
          <p:spPr>
            <a:xfrm flipH="false" flipV="false" rot="0">
              <a:off x="3460750" y="4349750"/>
              <a:ext cx="1059180" cy="96520"/>
            </a:xfrm>
            <a:custGeom>
              <a:avLst/>
              <a:gdLst/>
              <a:ahLst/>
              <a:cxnLst/>
              <a:rect r="r" b="b" t="t" l="l"/>
              <a:pathLst>
                <a:path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name="Freeform 19" id="19"/>
            <p:cNvSpPr/>
            <p:nvPr/>
          </p:nvSpPr>
          <p:spPr>
            <a:xfrm flipH="false" flipV="false" rot="0">
              <a:off x="163830" y="4542790"/>
              <a:ext cx="7654290" cy="35560"/>
            </a:xfrm>
            <a:custGeom>
              <a:avLst/>
              <a:gdLst/>
              <a:ahLst/>
              <a:cxnLst/>
              <a:rect r="r" b="b" t="t" l="l"/>
              <a:pathLst>
                <a:path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name="Freeform 20" id="20"/>
            <p:cNvSpPr/>
            <p:nvPr/>
          </p:nvSpPr>
          <p:spPr>
            <a:xfrm flipH="false" flipV="false" rot="0">
              <a:off x="962660" y="276860"/>
              <a:ext cx="6055360" cy="3789680"/>
            </a:xfrm>
            <a:custGeom>
              <a:avLst/>
              <a:gdLst/>
              <a:ahLst/>
              <a:cxnLst/>
              <a:rect r="r" b="b" t="t" l="l"/>
              <a:pathLst>
                <a:path h="3789680" w="6055360">
                  <a:moveTo>
                    <a:pt x="0" y="0"/>
                  </a:moveTo>
                  <a:lnTo>
                    <a:pt x="6055360" y="0"/>
                  </a:lnTo>
                  <a:lnTo>
                    <a:pt x="6055360" y="3789680"/>
                  </a:lnTo>
                  <a:lnTo>
                    <a:pt x="0" y="3789680"/>
                  </a:lnTo>
                  <a:close/>
                </a:path>
              </a:pathLst>
            </a:custGeom>
            <a:blipFill>
              <a:blip r:embed="rId3"/>
              <a:stretch>
                <a:fillRect l="0" t="-7422" r="0" b="-7422"/>
              </a:stretch>
            </a:blipFill>
          </p:spPr>
        </p:sp>
      </p:grpSp>
      <p:sp>
        <p:nvSpPr>
          <p:cNvPr name="Freeform 21" id="21"/>
          <p:cNvSpPr/>
          <p:nvPr/>
        </p:nvSpPr>
        <p:spPr>
          <a:xfrm flipH="false" flipV="false" rot="0">
            <a:off x="573813" y="0"/>
            <a:ext cx="1810097" cy="1789734"/>
          </a:xfrm>
          <a:custGeom>
            <a:avLst/>
            <a:gdLst/>
            <a:ahLst/>
            <a:cxnLst/>
            <a:rect r="r" b="b" t="t" l="l"/>
            <a:pathLst>
              <a:path h="1789734" w="1810097">
                <a:moveTo>
                  <a:pt x="0" y="0"/>
                </a:moveTo>
                <a:lnTo>
                  <a:pt x="1810097" y="0"/>
                </a:lnTo>
                <a:lnTo>
                  <a:pt x="1810097" y="1789734"/>
                </a:lnTo>
                <a:lnTo>
                  <a:pt x="0" y="178973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2" id="22"/>
          <p:cNvSpPr/>
          <p:nvPr/>
        </p:nvSpPr>
        <p:spPr>
          <a:xfrm flipH="false" flipV="false" rot="0">
            <a:off x="2383910" y="0"/>
            <a:ext cx="2682913" cy="1676821"/>
          </a:xfrm>
          <a:custGeom>
            <a:avLst/>
            <a:gdLst/>
            <a:ahLst/>
            <a:cxnLst/>
            <a:rect r="r" b="b" t="t" l="l"/>
            <a:pathLst>
              <a:path h="1676821" w="2682913">
                <a:moveTo>
                  <a:pt x="0" y="0"/>
                </a:moveTo>
                <a:lnTo>
                  <a:pt x="2682914" y="0"/>
                </a:lnTo>
                <a:lnTo>
                  <a:pt x="2682914" y="1676821"/>
                </a:lnTo>
                <a:lnTo>
                  <a:pt x="0" y="1676821"/>
                </a:lnTo>
                <a:lnTo>
                  <a:pt x="0" y="0"/>
                </a:lnTo>
                <a:close/>
              </a:path>
            </a:pathLst>
          </a:custGeom>
          <a:blipFill>
            <a:blip r:embed="rId6"/>
            <a:stretch>
              <a:fillRect l="0" t="0" r="0" b="0"/>
            </a:stretch>
          </a:blipFill>
        </p:spPr>
      </p:sp>
      <p:sp>
        <p:nvSpPr>
          <p:cNvPr name="Freeform 23" id="23"/>
          <p:cNvSpPr/>
          <p:nvPr/>
        </p:nvSpPr>
        <p:spPr>
          <a:xfrm flipH="false" flipV="false" rot="0">
            <a:off x="5620862" y="99608"/>
            <a:ext cx="1569704" cy="1690125"/>
          </a:xfrm>
          <a:custGeom>
            <a:avLst/>
            <a:gdLst/>
            <a:ahLst/>
            <a:cxnLst/>
            <a:rect r="r" b="b" t="t" l="l"/>
            <a:pathLst>
              <a:path h="1690125" w="1569704">
                <a:moveTo>
                  <a:pt x="0" y="0"/>
                </a:moveTo>
                <a:lnTo>
                  <a:pt x="1569703" y="0"/>
                </a:lnTo>
                <a:lnTo>
                  <a:pt x="1569703" y="1690126"/>
                </a:lnTo>
                <a:lnTo>
                  <a:pt x="0" y="169012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4" id="24"/>
          <p:cNvSpPr/>
          <p:nvPr/>
        </p:nvSpPr>
        <p:spPr>
          <a:xfrm flipH="false" flipV="false" rot="0">
            <a:off x="11995894" y="99608"/>
            <a:ext cx="2228020" cy="2213599"/>
          </a:xfrm>
          <a:custGeom>
            <a:avLst/>
            <a:gdLst/>
            <a:ahLst/>
            <a:cxnLst/>
            <a:rect r="r" b="b" t="t" l="l"/>
            <a:pathLst>
              <a:path h="2213599" w="2228020">
                <a:moveTo>
                  <a:pt x="0" y="0"/>
                </a:moveTo>
                <a:lnTo>
                  <a:pt x="2228021" y="0"/>
                </a:lnTo>
                <a:lnTo>
                  <a:pt x="2228021" y="2213600"/>
                </a:lnTo>
                <a:lnTo>
                  <a:pt x="0" y="2213600"/>
                </a:lnTo>
                <a:lnTo>
                  <a:pt x="0" y="0"/>
                </a:lnTo>
                <a:close/>
              </a:path>
            </a:pathLst>
          </a:custGeom>
          <a:blipFill>
            <a:blip r:embed="rId9"/>
            <a:stretch>
              <a:fillRect l="0" t="0" r="0" b="0"/>
            </a:stretch>
          </a:blipFill>
        </p:spPr>
      </p:sp>
      <p:sp>
        <p:nvSpPr>
          <p:cNvPr name="TextBox 25" id="25"/>
          <p:cNvSpPr txBox="true"/>
          <p:nvPr/>
        </p:nvSpPr>
        <p:spPr>
          <a:xfrm rot="0">
            <a:off x="554763" y="6550332"/>
            <a:ext cx="7480162" cy="1510031"/>
          </a:xfrm>
          <a:prstGeom prst="rect">
            <a:avLst/>
          </a:prstGeom>
        </p:spPr>
        <p:txBody>
          <a:bodyPr anchor="t" rtlCol="false" tIns="0" lIns="0" bIns="0" rIns="0">
            <a:spAutoFit/>
          </a:bodyPr>
          <a:lstStyle/>
          <a:p>
            <a:pPr algn="l">
              <a:lnSpc>
                <a:spcPts val="6019"/>
              </a:lnSpc>
            </a:pPr>
            <a:r>
              <a:rPr lang="en-US" sz="4299" spc="-85" b="true">
                <a:solidFill>
                  <a:srgbClr val="051D40"/>
                </a:solidFill>
                <a:latin typeface="Roboto Condensed Bold"/>
                <a:ea typeface="Roboto Condensed Bold"/>
                <a:cs typeface="Roboto Condensed Bold"/>
                <a:sym typeface="Roboto Condensed Bold"/>
              </a:rPr>
              <a:t>TS. Nguyễn Duy Hải</a:t>
            </a:r>
          </a:p>
          <a:p>
            <a:pPr algn="l">
              <a:lnSpc>
                <a:spcPts val="6019"/>
              </a:lnSpc>
              <a:spcBef>
                <a:spcPct val="0"/>
              </a:spcBef>
            </a:pPr>
            <a:r>
              <a:rPr lang="en-US" b="true" sz="4299" spc="-85">
                <a:solidFill>
                  <a:srgbClr val="051D40"/>
                </a:solidFill>
                <a:latin typeface="Roboto Condensed Bold"/>
                <a:ea typeface="Roboto Condensed Bold"/>
                <a:cs typeface="Roboto Condensed Bold"/>
                <a:sym typeface="Roboto Condensed Bold"/>
              </a:rPr>
              <a:t>GĐ TT CNTT -</a:t>
            </a:r>
            <a:r>
              <a:rPr lang="en-US" b="true" sz="4299" spc="-85">
                <a:solidFill>
                  <a:srgbClr val="051D40"/>
                </a:solidFill>
                <a:latin typeface="Roboto Condensed Bold"/>
                <a:ea typeface="Roboto Condensed Bold"/>
                <a:cs typeface="Roboto Condensed Bold"/>
                <a:sym typeface="Roboto Condensed Bold"/>
              </a:rPr>
              <a:t>Trường ĐHSP Hà Nội</a:t>
            </a:r>
          </a:p>
        </p:txBody>
      </p:sp>
      <p:sp>
        <p:nvSpPr>
          <p:cNvPr name="TextBox 26" id="26"/>
          <p:cNvSpPr txBox="true"/>
          <p:nvPr/>
        </p:nvSpPr>
        <p:spPr>
          <a:xfrm rot="0">
            <a:off x="573813" y="2179858"/>
            <a:ext cx="8183581" cy="3731537"/>
          </a:xfrm>
          <a:prstGeom prst="rect">
            <a:avLst/>
          </a:prstGeom>
        </p:spPr>
        <p:txBody>
          <a:bodyPr anchor="t" rtlCol="false" tIns="0" lIns="0" bIns="0" rIns="0">
            <a:spAutoFit/>
          </a:bodyPr>
          <a:lstStyle/>
          <a:p>
            <a:pPr algn="l">
              <a:lnSpc>
                <a:spcPts val="9972"/>
              </a:lnSpc>
              <a:spcBef>
                <a:spcPct val="0"/>
              </a:spcBef>
            </a:pPr>
            <a:r>
              <a:rPr lang="en-US" sz="7123">
                <a:solidFill>
                  <a:srgbClr val="360233"/>
                </a:solidFill>
                <a:latin typeface="Open Sans Extra Bold"/>
                <a:ea typeface="Open Sans Extra Bold"/>
                <a:cs typeface="Open Sans Extra Bold"/>
                <a:sym typeface="Open Sans Extra Bold"/>
              </a:rPr>
              <a:t>Chuyển đổi số trong giáo dục phổ thông</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238259" y="0"/>
            <a:ext cx="6247116" cy="6247116"/>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0" y="0"/>
                  </a:moveTo>
                  <a:cubicBezTo>
                    <a:pt x="0" y="3506470"/>
                    <a:pt x="2843530" y="6350000"/>
                    <a:pt x="6350000" y="6350000"/>
                  </a:cubicBezTo>
                  <a:lnTo>
                    <a:pt x="6350000" y="0"/>
                  </a:lnTo>
                  <a:lnTo>
                    <a:pt x="0" y="0"/>
                  </a:lnTo>
                  <a:close/>
                </a:path>
              </a:pathLst>
            </a:custGeom>
            <a:blipFill>
              <a:blip r:embed="rId2"/>
              <a:stretch>
                <a:fillRect l="0" t="0" r="0" b="0"/>
              </a:stretch>
            </a:blipFill>
          </p:spPr>
        </p:sp>
      </p:grpSp>
      <p:sp>
        <p:nvSpPr>
          <p:cNvPr name="TextBox 4" id="4"/>
          <p:cNvSpPr txBox="true"/>
          <p:nvPr/>
        </p:nvSpPr>
        <p:spPr>
          <a:xfrm rot="0">
            <a:off x="541009" y="542925"/>
            <a:ext cx="12476903" cy="952500"/>
          </a:xfrm>
          <a:prstGeom prst="rect">
            <a:avLst/>
          </a:prstGeom>
        </p:spPr>
        <p:txBody>
          <a:bodyPr anchor="t" rtlCol="false" tIns="0" lIns="0" bIns="0" rIns="0">
            <a:spAutoFit/>
          </a:bodyPr>
          <a:lstStyle/>
          <a:p>
            <a:pPr algn="l" marL="0" indent="0" lvl="0">
              <a:lnSpc>
                <a:spcPts val="7358"/>
              </a:lnSpc>
              <a:spcBef>
                <a:spcPct val="0"/>
              </a:spcBef>
            </a:pPr>
            <a:r>
              <a:rPr lang="en-US" b="true" sz="6131" spc="220">
                <a:solidFill>
                  <a:srgbClr val="000000"/>
                </a:solidFill>
                <a:latin typeface="Roboto Condensed Bold"/>
                <a:ea typeface="Roboto Condensed Bold"/>
                <a:cs typeface="Roboto Condensed Bold"/>
                <a:sym typeface="Roboto Condensed Bold"/>
              </a:rPr>
              <a:t>Các tính năng chính phục vụ dạy học </a:t>
            </a:r>
          </a:p>
        </p:txBody>
      </p:sp>
      <p:grpSp>
        <p:nvGrpSpPr>
          <p:cNvPr name="Group 5" id="5"/>
          <p:cNvGrpSpPr/>
          <p:nvPr/>
        </p:nvGrpSpPr>
        <p:grpSpPr>
          <a:xfrm rot="0">
            <a:off x="1466584" y="2070409"/>
            <a:ext cx="10778605" cy="6430725"/>
            <a:chOff x="0" y="0"/>
            <a:chExt cx="2838810" cy="1693689"/>
          </a:xfrm>
        </p:grpSpPr>
        <p:sp>
          <p:nvSpPr>
            <p:cNvPr name="Freeform 6" id="6"/>
            <p:cNvSpPr/>
            <p:nvPr/>
          </p:nvSpPr>
          <p:spPr>
            <a:xfrm flipH="false" flipV="false" rot="0">
              <a:off x="0" y="0"/>
              <a:ext cx="2838810" cy="1693689"/>
            </a:xfrm>
            <a:custGeom>
              <a:avLst/>
              <a:gdLst/>
              <a:ahLst/>
              <a:cxnLst/>
              <a:rect r="r" b="b" t="t" l="l"/>
              <a:pathLst>
                <a:path h="1693689" w="2838810">
                  <a:moveTo>
                    <a:pt x="16520" y="0"/>
                  </a:moveTo>
                  <a:lnTo>
                    <a:pt x="2822290" y="0"/>
                  </a:lnTo>
                  <a:cubicBezTo>
                    <a:pt x="2831413" y="0"/>
                    <a:pt x="2838810" y="7396"/>
                    <a:pt x="2838810" y="16520"/>
                  </a:cubicBezTo>
                  <a:lnTo>
                    <a:pt x="2838810" y="1677169"/>
                  </a:lnTo>
                  <a:cubicBezTo>
                    <a:pt x="2838810" y="1686292"/>
                    <a:pt x="2831413" y="1693689"/>
                    <a:pt x="2822290" y="1693689"/>
                  </a:cubicBezTo>
                  <a:lnTo>
                    <a:pt x="16520" y="1693689"/>
                  </a:lnTo>
                  <a:cubicBezTo>
                    <a:pt x="7396" y="1693689"/>
                    <a:pt x="0" y="1686292"/>
                    <a:pt x="0" y="1677169"/>
                  </a:cubicBezTo>
                  <a:lnTo>
                    <a:pt x="0" y="16520"/>
                  </a:lnTo>
                  <a:cubicBezTo>
                    <a:pt x="0" y="7396"/>
                    <a:pt x="7396" y="0"/>
                    <a:pt x="16520" y="0"/>
                  </a:cubicBezTo>
                  <a:close/>
                </a:path>
              </a:pathLst>
            </a:custGeom>
            <a:solidFill>
              <a:srgbClr val="FFFFFF"/>
            </a:solidFill>
            <a:ln w="38100" cap="rnd">
              <a:solidFill>
                <a:srgbClr val="000000"/>
              </a:solidFill>
              <a:prstDash val="solid"/>
              <a:round/>
            </a:ln>
          </p:spPr>
        </p:sp>
        <p:sp>
          <p:nvSpPr>
            <p:cNvPr name="TextBox 7" id="7"/>
            <p:cNvSpPr txBox="true"/>
            <p:nvPr/>
          </p:nvSpPr>
          <p:spPr>
            <a:xfrm>
              <a:off x="0" y="-47625"/>
              <a:ext cx="2838810" cy="1741314"/>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2001494" y="8323039"/>
            <a:ext cx="4723978" cy="4723978"/>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8377C"/>
              </a:solidFill>
              <a:prstDash val="solid"/>
              <a:miter/>
            </a:ln>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1833925" y="8114772"/>
            <a:ext cx="772722" cy="772722"/>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marL="0" indent="0" lvl="0">
                <a:lnSpc>
                  <a:spcPts val="3079"/>
                </a:lnSpc>
                <a:spcBef>
                  <a:spcPct val="0"/>
                </a:spcBef>
              </a:pPr>
            </a:p>
          </p:txBody>
        </p:sp>
      </p:grpSp>
      <p:sp>
        <p:nvSpPr>
          <p:cNvPr name="TextBox 14" id="14"/>
          <p:cNvSpPr txBox="true"/>
          <p:nvPr/>
        </p:nvSpPr>
        <p:spPr>
          <a:xfrm rot="0">
            <a:off x="1466584" y="3141925"/>
            <a:ext cx="10753702" cy="4730115"/>
          </a:xfrm>
          <a:prstGeom prst="rect">
            <a:avLst/>
          </a:prstGeom>
        </p:spPr>
        <p:txBody>
          <a:bodyPr anchor="t" rtlCol="false" tIns="0" lIns="0" bIns="0" rIns="0">
            <a:spAutoFit/>
          </a:bodyPr>
          <a:lstStyle/>
          <a:p>
            <a:pPr algn="l" marL="1165860" indent="-582930" lvl="1">
              <a:lnSpc>
                <a:spcPts val="7559"/>
              </a:lnSpc>
              <a:buFont typeface="Arial"/>
              <a:buChar char="•"/>
            </a:pPr>
            <a:r>
              <a:rPr lang="en-US" sz="5400" spc="243">
                <a:solidFill>
                  <a:srgbClr val="000000"/>
                </a:solidFill>
                <a:latin typeface="Roboto Condensed"/>
                <a:ea typeface="Roboto Condensed"/>
                <a:cs typeface="Roboto Condensed"/>
                <a:sym typeface="Roboto Condensed"/>
              </a:rPr>
              <a:t>Tạo nội dung với Quizizz</a:t>
            </a:r>
          </a:p>
          <a:p>
            <a:pPr algn="l" marL="1165860" indent="-582930" lvl="1">
              <a:lnSpc>
                <a:spcPts val="7559"/>
              </a:lnSpc>
              <a:buFont typeface="Arial"/>
              <a:buChar char="•"/>
            </a:pPr>
            <a:r>
              <a:rPr lang="en-US" sz="5400" spc="243">
                <a:solidFill>
                  <a:srgbClr val="000000"/>
                </a:solidFill>
                <a:latin typeface="Roboto Condensed"/>
                <a:ea typeface="Roboto Condensed"/>
                <a:cs typeface="Roboto Condensed"/>
                <a:sym typeface="Roboto Condensed"/>
              </a:rPr>
              <a:t>Hỗ trợ nhiều định dạng câu hỏi</a:t>
            </a:r>
          </a:p>
          <a:p>
            <a:pPr algn="l" marL="1165860" indent="-582930" lvl="1">
              <a:lnSpc>
                <a:spcPts val="7559"/>
              </a:lnSpc>
              <a:buFont typeface="Arial"/>
              <a:buChar char="•"/>
            </a:pPr>
            <a:r>
              <a:rPr lang="en-US" sz="5400" spc="243">
                <a:solidFill>
                  <a:srgbClr val="000000"/>
                </a:solidFill>
                <a:latin typeface="Roboto Condensed"/>
                <a:ea typeface="Roboto Condensed"/>
                <a:cs typeface="Roboto Condensed"/>
                <a:sym typeface="Roboto Condensed"/>
              </a:rPr>
              <a:t>Câu đố trực tiếp</a:t>
            </a:r>
          </a:p>
          <a:p>
            <a:pPr algn="l" marL="1165860" indent="-582930" lvl="1">
              <a:lnSpc>
                <a:spcPts val="7559"/>
              </a:lnSpc>
              <a:buFont typeface="Arial"/>
              <a:buChar char="•"/>
            </a:pPr>
            <a:r>
              <a:rPr lang="en-US" sz="5400" spc="243">
                <a:solidFill>
                  <a:srgbClr val="000000"/>
                </a:solidFill>
                <a:latin typeface="Roboto Condensed"/>
                <a:ea typeface="Roboto Condensed"/>
                <a:cs typeface="Roboto Condensed"/>
                <a:sym typeface="Roboto Condensed"/>
              </a:rPr>
              <a:t>Tùy chỉnh câu hỏi linh hoạt</a:t>
            </a:r>
          </a:p>
          <a:p>
            <a:pPr algn="l" marL="1165860" indent="-582930" lvl="1">
              <a:lnSpc>
                <a:spcPts val="7559"/>
              </a:lnSpc>
              <a:buFont typeface="Arial"/>
              <a:buChar char="•"/>
            </a:pPr>
            <a:r>
              <a:rPr lang="en-US" sz="5400" spc="243">
                <a:solidFill>
                  <a:srgbClr val="000000"/>
                </a:solidFill>
                <a:latin typeface="Roboto Condensed"/>
                <a:ea typeface="Roboto Condensed"/>
                <a:cs typeface="Roboto Condensed"/>
                <a:sym typeface="Roboto Condensed"/>
              </a:rPr>
              <a:t>Thư viện Quizizz phong phú</a:t>
            </a:r>
          </a:p>
        </p:txBody>
      </p:sp>
      <p:grpSp>
        <p:nvGrpSpPr>
          <p:cNvPr name="Group 15" id="15"/>
          <p:cNvGrpSpPr/>
          <p:nvPr/>
        </p:nvGrpSpPr>
        <p:grpSpPr>
          <a:xfrm rot="0">
            <a:off x="2115776" y="2416673"/>
            <a:ext cx="1806445" cy="475148"/>
            <a:chOff x="0" y="0"/>
            <a:chExt cx="2408593" cy="633531"/>
          </a:xfrm>
        </p:grpSpPr>
        <p:sp>
          <p:nvSpPr>
            <p:cNvPr name="Freeform 16" id="16"/>
            <p:cNvSpPr/>
            <p:nvPr/>
          </p:nvSpPr>
          <p:spPr>
            <a:xfrm flipH="false" flipV="false" rot="0">
              <a:off x="0"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false" rot="0">
              <a:off x="887531"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775062"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grpSp>
        <p:nvGrpSpPr>
          <p:cNvPr name="Group 19" id="19"/>
          <p:cNvGrpSpPr/>
          <p:nvPr/>
        </p:nvGrpSpPr>
        <p:grpSpPr>
          <a:xfrm rot="0">
            <a:off x="15239136" y="9095761"/>
            <a:ext cx="2572947" cy="951690"/>
            <a:chOff x="0" y="0"/>
            <a:chExt cx="3430595" cy="1268920"/>
          </a:xfrm>
        </p:grpSpPr>
        <p:sp>
          <p:nvSpPr>
            <p:cNvPr name="Freeform 20" id="20"/>
            <p:cNvSpPr/>
            <p:nvPr/>
          </p:nvSpPr>
          <p:spPr>
            <a:xfrm flipH="false" flipV="false" rot="0">
              <a:off x="0" y="0"/>
              <a:ext cx="1316615" cy="1268920"/>
            </a:xfrm>
            <a:custGeom>
              <a:avLst/>
              <a:gdLst/>
              <a:ahLst/>
              <a:cxnLst/>
              <a:rect r="r" b="b" t="t" l="l"/>
              <a:pathLst>
                <a:path h="1268920" w="1316615">
                  <a:moveTo>
                    <a:pt x="0" y="0"/>
                  </a:moveTo>
                  <a:lnTo>
                    <a:pt x="1316615" y="0"/>
                  </a:lnTo>
                  <a:lnTo>
                    <a:pt x="1316615" y="1268920"/>
                  </a:lnTo>
                  <a:lnTo>
                    <a:pt x="0" y="1268920"/>
                  </a:lnTo>
                  <a:lnTo>
                    <a:pt x="0" y="0"/>
                  </a:lnTo>
                  <a:close/>
                </a:path>
              </a:pathLst>
            </a:custGeom>
            <a:blipFill>
              <a:blip r:embed="rId9"/>
              <a:stretch>
                <a:fillRect l="-41788" t="0" r="-41788" b="0"/>
              </a:stretch>
            </a:blipFill>
          </p:spPr>
        </p:sp>
        <p:sp>
          <p:nvSpPr>
            <p:cNvPr name="TextBox 21" id="21"/>
            <p:cNvSpPr txBox="true"/>
            <p:nvPr/>
          </p:nvSpPr>
          <p:spPr>
            <a:xfrm rot="0">
              <a:off x="1435391" y="182659"/>
              <a:ext cx="1995204" cy="827402"/>
            </a:xfrm>
            <a:prstGeom prst="rect">
              <a:avLst/>
            </a:prstGeom>
          </p:spPr>
          <p:txBody>
            <a:bodyPr anchor="t" rtlCol="false" tIns="0" lIns="0" bIns="0" rIns="0">
              <a:spAutoFit/>
            </a:bodyPr>
            <a:lstStyle/>
            <a:p>
              <a:pPr algn="l">
                <a:lnSpc>
                  <a:spcPts val="5208"/>
                </a:lnSpc>
                <a:spcBef>
                  <a:spcPct val="0"/>
                </a:spcBef>
              </a:pPr>
              <a:r>
                <a:rPr lang="en-US" sz="3720">
                  <a:solidFill>
                    <a:srgbClr val="360233"/>
                  </a:solidFill>
                  <a:latin typeface="Open Sans Extra Bold"/>
                  <a:ea typeface="Open Sans Extra Bold"/>
                  <a:cs typeface="Open Sans Extra Bold"/>
                  <a:sym typeface="Open Sans Extra Bold"/>
                </a:rPr>
                <a:t>uizizz</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188217" y="9258300"/>
            <a:ext cx="18476217" cy="1028700"/>
            <a:chOff x="0" y="0"/>
            <a:chExt cx="4866164" cy="270933"/>
          </a:xfrm>
        </p:grpSpPr>
        <p:sp>
          <p:nvSpPr>
            <p:cNvPr name="Freeform 3" id="3"/>
            <p:cNvSpPr/>
            <p:nvPr/>
          </p:nvSpPr>
          <p:spPr>
            <a:xfrm flipH="false" flipV="false" rot="0">
              <a:off x="0" y="0"/>
              <a:ext cx="4866164" cy="270933"/>
            </a:xfrm>
            <a:custGeom>
              <a:avLst/>
              <a:gdLst/>
              <a:ahLst/>
              <a:cxnLst/>
              <a:rect r="r" b="b" t="t" l="l"/>
              <a:pathLst>
                <a:path h="270933" w="4866164">
                  <a:moveTo>
                    <a:pt x="0" y="0"/>
                  </a:moveTo>
                  <a:lnTo>
                    <a:pt x="4866164" y="0"/>
                  </a:lnTo>
                  <a:lnTo>
                    <a:pt x="4866164" y="270933"/>
                  </a:lnTo>
                  <a:lnTo>
                    <a:pt x="0" y="270933"/>
                  </a:lnTo>
                  <a:close/>
                </a:path>
              </a:pathLst>
            </a:custGeom>
            <a:solidFill>
              <a:srgbClr val="5B98BA"/>
            </a:solidFill>
            <a:ln cap="sq">
              <a:noFill/>
              <a:prstDash val="solid"/>
              <a:miter/>
            </a:ln>
          </p:spPr>
        </p:sp>
        <p:sp>
          <p:nvSpPr>
            <p:cNvPr name="TextBox 4" id="4"/>
            <p:cNvSpPr txBox="true"/>
            <p:nvPr/>
          </p:nvSpPr>
          <p:spPr>
            <a:xfrm>
              <a:off x="0" y="-38100"/>
              <a:ext cx="4866164" cy="309033"/>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5" id="5"/>
          <p:cNvSpPr/>
          <p:nvPr/>
        </p:nvSpPr>
        <p:spPr>
          <a:xfrm flipH="false" flipV="false" rot="0">
            <a:off x="0" y="0"/>
            <a:ext cx="18288000" cy="5750229"/>
          </a:xfrm>
          <a:custGeom>
            <a:avLst/>
            <a:gdLst/>
            <a:ahLst/>
            <a:cxnLst/>
            <a:rect r="r" b="b" t="t" l="l"/>
            <a:pathLst>
              <a:path h="5750229" w="18288000">
                <a:moveTo>
                  <a:pt x="0" y="0"/>
                </a:moveTo>
                <a:lnTo>
                  <a:pt x="18288000" y="0"/>
                </a:lnTo>
                <a:lnTo>
                  <a:pt x="18288000" y="5750229"/>
                </a:lnTo>
                <a:lnTo>
                  <a:pt x="0" y="5750229"/>
                </a:lnTo>
                <a:lnTo>
                  <a:pt x="0" y="0"/>
                </a:lnTo>
                <a:close/>
              </a:path>
            </a:pathLst>
          </a:custGeom>
          <a:blipFill>
            <a:blip r:embed="rId2"/>
            <a:stretch>
              <a:fillRect l="0" t="-145734" r="0" b="-72304"/>
            </a:stretch>
          </a:blipFill>
        </p:spPr>
      </p:sp>
      <p:grpSp>
        <p:nvGrpSpPr>
          <p:cNvPr name="Group 6" id="6"/>
          <p:cNvGrpSpPr/>
          <p:nvPr/>
        </p:nvGrpSpPr>
        <p:grpSpPr>
          <a:xfrm rot="0">
            <a:off x="2834315" y="2590556"/>
            <a:ext cx="12619370" cy="6267171"/>
            <a:chOff x="0" y="0"/>
            <a:chExt cx="3323620" cy="1650613"/>
          </a:xfrm>
        </p:grpSpPr>
        <p:sp>
          <p:nvSpPr>
            <p:cNvPr name="Freeform 7" id="7"/>
            <p:cNvSpPr/>
            <p:nvPr/>
          </p:nvSpPr>
          <p:spPr>
            <a:xfrm flipH="false" flipV="false" rot="0">
              <a:off x="0" y="0"/>
              <a:ext cx="3323620" cy="1650613"/>
            </a:xfrm>
            <a:custGeom>
              <a:avLst/>
              <a:gdLst/>
              <a:ahLst/>
              <a:cxnLst/>
              <a:rect r="r" b="b" t="t" l="l"/>
              <a:pathLst>
                <a:path h="1650613" w="3323620">
                  <a:moveTo>
                    <a:pt x="12883" y="0"/>
                  </a:moveTo>
                  <a:lnTo>
                    <a:pt x="3310737" y="0"/>
                  </a:lnTo>
                  <a:cubicBezTo>
                    <a:pt x="3317852" y="0"/>
                    <a:pt x="3323620" y="5768"/>
                    <a:pt x="3323620" y="12883"/>
                  </a:cubicBezTo>
                  <a:lnTo>
                    <a:pt x="3323620" y="1637730"/>
                  </a:lnTo>
                  <a:cubicBezTo>
                    <a:pt x="3323620" y="1641147"/>
                    <a:pt x="3322263" y="1644423"/>
                    <a:pt x="3319847" y="1646840"/>
                  </a:cubicBezTo>
                  <a:cubicBezTo>
                    <a:pt x="3317430" y="1649256"/>
                    <a:pt x="3314154" y="1650613"/>
                    <a:pt x="3310737" y="1650613"/>
                  </a:cubicBezTo>
                  <a:lnTo>
                    <a:pt x="12883" y="1650613"/>
                  </a:lnTo>
                  <a:cubicBezTo>
                    <a:pt x="5768" y="1650613"/>
                    <a:pt x="0" y="1644845"/>
                    <a:pt x="0" y="1637730"/>
                  </a:cubicBezTo>
                  <a:lnTo>
                    <a:pt x="0" y="12883"/>
                  </a:lnTo>
                  <a:cubicBezTo>
                    <a:pt x="0" y="9467"/>
                    <a:pt x="1357" y="6190"/>
                    <a:pt x="3773" y="3773"/>
                  </a:cubicBezTo>
                  <a:cubicBezTo>
                    <a:pt x="6190" y="1357"/>
                    <a:pt x="9467" y="0"/>
                    <a:pt x="12883" y="0"/>
                  </a:cubicBezTo>
                  <a:close/>
                </a:path>
              </a:pathLst>
            </a:custGeom>
            <a:solidFill>
              <a:srgbClr val="FFFFFF"/>
            </a:solidFill>
            <a:ln w="38100" cap="rnd">
              <a:solidFill>
                <a:srgbClr val="000000"/>
              </a:solidFill>
              <a:prstDash val="solid"/>
              <a:round/>
            </a:ln>
          </p:spPr>
        </p:sp>
        <p:sp>
          <p:nvSpPr>
            <p:cNvPr name="TextBox 8" id="8"/>
            <p:cNvSpPr txBox="true"/>
            <p:nvPr/>
          </p:nvSpPr>
          <p:spPr>
            <a:xfrm>
              <a:off x="0" y="-38100"/>
              <a:ext cx="3323620" cy="1688713"/>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9" id="9"/>
          <p:cNvGrpSpPr/>
          <p:nvPr/>
        </p:nvGrpSpPr>
        <p:grpSpPr>
          <a:xfrm rot="0">
            <a:off x="5925403" y="5750229"/>
            <a:ext cx="6437194" cy="2381010"/>
            <a:chOff x="0" y="0"/>
            <a:chExt cx="8582925" cy="3174681"/>
          </a:xfrm>
        </p:grpSpPr>
        <p:sp>
          <p:nvSpPr>
            <p:cNvPr name="Freeform 10" id="10"/>
            <p:cNvSpPr/>
            <p:nvPr/>
          </p:nvSpPr>
          <p:spPr>
            <a:xfrm flipH="false" flipV="false" rot="0">
              <a:off x="0" y="0"/>
              <a:ext cx="3294007" cy="3174681"/>
            </a:xfrm>
            <a:custGeom>
              <a:avLst/>
              <a:gdLst/>
              <a:ahLst/>
              <a:cxnLst/>
              <a:rect r="r" b="b" t="t" l="l"/>
              <a:pathLst>
                <a:path h="3174681" w="3294007">
                  <a:moveTo>
                    <a:pt x="0" y="0"/>
                  </a:moveTo>
                  <a:lnTo>
                    <a:pt x="3294007" y="0"/>
                  </a:lnTo>
                  <a:lnTo>
                    <a:pt x="3294007" y="3174681"/>
                  </a:lnTo>
                  <a:lnTo>
                    <a:pt x="0" y="3174681"/>
                  </a:lnTo>
                  <a:lnTo>
                    <a:pt x="0" y="0"/>
                  </a:lnTo>
                  <a:close/>
                </a:path>
              </a:pathLst>
            </a:custGeom>
            <a:blipFill>
              <a:blip r:embed="rId3"/>
              <a:stretch>
                <a:fillRect l="-41788" t="0" r="-41788" b="0"/>
              </a:stretch>
            </a:blipFill>
          </p:spPr>
        </p:sp>
        <p:sp>
          <p:nvSpPr>
            <p:cNvPr name="TextBox 11" id="11"/>
            <p:cNvSpPr txBox="true"/>
            <p:nvPr/>
          </p:nvSpPr>
          <p:spPr>
            <a:xfrm rot="0">
              <a:off x="3591171" y="466657"/>
              <a:ext cx="4991754" cy="2060391"/>
            </a:xfrm>
            <a:prstGeom prst="rect">
              <a:avLst/>
            </a:prstGeom>
          </p:spPr>
          <p:txBody>
            <a:bodyPr anchor="t" rtlCol="false" tIns="0" lIns="0" bIns="0" rIns="0">
              <a:spAutoFit/>
            </a:bodyPr>
            <a:lstStyle/>
            <a:p>
              <a:pPr algn="l">
                <a:lnSpc>
                  <a:spcPts val="13030"/>
                </a:lnSpc>
                <a:spcBef>
                  <a:spcPct val="0"/>
                </a:spcBef>
              </a:pPr>
              <a:r>
                <a:rPr lang="en-US" sz="9307">
                  <a:solidFill>
                    <a:srgbClr val="360233"/>
                  </a:solidFill>
                  <a:latin typeface="Open Sans Extra Bold"/>
                  <a:ea typeface="Open Sans Extra Bold"/>
                  <a:cs typeface="Open Sans Extra Bold"/>
                  <a:sym typeface="Open Sans Extra Bold"/>
                </a:rPr>
                <a:t>uizizz</a:t>
              </a:r>
            </a:p>
          </p:txBody>
        </p:sp>
      </p:grpSp>
      <p:sp>
        <p:nvSpPr>
          <p:cNvPr name="TextBox 12" id="12"/>
          <p:cNvSpPr txBox="true"/>
          <p:nvPr/>
        </p:nvSpPr>
        <p:spPr>
          <a:xfrm rot="0">
            <a:off x="3617986" y="2951796"/>
            <a:ext cx="11052028" cy="2530470"/>
          </a:xfrm>
          <a:prstGeom prst="rect">
            <a:avLst/>
          </a:prstGeom>
        </p:spPr>
        <p:txBody>
          <a:bodyPr anchor="t" rtlCol="false" tIns="0" lIns="0" bIns="0" rIns="0">
            <a:spAutoFit/>
          </a:bodyPr>
          <a:lstStyle/>
          <a:p>
            <a:pPr algn="ctr" marL="0" indent="0" lvl="0">
              <a:lnSpc>
                <a:spcPts val="10150"/>
              </a:lnSpc>
              <a:spcBef>
                <a:spcPct val="0"/>
              </a:spcBef>
            </a:pPr>
            <a:r>
              <a:rPr lang="en-US" b="true" sz="7250">
                <a:solidFill>
                  <a:srgbClr val="000000"/>
                </a:solidFill>
                <a:latin typeface="Roboto Condensed Bold"/>
                <a:ea typeface="Roboto Condensed Bold"/>
                <a:cs typeface="Roboto Condensed Bold"/>
                <a:sym typeface="Roboto Condensed Bold"/>
              </a:rPr>
              <a:t>2. Lợi ích của Quizizz trong dạy học</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839025">
            <a:off x="1516786" y="-460094"/>
            <a:ext cx="278907" cy="14793052"/>
            <a:chOff x="0" y="0"/>
            <a:chExt cx="73457" cy="3896112"/>
          </a:xfrm>
        </p:grpSpPr>
        <p:sp>
          <p:nvSpPr>
            <p:cNvPr name="Freeform 3" id="3"/>
            <p:cNvSpPr/>
            <p:nvPr/>
          </p:nvSpPr>
          <p:spPr>
            <a:xfrm flipH="false" flipV="false" rot="0">
              <a:off x="0" y="0"/>
              <a:ext cx="73457" cy="3896113"/>
            </a:xfrm>
            <a:custGeom>
              <a:avLst/>
              <a:gdLst/>
              <a:ahLst/>
              <a:cxnLst/>
              <a:rect r="r" b="b" t="t" l="l"/>
              <a:pathLst>
                <a:path h="3896113" w="73457">
                  <a:moveTo>
                    <a:pt x="0" y="0"/>
                  </a:moveTo>
                  <a:lnTo>
                    <a:pt x="73457" y="0"/>
                  </a:lnTo>
                  <a:lnTo>
                    <a:pt x="73457" y="3896113"/>
                  </a:lnTo>
                  <a:lnTo>
                    <a:pt x="0" y="3896113"/>
                  </a:lnTo>
                  <a:close/>
                </a:path>
              </a:pathLst>
            </a:custGeom>
            <a:solidFill>
              <a:srgbClr val="08377C"/>
            </a:solidFill>
            <a:ln cap="sq">
              <a:noFill/>
              <a:prstDash val="solid"/>
              <a:miter/>
            </a:ln>
          </p:spPr>
        </p:sp>
        <p:sp>
          <p:nvSpPr>
            <p:cNvPr name="TextBox 4" id="4"/>
            <p:cNvSpPr txBox="true"/>
            <p:nvPr/>
          </p:nvSpPr>
          <p:spPr>
            <a:xfrm>
              <a:off x="0" y="-47625"/>
              <a:ext cx="73457" cy="3943737"/>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5" id="5"/>
          <p:cNvGrpSpPr/>
          <p:nvPr/>
        </p:nvGrpSpPr>
        <p:grpSpPr>
          <a:xfrm rot="-1839025">
            <a:off x="-4049466" y="1232097"/>
            <a:ext cx="5850996" cy="14793052"/>
            <a:chOff x="0" y="0"/>
            <a:chExt cx="1541003" cy="3896112"/>
          </a:xfrm>
        </p:grpSpPr>
        <p:sp>
          <p:nvSpPr>
            <p:cNvPr name="Freeform 6" id="6"/>
            <p:cNvSpPr/>
            <p:nvPr/>
          </p:nvSpPr>
          <p:spPr>
            <a:xfrm flipH="false" flipV="false" rot="0">
              <a:off x="0" y="0"/>
              <a:ext cx="1541003" cy="3896113"/>
            </a:xfrm>
            <a:custGeom>
              <a:avLst/>
              <a:gdLst/>
              <a:ahLst/>
              <a:cxnLst/>
              <a:rect r="r" b="b" t="t" l="l"/>
              <a:pathLst>
                <a:path h="3896113" w="1541003">
                  <a:moveTo>
                    <a:pt x="0" y="0"/>
                  </a:moveTo>
                  <a:lnTo>
                    <a:pt x="1541003" y="0"/>
                  </a:lnTo>
                  <a:lnTo>
                    <a:pt x="1541003" y="3896113"/>
                  </a:lnTo>
                  <a:lnTo>
                    <a:pt x="0" y="3896113"/>
                  </a:lnTo>
                  <a:close/>
                </a:path>
              </a:pathLst>
            </a:custGeom>
            <a:solidFill>
              <a:srgbClr val="08377C"/>
            </a:solidFill>
            <a:ln cap="sq">
              <a:noFill/>
              <a:prstDash val="solid"/>
              <a:miter/>
            </a:ln>
          </p:spPr>
        </p:sp>
        <p:sp>
          <p:nvSpPr>
            <p:cNvPr name="TextBox 7" id="7"/>
            <p:cNvSpPr txBox="true"/>
            <p:nvPr/>
          </p:nvSpPr>
          <p:spPr>
            <a:xfrm>
              <a:off x="0" y="-47625"/>
              <a:ext cx="1541003" cy="3943737"/>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8" id="8"/>
          <p:cNvGrpSpPr>
            <a:grpSpLocks noChangeAspect="true"/>
          </p:cNvGrpSpPr>
          <p:nvPr/>
        </p:nvGrpSpPr>
        <p:grpSpPr>
          <a:xfrm rot="0">
            <a:off x="-2065539" y="-59329"/>
            <a:ext cx="15224978" cy="10405658"/>
            <a:chOff x="0" y="0"/>
            <a:chExt cx="5508856" cy="3765081"/>
          </a:xfrm>
        </p:grpSpPr>
        <p:sp>
          <p:nvSpPr>
            <p:cNvPr name="Freeform 9" id="9"/>
            <p:cNvSpPr/>
            <p:nvPr/>
          </p:nvSpPr>
          <p:spPr>
            <a:xfrm flipH="false" flipV="false" rot="0">
              <a:off x="0" y="0"/>
              <a:ext cx="5508856" cy="3765081"/>
            </a:xfrm>
            <a:custGeom>
              <a:avLst/>
              <a:gdLst/>
              <a:ahLst/>
              <a:cxnLst/>
              <a:rect r="r" b="b" t="t" l="l"/>
              <a:pathLst>
                <a:path h="3765081" w="5508856">
                  <a:moveTo>
                    <a:pt x="0" y="0"/>
                  </a:moveTo>
                  <a:lnTo>
                    <a:pt x="3335085" y="0"/>
                  </a:lnTo>
                  <a:lnTo>
                    <a:pt x="5508856" y="3765081"/>
                  </a:lnTo>
                  <a:lnTo>
                    <a:pt x="2173770" y="3765081"/>
                  </a:lnTo>
                  <a:lnTo>
                    <a:pt x="0" y="0"/>
                  </a:lnTo>
                  <a:close/>
                </a:path>
              </a:pathLst>
            </a:custGeom>
            <a:solidFill>
              <a:srgbClr val="08377C"/>
            </a:solidFill>
          </p:spPr>
        </p:sp>
        <p:sp>
          <p:nvSpPr>
            <p:cNvPr name="Freeform 10" id="10"/>
            <p:cNvSpPr/>
            <p:nvPr/>
          </p:nvSpPr>
          <p:spPr>
            <a:xfrm flipH="false" flipV="false" rot="0">
              <a:off x="0" y="0"/>
              <a:ext cx="5508856" cy="3765081"/>
            </a:xfrm>
            <a:custGeom>
              <a:avLst/>
              <a:gdLst/>
              <a:ahLst/>
              <a:cxnLst/>
              <a:rect r="r" b="b" t="t" l="l"/>
              <a:pathLst>
                <a:path h="3765081" w="5508856">
                  <a:moveTo>
                    <a:pt x="0" y="0"/>
                  </a:moveTo>
                  <a:lnTo>
                    <a:pt x="3335085" y="0"/>
                  </a:lnTo>
                  <a:lnTo>
                    <a:pt x="5508856" y="3765081"/>
                  </a:lnTo>
                  <a:lnTo>
                    <a:pt x="2173770" y="3765081"/>
                  </a:lnTo>
                  <a:lnTo>
                    <a:pt x="0" y="0"/>
                  </a:lnTo>
                  <a:close/>
                </a:path>
              </a:pathLst>
            </a:custGeom>
            <a:solidFill>
              <a:srgbClr val="08377C"/>
            </a:solidFill>
            <a:ln w="12700">
              <a:solidFill>
                <a:srgbClr val="000000"/>
              </a:solidFill>
            </a:ln>
          </p:spPr>
        </p:sp>
      </p:grpSp>
      <p:grpSp>
        <p:nvGrpSpPr>
          <p:cNvPr name="Group 11" id="11"/>
          <p:cNvGrpSpPr>
            <a:grpSpLocks noChangeAspect="true"/>
          </p:cNvGrpSpPr>
          <p:nvPr/>
        </p:nvGrpSpPr>
        <p:grpSpPr>
          <a:xfrm rot="0">
            <a:off x="-2065539" y="0"/>
            <a:ext cx="15224978" cy="10405658"/>
            <a:chOff x="0" y="0"/>
            <a:chExt cx="5508856" cy="3765081"/>
          </a:xfrm>
        </p:grpSpPr>
        <p:sp>
          <p:nvSpPr>
            <p:cNvPr name="Freeform 12" id="12"/>
            <p:cNvSpPr/>
            <p:nvPr/>
          </p:nvSpPr>
          <p:spPr>
            <a:xfrm flipH="false" flipV="false" rot="0">
              <a:off x="0" y="0"/>
              <a:ext cx="5508856" cy="3765081"/>
            </a:xfrm>
            <a:custGeom>
              <a:avLst/>
              <a:gdLst/>
              <a:ahLst/>
              <a:cxnLst/>
              <a:rect r="r" b="b" t="t" l="l"/>
              <a:pathLst>
                <a:path h="3765081" w="5508856">
                  <a:moveTo>
                    <a:pt x="0" y="0"/>
                  </a:moveTo>
                  <a:lnTo>
                    <a:pt x="3335085" y="0"/>
                  </a:lnTo>
                  <a:lnTo>
                    <a:pt x="5508856" y="3765081"/>
                  </a:lnTo>
                  <a:lnTo>
                    <a:pt x="2173770" y="3765081"/>
                  </a:lnTo>
                  <a:lnTo>
                    <a:pt x="0" y="0"/>
                  </a:lnTo>
                  <a:close/>
                </a:path>
              </a:pathLst>
            </a:custGeom>
            <a:solidFill>
              <a:srgbClr val="F1945B">
                <a:alpha val="63922"/>
              </a:srgbClr>
            </a:solidFill>
          </p:spPr>
        </p:sp>
        <p:sp>
          <p:nvSpPr>
            <p:cNvPr name="Freeform 13" id="13"/>
            <p:cNvSpPr/>
            <p:nvPr/>
          </p:nvSpPr>
          <p:spPr>
            <a:xfrm flipH="false" flipV="false" rot="0">
              <a:off x="0" y="0"/>
              <a:ext cx="5508856" cy="3765081"/>
            </a:xfrm>
            <a:custGeom>
              <a:avLst/>
              <a:gdLst/>
              <a:ahLst/>
              <a:cxnLst/>
              <a:rect r="r" b="b" t="t" l="l"/>
              <a:pathLst>
                <a:path h="3765081" w="5508856">
                  <a:moveTo>
                    <a:pt x="0" y="0"/>
                  </a:moveTo>
                  <a:lnTo>
                    <a:pt x="3335085" y="0"/>
                  </a:lnTo>
                  <a:lnTo>
                    <a:pt x="5508856" y="3765081"/>
                  </a:lnTo>
                  <a:lnTo>
                    <a:pt x="2173770" y="3765081"/>
                  </a:lnTo>
                  <a:lnTo>
                    <a:pt x="0" y="0"/>
                  </a:lnTo>
                  <a:close/>
                </a:path>
              </a:pathLst>
            </a:custGeom>
            <a:blipFill>
              <a:blip r:embed="rId2">
                <a:alphaModFix amt="64000"/>
              </a:blip>
              <a:stretch>
                <a:fillRect l="-23081" t="0" r="-23505" b="0"/>
              </a:stretch>
            </a:blipFill>
          </p:spPr>
        </p:sp>
      </p:grpSp>
      <p:grpSp>
        <p:nvGrpSpPr>
          <p:cNvPr name="Group 14" id="14"/>
          <p:cNvGrpSpPr/>
          <p:nvPr/>
        </p:nvGrpSpPr>
        <p:grpSpPr>
          <a:xfrm rot="-1839025">
            <a:off x="10382703" y="-2380630"/>
            <a:ext cx="278907" cy="14793052"/>
            <a:chOff x="0" y="0"/>
            <a:chExt cx="73457" cy="3896112"/>
          </a:xfrm>
        </p:grpSpPr>
        <p:sp>
          <p:nvSpPr>
            <p:cNvPr name="Freeform 15" id="15"/>
            <p:cNvSpPr/>
            <p:nvPr/>
          </p:nvSpPr>
          <p:spPr>
            <a:xfrm flipH="false" flipV="false" rot="0">
              <a:off x="0" y="0"/>
              <a:ext cx="73457" cy="3896113"/>
            </a:xfrm>
            <a:custGeom>
              <a:avLst/>
              <a:gdLst/>
              <a:ahLst/>
              <a:cxnLst/>
              <a:rect r="r" b="b" t="t" l="l"/>
              <a:pathLst>
                <a:path h="3896113" w="73457">
                  <a:moveTo>
                    <a:pt x="0" y="0"/>
                  </a:moveTo>
                  <a:lnTo>
                    <a:pt x="73457" y="0"/>
                  </a:lnTo>
                  <a:lnTo>
                    <a:pt x="73457" y="3896113"/>
                  </a:lnTo>
                  <a:lnTo>
                    <a:pt x="0" y="3896113"/>
                  </a:lnTo>
                  <a:close/>
                </a:path>
              </a:pathLst>
            </a:custGeom>
            <a:solidFill>
              <a:srgbClr val="08377C"/>
            </a:solidFill>
            <a:ln cap="sq">
              <a:noFill/>
              <a:prstDash val="solid"/>
              <a:miter/>
            </a:ln>
          </p:spPr>
        </p:sp>
        <p:sp>
          <p:nvSpPr>
            <p:cNvPr name="TextBox 16" id="16"/>
            <p:cNvSpPr txBox="true"/>
            <p:nvPr/>
          </p:nvSpPr>
          <p:spPr>
            <a:xfrm>
              <a:off x="0" y="-47625"/>
              <a:ext cx="73457" cy="3943737"/>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17" id="17"/>
          <p:cNvGrpSpPr/>
          <p:nvPr/>
        </p:nvGrpSpPr>
        <p:grpSpPr>
          <a:xfrm rot="0">
            <a:off x="5927597" y="421110"/>
            <a:ext cx="11782941" cy="9444780"/>
            <a:chOff x="0" y="0"/>
            <a:chExt cx="3103326" cy="2487514"/>
          </a:xfrm>
        </p:grpSpPr>
        <p:sp>
          <p:nvSpPr>
            <p:cNvPr name="Freeform 18" id="18"/>
            <p:cNvSpPr/>
            <p:nvPr/>
          </p:nvSpPr>
          <p:spPr>
            <a:xfrm flipH="false" flipV="false" rot="0">
              <a:off x="0" y="0"/>
              <a:ext cx="3103326" cy="2487514"/>
            </a:xfrm>
            <a:custGeom>
              <a:avLst/>
              <a:gdLst/>
              <a:ahLst/>
              <a:cxnLst/>
              <a:rect r="r" b="b" t="t" l="l"/>
              <a:pathLst>
                <a:path h="2487514" w="3103326">
                  <a:moveTo>
                    <a:pt x="19054" y="0"/>
                  </a:moveTo>
                  <a:lnTo>
                    <a:pt x="3084272" y="0"/>
                  </a:lnTo>
                  <a:cubicBezTo>
                    <a:pt x="3089325" y="0"/>
                    <a:pt x="3094172" y="2008"/>
                    <a:pt x="3097745" y="5581"/>
                  </a:cubicBezTo>
                  <a:cubicBezTo>
                    <a:pt x="3101319" y="9154"/>
                    <a:pt x="3103326" y="14001"/>
                    <a:pt x="3103326" y="19054"/>
                  </a:cubicBezTo>
                  <a:lnTo>
                    <a:pt x="3103326" y="2468460"/>
                  </a:lnTo>
                  <a:cubicBezTo>
                    <a:pt x="3103326" y="2473513"/>
                    <a:pt x="3101319" y="2478360"/>
                    <a:pt x="3097745" y="2481933"/>
                  </a:cubicBezTo>
                  <a:cubicBezTo>
                    <a:pt x="3094172" y="2485507"/>
                    <a:pt x="3089325" y="2487514"/>
                    <a:pt x="3084272" y="2487514"/>
                  </a:cubicBezTo>
                  <a:lnTo>
                    <a:pt x="19054" y="2487514"/>
                  </a:lnTo>
                  <a:cubicBezTo>
                    <a:pt x="8531" y="2487514"/>
                    <a:pt x="0" y="2478983"/>
                    <a:pt x="0" y="2468460"/>
                  </a:cubicBezTo>
                  <a:lnTo>
                    <a:pt x="0" y="19054"/>
                  </a:lnTo>
                  <a:cubicBezTo>
                    <a:pt x="0" y="8531"/>
                    <a:pt x="8531" y="0"/>
                    <a:pt x="19054" y="0"/>
                  </a:cubicBezTo>
                  <a:close/>
                </a:path>
              </a:pathLst>
            </a:custGeom>
            <a:solidFill>
              <a:srgbClr val="FDFDFD"/>
            </a:solidFill>
            <a:ln w="38100" cap="rnd">
              <a:solidFill>
                <a:srgbClr val="000000"/>
              </a:solidFill>
              <a:prstDash val="solid"/>
              <a:round/>
            </a:ln>
          </p:spPr>
        </p:sp>
        <p:sp>
          <p:nvSpPr>
            <p:cNvPr name="TextBox 19" id="19"/>
            <p:cNvSpPr txBox="true"/>
            <p:nvPr/>
          </p:nvSpPr>
          <p:spPr>
            <a:xfrm>
              <a:off x="0" y="-47625"/>
              <a:ext cx="3103326" cy="2535139"/>
            </a:xfrm>
            <a:prstGeom prst="rect">
              <a:avLst/>
            </a:prstGeom>
          </p:spPr>
          <p:txBody>
            <a:bodyPr anchor="ctr" rtlCol="false" tIns="50800" lIns="50800" bIns="50800" rIns="50800"/>
            <a:lstStyle/>
            <a:p>
              <a:pPr algn="ctr">
                <a:lnSpc>
                  <a:spcPts val="2659"/>
                </a:lnSpc>
              </a:pPr>
            </a:p>
          </p:txBody>
        </p:sp>
      </p:grpSp>
      <p:sp>
        <p:nvSpPr>
          <p:cNvPr name="AutoShape 20" id="20"/>
          <p:cNvSpPr/>
          <p:nvPr/>
        </p:nvSpPr>
        <p:spPr>
          <a:xfrm flipV="true">
            <a:off x="6999964" y="2304048"/>
            <a:ext cx="0" cy="6783482"/>
          </a:xfrm>
          <a:prstGeom prst="line">
            <a:avLst/>
          </a:prstGeom>
          <a:ln cap="flat" w="38100">
            <a:solidFill>
              <a:srgbClr val="FFFFFF"/>
            </a:solidFill>
            <a:prstDash val="solid"/>
            <a:headEnd type="none" len="sm" w="sm"/>
            <a:tailEnd type="none" len="sm" w="sm"/>
          </a:ln>
        </p:spPr>
      </p:sp>
      <p:sp>
        <p:nvSpPr>
          <p:cNvPr name="TextBox 21" id="21"/>
          <p:cNvSpPr txBox="true"/>
          <p:nvPr/>
        </p:nvSpPr>
        <p:spPr>
          <a:xfrm rot="0">
            <a:off x="6153216" y="2648166"/>
            <a:ext cx="11331703" cy="5980457"/>
          </a:xfrm>
          <a:prstGeom prst="rect">
            <a:avLst/>
          </a:prstGeom>
        </p:spPr>
        <p:txBody>
          <a:bodyPr anchor="t" rtlCol="false" tIns="0" lIns="0" bIns="0" rIns="0">
            <a:spAutoFit/>
          </a:bodyPr>
          <a:lstStyle/>
          <a:p>
            <a:pPr algn="l" marL="820187" indent="-410094" lvl="1">
              <a:lnSpc>
                <a:spcPts val="5318"/>
              </a:lnSpc>
              <a:buFont typeface="Arial"/>
              <a:buChar char="•"/>
            </a:pPr>
            <a:r>
              <a:rPr lang="en-US" sz="3798" spc="170">
                <a:solidFill>
                  <a:srgbClr val="000000"/>
                </a:solidFill>
                <a:latin typeface="Roboto Condensed"/>
                <a:ea typeface="Roboto Condensed"/>
                <a:cs typeface="Roboto Condensed"/>
                <a:sym typeface="Roboto Condensed"/>
              </a:rPr>
              <a:t>Tăng cường sự tham gia và hứng thú của học sinh</a:t>
            </a:r>
          </a:p>
          <a:p>
            <a:pPr algn="l" marL="820187" indent="-410094" lvl="1">
              <a:lnSpc>
                <a:spcPts val="5318"/>
              </a:lnSpc>
              <a:buFont typeface="Arial"/>
              <a:buChar char="•"/>
            </a:pPr>
            <a:r>
              <a:rPr lang="en-US" sz="3798" spc="170">
                <a:solidFill>
                  <a:srgbClr val="000000"/>
                </a:solidFill>
                <a:latin typeface="Roboto Condensed"/>
                <a:ea typeface="Roboto Condensed"/>
                <a:cs typeface="Roboto Condensed"/>
                <a:sym typeface="Roboto Condensed"/>
              </a:rPr>
              <a:t>Học tập thông qua trò chơi</a:t>
            </a:r>
          </a:p>
          <a:p>
            <a:pPr algn="l" marL="820187" indent="-410094" lvl="1">
              <a:lnSpc>
                <a:spcPts val="5318"/>
              </a:lnSpc>
              <a:buFont typeface="Arial"/>
              <a:buChar char="•"/>
            </a:pPr>
            <a:r>
              <a:rPr lang="en-US" sz="3798" spc="170">
                <a:solidFill>
                  <a:srgbClr val="000000"/>
                </a:solidFill>
                <a:latin typeface="Roboto Condensed"/>
                <a:ea typeface="Roboto Condensed"/>
                <a:cs typeface="Roboto Condensed"/>
                <a:sym typeface="Roboto Condensed"/>
              </a:rPr>
              <a:t>Cá nhân hóa học tập</a:t>
            </a:r>
          </a:p>
          <a:p>
            <a:pPr algn="l" marL="820187" indent="-410094" lvl="1">
              <a:lnSpc>
                <a:spcPts val="5318"/>
              </a:lnSpc>
              <a:buFont typeface="Arial"/>
              <a:buChar char="•"/>
            </a:pPr>
            <a:r>
              <a:rPr lang="en-US" sz="3798" spc="170">
                <a:solidFill>
                  <a:srgbClr val="000000"/>
                </a:solidFill>
                <a:latin typeface="Roboto Condensed"/>
                <a:ea typeface="Roboto Condensed"/>
                <a:cs typeface="Roboto Condensed"/>
                <a:sym typeface="Roboto Condensed"/>
              </a:rPr>
              <a:t>Dễ dàng sử dụng và truy cập</a:t>
            </a:r>
          </a:p>
          <a:p>
            <a:pPr algn="l" marL="820187" indent="-410094" lvl="1">
              <a:lnSpc>
                <a:spcPts val="5318"/>
              </a:lnSpc>
              <a:buFont typeface="Arial"/>
              <a:buChar char="•"/>
            </a:pPr>
            <a:r>
              <a:rPr lang="en-US" sz="3798" spc="170">
                <a:solidFill>
                  <a:srgbClr val="000000"/>
                </a:solidFill>
                <a:latin typeface="Roboto Condensed"/>
                <a:ea typeface="Roboto Condensed"/>
                <a:cs typeface="Roboto Condensed"/>
                <a:sym typeface="Roboto Condensed"/>
              </a:rPr>
              <a:t>Đa dạng hóa phương pháp giảng dạy</a:t>
            </a:r>
          </a:p>
          <a:p>
            <a:pPr algn="l" marL="820187" indent="-410094" lvl="1">
              <a:lnSpc>
                <a:spcPts val="5318"/>
              </a:lnSpc>
              <a:buFont typeface="Arial"/>
              <a:buChar char="•"/>
            </a:pPr>
            <a:r>
              <a:rPr lang="en-US" sz="3798" spc="170">
                <a:solidFill>
                  <a:srgbClr val="000000"/>
                </a:solidFill>
                <a:latin typeface="Roboto Condensed"/>
                <a:ea typeface="Roboto Condensed"/>
                <a:cs typeface="Roboto Condensed"/>
                <a:sym typeface="Roboto Condensed"/>
              </a:rPr>
              <a:t>Quản lý lớp học hiệu quả</a:t>
            </a:r>
          </a:p>
          <a:p>
            <a:pPr algn="l" marL="820187" indent="-410094" lvl="1">
              <a:lnSpc>
                <a:spcPts val="5318"/>
              </a:lnSpc>
              <a:buFont typeface="Arial"/>
              <a:buChar char="•"/>
            </a:pPr>
            <a:r>
              <a:rPr lang="en-US" sz="3798" spc="170">
                <a:solidFill>
                  <a:srgbClr val="000000"/>
                </a:solidFill>
                <a:latin typeface="Roboto Condensed"/>
                <a:ea typeface="Roboto Condensed"/>
                <a:cs typeface="Roboto Condensed"/>
                <a:sym typeface="Roboto Condensed"/>
              </a:rPr>
              <a:t>Thư viện tài nguyên phong phú</a:t>
            </a:r>
          </a:p>
          <a:p>
            <a:pPr algn="l" marL="820187" indent="-410094" lvl="1">
              <a:lnSpc>
                <a:spcPts val="5318"/>
              </a:lnSpc>
              <a:buFont typeface="Arial"/>
              <a:buChar char="•"/>
            </a:pPr>
            <a:r>
              <a:rPr lang="en-US" sz="3798" spc="170">
                <a:solidFill>
                  <a:srgbClr val="000000"/>
                </a:solidFill>
                <a:latin typeface="Roboto Condensed"/>
                <a:ea typeface="Roboto Condensed"/>
                <a:cs typeface="Roboto Condensed"/>
                <a:sym typeface="Roboto Condensed"/>
              </a:rPr>
              <a:t>Hỗ trợ đánh giá và theo dõi tiến độ học tập</a:t>
            </a:r>
          </a:p>
          <a:p>
            <a:pPr algn="l" marL="820187" indent="-410094" lvl="1">
              <a:lnSpc>
                <a:spcPts val="5318"/>
              </a:lnSpc>
              <a:buFont typeface="Arial"/>
              <a:buChar char="•"/>
            </a:pPr>
            <a:r>
              <a:rPr lang="en-US" sz="3798" spc="170">
                <a:solidFill>
                  <a:srgbClr val="000000"/>
                </a:solidFill>
                <a:latin typeface="Roboto Condensed"/>
                <a:ea typeface="Roboto Condensed"/>
                <a:cs typeface="Roboto Condensed"/>
                <a:sym typeface="Roboto Condensed"/>
              </a:rPr>
              <a:t>Hỗ trợ truy cập và sử dụng cho mọi đối tượng</a:t>
            </a:r>
          </a:p>
        </p:txBody>
      </p:sp>
      <p:sp>
        <p:nvSpPr>
          <p:cNvPr name="TextBox 22" id="22"/>
          <p:cNvSpPr txBox="true"/>
          <p:nvPr/>
        </p:nvSpPr>
        <p:spPr>
          <a:xfrm rot="0">
            <a:off x="6329632" y="1599198"/>
            <a:ext cx="10929668" cy="704850"/>
          </a:xfrm>
          <a:prstGeom prst="rect">
            <a:avLst/>
          </a:prstGeom>
        </p:spPr>
        <p:txBody>
          <a:bodyPr anchor="t" rtlCol="false" tIns="0" lIns="0" bIns="0" rIns="0">
            <a:spAutoFit/>
          </a:bodyPr>
          <a:lstStyle/>
          <a:p>
            <a:pPr algn="l" marL="0" indent="0" lvl="0">
              <a:lnSpc>
                <a:spcPts val="5404"/>
              </a:lnSpc>
              <a:spcBef>
                <a:spcPct val="0"/>
              </a:spcBef>
            </a:pPr>
            <a:r>
              <a:rPr lang="en-US" b="true" sz="4503" spc="162">
                <a:solidFill>
                  <a:srgbClr val="000000"/>
                </a:solidFill>
                <a:latin typeface="Roboto Condensed Bold"/>
                <a:ea typeface="Roboto Condensed Bold"/>
                <a:cs typeface="Roboto Condensed Bold"/>
                <a:sym typeface="Roboto Condensed Bold"/>
              </a:rPr>
              <a:t>Những lợi ích của Quizizz trong dạy học</a:t>
            </a:r>
          </a:p>
        </p:txBody>
      </p:sp>
      <p:grpSp>
        <p:nvGrpSpPr>
          <p:cNvPr name="Group 23" id="23"/>
          <p:cNvGrpSpPr/>
          <p:nvPr/>
        </p:nvGrpSpPr>
        <p:grpSpPr>
          <a:xfrm rot="0">
            <a:off x="6329632" y="791126"/>
            <a:ext cx="1806445" cy="475148"/>
            <a:chOff x="0" y="0"/>
            <a:chExt cx="2408593" cy="633531"/>
          </a:xfrm>
        </p:grpSpPr>
        <p:sp>
          <p:nvSpPr>
            <p:cNvPr name="Freeform 24" id="24"/>
            <p:cNvSpPr/>
            <p:nvPr/>
          </p:nvSpPr>
          <p:spPr>
            <a:xfrm flipH="false" flipV="false" rot="0">
              <a:off x="0"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5" id="25"/>
            <p:cNvSpPr/>
            <p:nvPr/>
          </p:nvSpPr>
          <p:spPr>
            <a:xfrm flipH="false" flipV="false" rot="0">
              <a:off x="887531"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6" id="26"/>
            <p:cNvSpPr/>
            <p:nvPr/>
          </p:nvSpPr>
          <p:spPr>
            <a:xfrm flipH="false" flipV="false" rot="0">
              <a:off x="1775062"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188217" y="9258300"/>
            <a:ext cx="18476217" cy="1028700"/>
            <a:chOff x="0" y="0"/>
            <a:chExt cx="4866164" cy="270933"/>
          </a:xfrm>
        </p:grpSpPr>
        <p:sp>
          <p:nvSpPr>
            <p:cNvPr name="Freeform 3" id="3"/>
            <p:cNvSpPr/>
            <p:nvPr/>
          </p:nvSpPr>
          <p:spPr>
            <a:xfrm flipH="false" flipV="false" rot="0">
              <a:off x="0" y="0"/>
              <a:ext cx="4866164" cy="270933"/>
            </a:xfrm>
            <a:custGeom>
              <a:avLst/>
              <a:gdLst/>
              <a:ahLst/>
              <a:cxnLst/>
              <a:rect r="r" b="b" t="t" l="l"/>
              <a:pathLst>
                <a:path h="270933" w="4866164">
                  <a:moveTo>
                    <a:pt x="0" y="0"/>
                  </a:moveTo>
                  <a:lnTo>
                    <a:pt x="4866164" y="0"/>
                  </a:lnTo>
                  <a:lnTo>
                    <a:pt x="4866164" y="270933"/>
                  </a:lnTo>
                  <a:lnTo>
                    <a:pt x="0" y="270933"/>
                  </a:lnTo>
                  <a:close/>
                </a:path>
              </a:pathLst>
            </a:custGeom>
            <a:solidFill>
              <a:srgbClr val="5B98BA"/>
            </a:solidFill>
            <a:ln cap="sq">
              <a:noFill/>
              <a:prstDash val="solid"/>
              <a:miter/>
            </a:ln>
          </p:spPr>
        </p:sp>
        <p:sp>
          <p:nvSpPr>
            <p:cNvPr name="TextBox 4" id="4"/>
            <p:cNvSpPr txBox="true"/>
            <p:nvPr/>
          </p:nvSpPr>
          <p:spPr>
            <a:xfrm>
              <a:off x="0" y="-38100"/>
              <a:ext cx="4866164" cy="309033"/>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5" id="5"/>
          <p:cNvSpPr/>
          <p:nvPr/>
        </p:nvSpPr>
        <p:spPr>
          <a:xfrm flipH="false" flipV="false" rot="0">
            <a:off x="0" y="0"/>
            <a:ext cx="18288000" cy="5750229"/>
          </a:xfrm>
          <a:custGeom>
            <a:avLst/>
            <a:gdLst/>
            <a:ahLst/>
            <a:cxnLst/>
            <a:rect r="r" b="b" t="t" l="l"/>
            <a:pathLst>
              <a:path h="5750229" w="18288000">
                <a:moveTo>
                  <a:pt x="0" y="0"/>
                </a:moveTo>
                <a:lnTo>
                  <a:pt x="18288000" y="0"/>
                </a:lnTo>
                <a:lnTo>
                  <a:pt x="18288000" y="5750229"/>
                </a:lnTo>
                <a:lnTo>
                  <a:pt x="0" y="5750229"/>
                </a:lnTo>
                <a:lnTo>
                  <a:pt x="0" y="0"/>
                </a:lnTo>
                <a:close/>
              </a:path>
            </a:pathLst>
          </a:custGeom>
          <a:blipFill>
            <a:blip r:embed="rId2"/>
            <a:stretch>
              <a:fillRect l="0" t="-145734" r="0" b="-72304"/>
            </a:stretch>
          </a:blipFill>
        </p:spPr>
      </p:sp>
      <p:grpSp>
        <p:nvGrpSpPr>
          <p:cNvPr name="Group 6" id="6"/>
          <p:cNvGrpSpPr/>
          <p:nvPr/>
        </p:nvGrpSpPr>
        <p:grpSpPr>
          <a:xfrm rot="0">
            <a:off x="2834315" y="2590556"/>
            <a:ext cx="12619370" cy="6267171"/>
            <a:chOff x="0" y="0"/>
            <a:chExt cx="3323620" cy="1650613"/>
          </a:xfrm>
        </p:grpSpPr>
        <p:sp>
          <p:nvSpPr>
            <p:cNvPr name="Freeform 7" id="7"/>
            <p:cNvSpPr/>
            <p:nvPr/>
          </p:nvSpPr>
          <p:spPr>
            <a:xfrm flipH="false" flipV="false" rot="0">
              <a:off x="0" y="0"/>
              <a:ext cx="3323620" cy="1650613"/>
            </a:xfrm>
            <a:custGeom>
              <a:avLst/>
              <a:gdLst/>
              <a:ahLst/>
              <a:cxnLst/>
              <a:rect r="r" b="b" t="t" l="l"/>
              <a:pathLst>
                <a:path h="1650613" w="3323620">
                  <a:moveTo>
                    <a:pt x="12883" y="0"/>
                  </a:moveTo>
                  <a:lnTo>
                    <a:pt x="3310737" y="0"/>
                  </a:lnTo>
                  <a:cubicBezTo>
                    <a:pt x="3317852" y="0"/>
                    <a:pt x="3323620" y="5768"/>
                    <a:pt x="3323620" y="12883"/>
                  </a:cubicBezTo>
                  <a:lnTo>
                    <a:pt x="3323620" y="1637730"/>
                  </a:lnTo>
                  <a:cubicBezTo>
                    <a:pt x="3323620" y="1641147"/>
                    <a:pt x="3322263" y="1644423"/>
                    <a:pt x="3319847" y="1646840"/>
                  </a:cubicBezTo>
                  <a:cubicBezTo>
                    <a:pt x="3317430" y="1649256"/>
                    <a:pt x="3314154" y="1650613"/>
                    <a:pt x="3310737" y="1650613"/>
                  </a:cubicBezTo>
                  <a:lnTo>
                    <a:pt x="12883" y="1650613"/>
                  </a:lnTo>
                  <a:cubicBezTo>
                    <a:pt x="5768" y="1650613"/>
                    <a:pt x="0" y="1644845"/>
                    <a:pt x="0" y="1637730"/>
                  </a:cubicBezTo>
                  <a:lnTo>
                    <a:pt x="0" y="12883"/>
                  </a:lnTo>
                  <a:cubicBezTo>
                    <a:pt x="0" y="9467"/>
                    <a:pt x="1357" y="6190"/>
                    <a:pt x="3773" y="3773"/>
                  </a:cubicBezTo>
                  <a:cubicBezTo>
                    <a:pt x="6190" y="1357"/>
                    <a:pt x="9467" y="0"/>
                    <a:pt x="12883" y="0"/>
                  </a:cubicBezTo>
                  <a:close/>
                </a:path>
              </a:pathLst>
            </a:custGeom>
            <a:solidFill>
              <a:srgbClr val="FFFFFF"/>
            </a:solidFill>
            <a:ln w="38100" cap="rnd">
              <a:solidFill>
                <a:srgbClr val="000000"/>
              </a:solidFill>
              <a:prstDash val="solid"/>
              <a:round/>
            </a:ln>
          </p:spPr>
        </p:sp>
        <p:sp>
          <p:nvSpPr>
            <p:cNvPr name="TextBox 8" id="8"/>
            <p:cNvSpPr txBox="true"/>
            <p:nvPr/>
          </p:nvSpPr>
          <p:spPr>
            <a:xfrm>
              <a:off x="0" y="-38100"/>
              <a:ext cx="3323620" cy="1688713"/>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9" id="9"/>
          <p:cNvGrpSpPr/>
          <p:nvPr/>
        </p:nvGrpSpPr>
        <p:grpSpPr>
          <a:xfrm rot="0">
            <a:off x="5925403" y="5750229"/>
            <a:ext cx="6437194" cy="2381010"/>
            <a:chOff x="0" y="0"/>
            <a:chExt cx="8582925" cy="3174681"/>
          </a:xfrm>
        </p:grpSpPr>
        <p:sp>
          <p:nvSpPr>
            <p:cNvPr name="Freeform 10" id="10"/>
            <p:cNvSpPr/>
            <p:nvPr/>
          </p:nvSpPr>
          <p:spPr>
            <a:xfrm flipH="false" flipV="false" rot="0">
              <a:off x="0" y="0"/>
              <a:ext cx="3294007" cy="3174681"/>
            </a:xfrm>
            <a:custGeom>
              <a:avLst/>
              <a:gdLst/>
              <a:ahLst/>
              <a:cxnLst/>
              <a:rect r="r" b="b" t="t" l="l"/>
              <a:pathLst>
                <a:path h="3174681" w="3294007">
                  <a:moveTo>
                    <a:pt x="0" y="0"/>
                  </a:moveTo>
                  <a:lnTo>
                    <a:pt x="3294007" y="0"/>
                  </a:lnTo>
                  <a:lnTo>
                    <a:pt x="3294007" y="3174681"/>
                  </a:lnTo>
                  <a:lnTo>
                    <a:pt x="0" y="3174681"/>
                  </a:lnTo>
                  <a:lnTo>
                    <a:pt x="0" y="0"/>
                  </a:lnTo>
                  <a:close/>
                </a:path>
              </a:pathLst>
            </a:custGeom>
            <a:blipFill>
              <a:blip r:embed="rId3"/>
              <a:stretch>
                <a:fillRect l="-41788" t="0" r="-41788" b="0"/>
              </a:stretch>
            </a:blipFill>
          </p:spPr>
        </p:sp>
        <p:sp>
          <p:nvSpPr>
            <p:cNvPr name="TextBox 11" id="11"/>
            <p:cNvSpPr txBox="true"/>
            <p:nvPr/>
          </p:nvSpPr>
          <p:spPr>
            <a:xfrm rot="0">
              <a:off x="3591171" y="466657"/>
              <a:ext cx="4991754" cy="2060391"/>
            </a:xfrm>
            <a:prstGeom prst="rect">
              <a:avLst/>
            </a:prstGeom>
          </p:spPr>
          <p:txBody>
            <a:bodyPr anchor="t" rtlCol="false" tIns="0" lIns="0" bIns="0" rIns="0">
              <a:spAutoFit/>
            </a:bodyPr>
            <a:lstStyle/>
            <a:p>
              <a:pPr algn="l">
                <a:lnSpc>
                  <a:spcPts val="13030"/>
                </a:lnSpc>
                <a:spcBef>
                  <a:spcPct val="0"/>
                </a:spcBef>
              </a:pPr>
              <a:r>
                <a:rPr lang="en-US" sz="9307">
                  <a:solidFill>
                    <a:srgbClr val="360233"/>
                  </a:solidFill>
                  <a:latin typeface="Open Sans Extra Bold"/>
                  <a:ea typeface="Open Sans Extra Bold"/>
                  <a:cs typeface="Open Sans Extra Bold"/>
                  <a:sym typeface="Open Sans Extra Bold"/>
                </a:rPr>
                <a:t>uizizz</a:t>
              </a:r>
            </a:p>
          </p:txBody>
        </p:sp>
      </p:grpSp>
      <p:sp>
        <p:nvSpPr>
          <p:cNvPr name="TextBox 12" id="12"/>
          <p:cNvSpPr txBox="true"/>
          <p:nvPr/>
        </p:nvSpPr>
        <p:spPr>
          <a:xfrm rot="0">
            <a:off x="3617986" y="2951796"/>
            <a:ext cx="11052028" cy="2530470"/>
          </a:xfrm>
          <a:prstGeom prst="rect">
            <a:avLst/>
          </a:prstGeom>
        </p:spPr>
        <p:txBody>
          <a:bodyPr anchor="t" rtlCol="false" tIns="0" lIns="0" bIns="0" rIns="0">
            <a:spAutoFit/>
          </a:bodyPr>
          <a:lstStyle/>
          <a:p>
            <a:pPr algn="ctr">
              <a:lnSpc>
                <a:spcPts val="10150"/>
              </a:lnSpc>
            </a:pPr>
            <a:r>
              <a:rPr lang="en-US" sz="7250" b="true">
                <a:solidFill>
                  <a:srgbClr val="000000"/>
                </a:solidFill>
                <a:latin typeface="Roboto Condensed Bold"/>
                <a:ea typeface="Roboto Condensed Bold"/>
                <a:cs typeface="Roboto Condensed Bold"/>
                <a:sym typeface="Roboto Condensed Bold"/>
              </a:rPr>
              <a:t>3. Ứng dụng Quizizz trong </a:t>
            </a:r>
          </a:p>
          <a:p>
            <a:pPr algn="ctr" marL="0" indent="0" lvl="0">
              <a:lnSpc>
                <a:spcPts val="10150"/>
              </a:lnSpc>
              <a:spcBef>
                <a:spcPct val="0"/>
              </a:spcBef>
            </a:pPr>
            <a:r>
              <a:rPr lang="en-US" b="true" sz="7250">
                <a:solidFill>
                  <a:srgbClr val="000000"/>
                </a:solidFill>
                <a:latin typeface="Roboto Condensed Bold"/>
                <a:ea typeface="Roboto Condensed Bold"/>
                <a:cs typeface="Roboto Condensed Bold"/>
                <a:sym typeface="Roboto Condensed Bold"/>
              </a:rPr>
              <a:t>tổ chức dạy học</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145DA0"/>
        </a:solidFill>
      </p:bgPr>
    </p:bg>
    <p:spTree>
      <p:nvGrpSpPr>
        <p:cNvPr id="1" name=""/>
        <p:cNvGrpSpPr/>
        <p:nvPr/>
      </p:nvGrpSpPr>
      <p:grpSpPr>
        <a:xfrm>
          <a:off x="0" y="0"/>
          <a:ext cx="0" cy="0"/>
          <a:chOff x="0" y="0"/>
          <a:chExt cx="0" cy="0"/>
        </a:xfrm>
      </p:grpSpPr>
      <p:sp>
        <p:nvSpPr>
          <p:cNvPr name="Freeform 2" id="2"/>
          <p:cNvSpPr/>
          <p:nvPr/>
        </p:nvSpPr>
        <p:spPr>
          <a:xfrm flipH="false" flipV="false" rot="0">
            <a:off x="232204" y="7686324"/>
            <a:ext cx="5841799" cy="1153755"/>
          </a:xfrm>
          <a:custGeom>
            <a:avLst/>
            <a:gdLst/>
            <a:ahLst/>
            <a:cxnLst/>
            <a:rect r="r" b="b" t="t" l="l"/>
            <a:pathLst>
              <a:path h="1153755" w="5841799">
                <a:moveTo>
                  <a:pt x="0" y="0"/>
                </a:moveTo>
                <a:lnTo>
                  <a:pt x="5841799" y="0"/>
                </a:lnTo>
                <a:lnTo>
                  <a:pt x="5841799" y="1153755"/>
                </a:lnTo>
                <a:lnTo>
                  <a:pt x="0" y="1153755"/>
                </a:lnTo>
                <a:lnTo>
                  <a:pt x="0" y="0"/>
                </a:lnTo>
                <a:close/>
              </a:path>
            </a:pathLst>
          </a:custGeom>
          <a:blipFill>
            <a:blip r:embed="rId2"/>
            <a:stretch>
              <a:fillRect l="0" t="0" r="0" b="0"/>
            </a:stretch>
          </a:blipFill>
        </p:spPr>
      </p:sp>
      <p:sp>
        <p:nvSpPr>
          <p:cNvPr name="Freeform 3" id="3"/>
          <p:cNvSpPr/>
          <p:nvPr/>
        </p:nvSpPr>
        <p:spPr>
          <a:xfrm flipH="false" flipV="false" rot="0">
            <a:off x="6224860" y="7686324"/>
            <a:ext cx="5841799" cy="1153755"/>
          </a:xfrm>
          <a:custGeom>
            <a:avLst/>
            <a:gdLst/>
            <a:ahLst/>
            <a:cxnLst/>
            <a:rect r="r" b="b" t="t" l="l"/>
            <a:pathLst>
              <a:path h="1153755" w="5841799">
                <a:moveTo>
                  <a:pt x="0" y="0"/>
                </a:moveTo>
                <a:lnTo>
                  <a:pt x="5841799" y="0"/>
                </a:lnTo>
                <a:lnTo>
                  <a:pt x="5841799" y="1153755"/>
                </a:lnTo>
                <a:lnTo>
                  <a:pt x="0" y="1153755"/>
                </a:lnTo>
                <a:lnTo>
                  <a:pt x="0" y="0"/>
                </a:lnTo>
                <a:close/>
              </a:path>
            </a:pathLst>
          </a:custGeom>
          <a:blipFill>
            <a:blip r:embed="rId2"/>
            <a:stretch>
              <a:fillRect l="0" t="0" r="0" b="0"/>
            </a:stretch>
          </a:blipFill>
        </p:spPr>
      </p:sp>
      <p:sp>
        <p:nvSpPr>
          <p:cNvPr name="Freeform 4" id="4"/>
          <p:cNvSpPr/>
          <p:nvPr/>
        </p:nvSpPr>
        <p:spPr>
          <a:xfrm flipH="false" flipV="false" rot="0">
            <a:off x="12213997" y="7686324"/>
            <a:ext cx="5841799" cy="1153755"/>
          </a:xfrm>
          <a:custGeom>
            <a:avLst/>
            <a:gdLst/>
            <a:ahLst/>
            <a:cxnLst/>
            <a:rect r="r" b="b" t="t" l="l"/>
            <a:pathLst>
              <a:path h="1153755" w="5841799">
                <a:moveTo>
                  <a:pt x="0" y="0"/>
                </a:moveTo>
                <a:lnTo>
                  <a:pt x="5841799" y="0"/>
                </a:lnTo>
                <a:lnTo>
                  <a:pt x="5841799" y="1153755"/>
                </a:lnTo>
                <a:lnTo>
                  <a:pt x="0" y="1153755"/>
                </a:lnTo>
                <a:lnTo>
                  <a:pt x="0" y="0"/>
                </a:lnTo>
                <a:close/>
              </a:path>
            </a:pathLst>
          </a:custGeom>
          <a:blipFill>
            <a:blip r:embed="rId2"/>
            <a:stretch>
              <a:fillRect l="0" t="0" r="0" b="0"/>
            </a:stretch>
          </a:blipFill>
        </p:spPr>
      </p:sp>
      <p:grpSp>
        <p:nvGrpSpPr>
          <p:cNvPr name="Group 5" id="5"/>
          <p:cNvGrpSpPr/>
          <p:nvPr/>
        </p:nvGrpSpPr>
        <p:grpSpPr>
          <a:xfrm rot="0">
            <a:off x="12213997" y="3298645"/>
            <a:ext cx="5841799" cy="5146658"/>
            <a:chOff x="0" y="0"/>
            <a:chExt cx="1554321" cy="1369365"/>
          </a:xfrm>
        </p:grpSpPr>
        <p:sp>
          <p:nvSpPr>
            <p:cNvPr name="Freeform 6" id="6"/>
            <p:cNvSpPr/>
            <p:nvPr/>
          </p:nvSpPr>
          <p:spPr>
            <a:xfrm flipH="false" flipV="false" rot="0">
              <a:off x="0" y="0"/>
              <a:ext cx="1554321" cy="1369365"/>
            </a:xfrm>
            <a:custGeom>
              <a:avLst/>
              <a:gdLst/>
              <a:ahLst/>
              <a:cxnLst/>
              <a:rect r="r" b="b" t="t" l="l"/>
              <a:pathLst>
                <a:path h="1369365" w="1554321">
                  <a:moveTo>
                    <a:pt x="58312" y="0"/>
                  </a:moveTo>
                  <a:lnTo>
                    <a:pt x="1496009" y="0"/>
                  </a:lnTo>
                  <a:cubicBezTo>
                    <a:pt x="1511474" y="0"/>
                    <a:pt x="1526306" y="6144"/>
                    <a:pt x="1537241" y="17079"/>
                  </a:cubicBezTo>
                  <a:cubicBezTo>
                    <a:pt x="1548177" y="28015"/>
                    <a:pt x="1554321" y="42846"/>
                    <a:pt x="1554321" y="58312"/>
                  </a:cubicBezTo>
                  <a:lnTo>
                    <a:pt x="1554321" y="1311054"/>
                  </a:lnTo>
                  <a:cubicBezTo>
                    <a:pt x="1554321" y="1326519"/>
                    <a:pt x="1548177" y="1341351"/>
                    <a:pt x="1537241" y="1352286"/>
                  </a:cubicBezTo>
                  <a:cubicBezTo>
                    <a:pt x="1526306" y="1363222"/>
                    <a:pt x="1511474" y="1369365"/>
                    <a:pt x="1496009" y="1369365"/>
                  </a:cubicBezTo>
                  <a:lnTo>
                    <a:pt x="58312" y="1369365"/>
                  </a:lnTo>
                  <a:cubicBezTo>
                    <a:pt x="42846" y="1369365"/>
                    <a:pt x="28015" y="1363222"/>
                    <a:pt x="17079" y="1352286"/>
                  </a:cubicBezTo>
                  <a:cubicBezTo>
                    <a:pt x="6144" y="1341351"/>
                    <a:pt x="0" y="1326519"/>
                    <a:pt x="0" y="1311054"/>
                  </a:cubicBezTo>
                  <a:lnTo>
                    <a:pt x="0" y="58312"/>
                  </a:lnTo>
                  <a:cubicBezTo>
                    <a:pt x="0" y="42846"/>
                    <a:pt x="6144" y="28015"/>
                    <a:pt x="17079" y="17079"/>
                  </a:cubicBezTo>
                  <a:cubicBezTo>
                    <a:pt x="28015" y="6144"/>
                    <a:pt x="42846" y="0"/>
                    <a:pt x="58312" y="0"/>
                  </a:cubicBezTo>
                  <a:close/>
                </a:path>
              </a:pathLst>
            </a:custGeom>
            <a:solidFill>
              <a:srgbClr val="FDFDFD"/>
            </a:solidFill>
          </p:spPr>
        </p:sp>
        <p:sp>
          <p:nvSpPr>
            <p:cNvPr name="TextBox 7" id="7"/>
            <p:cNvSpPr txBox="true"/>
            <p:nvPr/>
          </p:nvSpPr>
          <p:spPr>
            <a:xfrm>
              <a:off x="0" y="-47625"/>
              <a:ext cx="1554321" cy="1416990"/>
            </a:xfrm>
            <a:prstGeom prst="rect">
              <a:avLst/>
            </a:prstGeom>
          </p:spPr>
          <p:txBody>
            <a:bodyPr anchor="ctr" rtlCol="false" tIns="50800" lIns="50800" bIns="50800" rIns="50800"/>
            <a:lstStyle/>
            <a:p>
              <a:pPr algn="ctr">
                <a:lnSpc>
                  <a:spcPts val="2659"/>
                </a:lnSpc>
              </a:pPr>
            </a:p>
            <a:p>
              <a:pPr algn="ctr">
                <a:lnSpc>
                  <a:spcPts val="2659"/>
                </a:lnSpc>
              </a:pPr>
            </a:p>
          </p:txBody>
        </p:sp>
      </p:grpSp>
      <p:grpSp>
        <p:nvGrpSpPr>
          <p:cNvPr name="Group 8" id="8"/>
          <p:cNvGrpSpPr/>
          <p:nvPr/>
        </p:nvGrpSpPr>
        <p:grpSpPr>
          <a:xfrm rot="0">
            <a:off x="6224860" y="3298645"/>
            <a:ext cx="5841799" cy="5146658"/>
            <a:chOff x="0" y="0"/>
            <a:chExt cx="1554321" cy="1369365"/>
          </a:xfrm>
        </p:grpSpPr>
        <p:sp>
          <p:nvSpPr>
            <p:cNvPr name="Freeform 9" id="9"/>
            <p:cNvSpPr/>
            <p:nvPr/>
          </p:nvSpPr>
          <p:spPr>
            <a:xfrm flipH="false" flipV="false" rot="0">
              <a:off x="0" y="0"/>
              <a:ext cx="1554321" cy="1369365"/>
            </a:xfrm>
            <a:custGeom>
              <a:avLst/>
              <a:gdLst/>
              <a:ahLst/>
              <a:cxnLst/>
              <a:rect r="r" b="b" t="t" l="l"/>
              <a:pathLst>
                <a:path h="1369365" w="1554321">
                  <a:moveTo>
                    <a:pt x="58312" y="0"/>
                  </a:moveTo>
                  <a:lnTo>
                    <a:pt x="1496009" y="0"/>
                  </a:lnTo>
                  <a:cubicBezTo>
                    <a:pt x="1511474" y="0"/>
                    <a:pt x="1526306" y="6144"/>
                    <a:pt x="1537241" y="17079"/>
                  </a:cubicBezTo>
                  <a:cubicBezTo>
                    <a:pt x="1548177" y="28015"/>
                    <a:pt x="1554321" y="42846"/>
                    <a:pt x="1554321" y="58312"/>
                  </a:cubicBezTo>
                  <a:lnTo>
                    <a:pt x="1554321" y="1311054"/>
                  </a:lnTo>
                  <a:cubicBezTo>
                    <a:pt x="1554321" y="1326519"/>
                    <a:pt x="1548177" y="1341351"/>
                    <a:pt x="1537241" y="1352286"/>
                  </a:cubicBezTo>
                  <a:cubicBezTo>
                    <a:pt x="1526306" y="1363222"/>
                    <a:pt x="1511474" y="1369365"/>
                    <a:pt x="1496009" y="1369365"/>
                  </a:cubicBezTo>
                  <a:lnTo>
                    <a:pt x="58312" y="1369365"/>
                  </a:lnTo>
                  <a:cubicBezTo>
                    <a:pt x="42846" y="1369365"/>
                    <a:pt x="28015" y="1363222"/>
                    <a:pt x="17079" y="1352286"/>
                  </a:cubicBezTo>
                  <a:cubicBezTo>
                    <a:pt x="6144" y="1341351"/>
                    <a:pt x="0" y="1326519"/>
                    <a:pt x="0" y="1311054"/>
                  </a:cubicBezTo>
                  <a:lnTo>
                    <a:pt x="0" y="58312"/>
                  </a:lnTo>
                  <a:cubicBezTo>
                    <a:pt x="0" y="42846"/>
                    <a:pt x="6144" y="28015"/>
                    <a:pt x="17079" y="17079"/>
                  </a:cubicBezTo>
                  <a:cubicBezTo>
                    <a:pt x="28015" y="6144"/>
                    <a:pt x="42846" y="0"/>
                    <a:pt x="58312" y="0"/>
                  </a:cubicBezTo>
                  <a:close/>
                </a:path>
              </a:pathLst>
            </a:custGeom>
            <a:solidFill>
              <a:srgbClr val="FDFDFD"/>
            </a:solidFill>
          </p:spPr>
        </p:sp>
        <p:sp>
          <p:nvSpPr>
            <p:cNvPr name="TextBox 10" id="10"/>
            <p:cNvSpPr txBox="true"/>
            <p:nvPr/>
          </p:nvSpPr>
          <p:spPr>
            <a:xfrm>
              <a:off x="0" y="-47625"/>
              <a:ext cx="1554321" cy="1416990"/>
            </a:xfrm>
            <a:prstGeom prst="rect">
              <a:avLst/>
            </a:prstGeom>
          </p:spPr>
          <p:txBody>
            <a:bodyPr anchor="ctr" rtlCol="false" tIns="50800" lIns="50800" bIns="50800" rIns="50800"/>
            <a:lstStyle/>
            <a:p>
              <a:pPr algn="ctr">
                <a:lnSpc>
                  <a:spcPts val="2659"/>
                </a:lnSpc>
              </a:pPr>
            </a:p>
            <a:p>
              <a:pPr algn="ctr">
                <a:lnSpc>
                  <a:spcPts val="2659"/>
                </a:lnSpc>
              </a:pPr>
            </a:p>
          </p:txBody>
        </p:sp>
      </p:grpSp>
      <p:grpSp>
        <p:nvGrpSpPr>
          <p:cNvPr name="Group 11" id="11"/>
          <p:cNvGrpSpPr/>
          <p:nvPr/>
        </p:nvGrpSpPr>
        <p:grpSpPr>
          <a:xfrm rot="0">
            <a:off x="232204" y="3298645"/>
            <a:ext cx="5841799" cy="5146658"/>
            <a:chOff x="0" y="0"/>
            <a:chExt cx="1554321" cy="1369365"/>
          </a:xfrm>
        </p:grpSpPr>
        <p:sp>
          <p:nvSpPr>
            <p:cNvPr name="Freeform 12" id="12"/>
            <p:cNvSpPr/>
            <p:nvPr/>
          </p:nvSpPr>
          <p:spPr>
            <a:xfrm flipH="false" flipV="false" rot="0">
              <a:off x="0" y="0"/>
              <a:ext cx="1554321" cy="1369365"/>
            </a:xfrm>
            <a:custGeom>
              <a:avLst/>
              <a:gdLst/>
              <a:ahLst/>
              <a:cxnLst/>
              <a:rect r="r" b="b" t="t" l="l"/>
              <a:pathLst>
                <a:path h="1369365" w="1554321">
                  <a:moveTo>
                    <a:pt x="58312" y="0"/>
                  </a:moveTo>
                  <a:lnTo>
                    <a:pt x="1496009" y="0"/>
                  </a:lnTo>
                  <a:cubicBezTo>
                    <a:pt x="1511474" y="0"/>
                    <a:pt x="1526306" y="6144"/>
                    <a:pt x="1537241" y="17079"/>
                  </a:cubicBezTo>
                  <a:cubicBezTo>
                    <a:pt x="1548177" y="28015"/>
                    <a:pt x="1554321" y="42846"/>
                    <a:pt x="1554321" y="58312"/>
                  </a:cubicBezTo>
                  <a:lnTo>
                    <a:pt x="1554321" y="1311054"/>
                  </a:lnTo>
                  <a:cubicBezTo>
                    <a:pt x="1554321" y="1326519"/>
                    <a:pt x="1548177" y="1341351"/>
                    <a:pt x="1537241" y="1352286"/>
                  </a:cubicBezTo>
                  <a:cubicBezTo>
                    <a:pt x="1526306" y="1363222"/>
                    <a:pt x="1511474" y="1369365"/>
                    <a:pt x="1496009" y="1369365"/>
                  </a:cubicBezTo>
                  <a:lnTo>
                    <a:pt x="58312" y="1369365"/>
                  </a:lnTo>
                  <a:cubicBezTo>
                    <a:pt x="42846" y="1369365"/>
                    <a:pt x="28015" y="1363222"/>
                    <a:pt x="17079" y="1352286"/>
                  </a:cubicBezTo>
                  <a:cubicBezTo>
                    <a:pt x="6144" y="1341351"/>
                    <a:pt x="0" y="1326519"/>
                    <a:pt x="0" y="1311054"/>
                  </a:cubicBezTo>
                  <a:lnTo>
                    <a:pt x="0" y="58312"/>
                  </a:lnTo>
                  <a:cubicBezTo>
                    <a:pt x="0" y="42846"/>
                    <a:pt x="6144" y="28015"/>
                    <a:pt x="17079" y="17079"/>
                  </a:cubicBezTo>
                  <a:cubicBezTo>
                    <a:pt x="28015" y="6144"/>
                    <a:pt x="42846" y="0"/>
                    <a:pt x="58312" y="0"/>
                  </a:cubicBezTo>
                  <a:close/>
                </a:path>
              </a:pathLst>
            </a:custGeom>
            <a:solidFill>
              <a:srgbClr val="FDFDFD"/>
            </a:solidFill>
          </p:spPr>
        </p:sp>
        <p:sp>
          <p:nvSpPr>
            <p:cNvPr name="TextBox 13" id="13"/>
            <p:cNvSpPr txBox="true"/>
            <p:nvPr/>
          </p:nvSpPr>
          <p:spPr>
            <a:xfrm>
              <a:off x="0" y="-47625"/>
              <a:ext cx="1554321" cy="1416990"/>
            </a:xfrm>
            <a:prstGeom prst="rect">
              <a:avLst/>
            </a:prstGeom>
          </p:spPr>
          <p:txBody>
            <a:bodyPr anchor="ctr" rtlCol="false" tIns="50800" lIns="50800" bIns="50800" rIns="50800"/>
            <a:lstStyle/>
            <a:p>
              <a:pPr algn="ctr">
                <a:lnSpc>
                  <a:spcPts val="2659"/>
                </a:lnSpc>
              </a:pPr>
            </a:p>
            <a:p>
              <a:pPr algn="ctr">
                <a:lnSpc>
                  <a:spcPts val="2659"/>
                </a:lnSpc>
              </a:pPr>
            </a:p>
          </p:txBody>
        </p:sp>
      </p:grpSp>
      <p:grpSp>
        <p:nvGrpSpPr>
          <p:cNvPr name="Group 14" id="14"/>
          <p:cNvGrpSpPr/>
          <p:nvPr/>
        </p:nvGrpSpPr>
        <p:grpSpPr>
          <a:xfrm rot="0">
            <a:off x="-2123887" y="-2346523"/>
            <a:ext cx="4693046" cy="4693046"/>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sp>
        <p:sp>
          <p:nvSpPr>
            <p:cNvPr name="TextBox 16" id="16"/>
            <p:cNvSpPr txBox="true"/>
            <p:nvPr/>
          </p:nvSpPr>
          <p:spPr>
            <a:xfrm>
              <a:off x="76200" y="28575"/>
              <a:ext cx="660400" cy="708025"/>
            </a:xfrm>
            <a:prstGeom prst="rect">
              <a:avLst/>
            </a:prstGeom>
          </p:spPr>
          <p:txBody>
            <a:bodyPr anchor="ctr" rtlCol="false" tIns="50800" lIns="50800" bIns="50800" rIns="50800"/>
            <a:lstStyle/>
            <a:p>
              <a:pPr algn="ctr">
                <a:lnSpc>
                  <a:spcPts val="2659"/>
                </a:lnSpc>
                <a:spcBef>
                  <a:spcPct val="0"/>
                </a:spcBef>
              </a:pPr>
            </a:p>
          </p:txBody>
        </p:sp>
      </p:grpSp>
      <p:grpSp>
        <p:nvGrpSpPr>
          <p:cNvPr name="Group 17" id="17"/>
          <p:cNvGrpSpPr/>
          <p:nvPr/>
        </p:nvGrpSpPr>
        <p:grpSpPr>
          <a:xfrm rot="0">
            <a:off x="15573718" y="7940477"/>
            <a:ext cx="4693046" cy="4693046"/>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sp>
        <p:sp>
          <p:nvSpPr>
            <p:cNvPr name="TextBox 19" id="19"/>
            <p:cNvSpPr txBox="true"/>
            <p:nvPr/>
          </p:nvSpPr>
          <p:spPr>
            <a:xfrm>
              <a:off x="76200" y="28575"/>
              <a:ext cx="660400" cy="708025"/>
            </a:xfrm>
            <a:prstGeom prst="rect">
              <a:avLst/>
            </a:prstGeom>
          </p:spPr>
          <p:txBody>
            <a:bodyPr anchor="ctr" rtlCol="false" tIns="50800" lIns="50800" bIns="50800" rIns="50800"/>
            <a:lstStyle/>
            <a:p>
              <a:pPr algn="ctr">
                <a:lnSpc>
                  <a:spcPts val="2659"/>
                </a:lnSpc>
                <a:spcBef>
                  <a:spcPct val="0"/>
                </a:spcBef>
              </a:pPr>
            </a:p>
          </p:txBody>
        </p:sp>
      </p:grpSp>
      <p:grpSp>
        <p:nvGrpSpPr>
          <p:cNvPr name="Group 20" id="20"/>
          <p:cNvGrpSpPr>
            <a:grpSpLocks noChangeAspect="true"/>
          </p:cNvGrpSpPr>
          <p:nvPr/>
        </p:nvGrpSpPr>
        <p:grpSpPr>
          <a:xfrm rot="0">
            <a:off x="384604" y="3447950"/>
            <a:ext cx="5570690" cy="3133474"/>
            <a:chOff x="0" y="0"/>
            <a:chExt cx="11289030" cy="6350000"/>
          </a:xfrm>
        </p:grpSpPr>
        <p:sp>
          <p:nvSpPr>
            <p:cNvPr name="Freeform 21" id="21"/>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l="0" t="0" r="-14492" b="0"/>
              </a:stretch>
            </a:blipFill>
          </p:spPr>
        </p:sp>
      </p:grpSp>
      <p:grpSp>
        <p:nvGrpSpPr>
          <p:cNvPr name="Group 22" id="22"/>
          <p:cNvGrpSpPr>
            <a:grpSpLocks noChangeAspect="true"/>
          </p:cNvGrpSpPr>
          <p:nvPr/>
        </p:nvGrpSpPr>
        <p:grpSpPr>
          <a:xfrm rot="0">
            <a:off x="6358655" y="3447950"/>
            <a:ext cx="5570690" cy="3133474"/>
            <a:chOff x="0" y="0"/>
            <a:chExt cx="11289030" cy="6350000"/>
          </a:xfrm>
        </p:grpSpPr>
        <p:sp>
          <p:nvSpPr>
            <p:cNvPr name="Freeform 23" id="23"/>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l="0" t="0" r="-28927" b="0"/>
              </a:stretch>
            </a:blipFill>
          </p:spPr>
        </p:sp>
      </p:grpSp>
      <p:grpSp>
        <p:nvGrpSpPr>
          <p:cNvPr name="Group 24" id="24"/>
          <p:cNvGrpSpPr>
            <a:grpSpLocks noChangeAspect="true"/>
          </p:cNvGrpSpPr>
          <p:nvPr/>
        </p:nvGrpSpPr>
        <p:grpSpPr>
          <a:xfrm rot="0">
            <a:off x="12349552" y="3446286"/>
            <a:ext cx="5570690" cy="3133474"/>
            <a:chOff x="0" y="0"/>
            <a:chExt cx="11289030" cy="6350000"/>
          </a:xfrm>
        </p:grpSpPr>
        <p:sp>
          <p:nvSpPr>
            <p:cNvPr name="Freeform 25" id="25"/>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l="-21609" t="0" r="0" b="0"/>
              </a:stretch>
            </a:blipFill>
          </p:spPr>
        </p:sp>
      </p:grpSp>
      <p:sp>
        <p:nvSpPr>
          <p:cNvPr name="TextBox 26" id="26"/>
          <p:cNvSpPr txBox="true"/>
          <p:nvPr/>
        </p:nvSpPr>
        <p:spPr>
          <a:xfrm rot="0">
            <a:off x="3898861" y="923925"/>
            <a:ext cx="10493797" cy="1784776"/>
          </a:xfrm>
          <a:prstGeom prst="rect">
            <a:avLst/>
          </a:prstGeom>
        </p:spPr>
        <p:txBody>
          <a:bodyPr anchor="t" rtlCol="false" tIns="0" lIns="0" bIns="0" rIns="0">
            <a:spAutoFit/>
          </a:bodyPr>
          <a:lstStyle/>
          <a:p>
            <a:pPr algn="ctr">
              <a:lnSpc>
                <a:spcPts val="7151"/>
              </a:lnSpc>
            </a:pPr>
            <a:r>
              <a:rPr lang="en-US" sz="5108" b="true">
                <a:solidFill>
                  <a:srgbClr val="FDFDFD"/>
                </a:solidFill>
                <a:latin typeface="Roboto Condensed Bold"/>
                <a:ea typeface="Roboto Condensed Bold"/>
                <a:cs typeface="Roboto Condensed Bold"/>
                <a:sym typeface="Roboto Condensed Bold"/>
              </a:rPr>
              <a:t>3. ỨNG DỤNG QUIZIZZ TRONG </a:t>
            </a:r>
          </a:p>
          <a:p>
            <a:pPr algn="ctr" marL="0" indent="0" lvl="0">
              <a:lnSpc>
                <a:spcPts val="7151"/>
              </a:lnSpc>
              <a:spcBef>
                <a:spcPct val="0"/>
              </a:spcBef>
            </a:pPr>
            <a:r>
              <a:rPr lang="en-US" b="true" sz="5108">
                <a:solidFill>
                  <a:srgbClr val="FDFDFD"/>
                </a:solidFill>
                <a:latin typeface="Roboto Condensed Bold"/>
                <a:ea typeface="Roboto Condensed Bold"/>
                <a:cs typeface="Roboto Condensed Bold"/>
                <a:sym typeface="Roboto Condensed Bold"/>
              </a:rPr>
              <a:t>TỔ CHỨC DẠY HỌC</a:t>
            </a:r>
          </a:p>
        </p:txBody>
      </p:sp>
      <p:sp>
        <p:nvSpPr>
          <p:cNvPr name="TextBox 27" id="27"/>
          <p:cNvSpPr txBox="true"/>
          <p:nvPr/>
        </p:nvSpPr>
        <p:spPr>
          <a:xfrm rot="0">
            <a:off x="13125365" y="6971693"/>
            <a:ext cx="4019063" cy="533400"/>
          </a:xfrm>
          <a:prstGeom prst="rect">
            <a:avLst/>
          </a:prstGeom>
        </p:spPr>
        <p:txBody>
          <a:bodyPr anchor="t" rtlCol="false" tIns="0" lIns="0" bIns="0" rIns="0">
            <a:spAutoFit/>
          </a:bodyPr>
          <a:lstStyle/>
          <a:p>
            <a:pPr algn="ctr" marL="0" indent="0" lvl="0">
              <a:lnSpc>
                <a:spcPts val="4200"/>
              </a:lnSpc>
              <a:spcBef>
                <a:spcPct val="0"/>
              </a:spcBef>
            </a:pPr>
            <a:r>
              <a:rPr lang="en-US" b="true" sz="3000">
                <a:solidFill>
                  <a:srgbClr val="051D40"/>
                </a:solidFill>
                <a:latin typeface="Roboto Condensed Bold"/>
                <a:ea typeface="Roboto Condensed Bold"/>
                <a:cs typeface="Roboto Condensed Bold"/>
                <a:sym typeface="Roboto Condensed Bold"/>
              </a:rPr>
              <a:t>Sau khi lên lớp</a:t>
            </a:r>
          </a:p>
        </p:txBody>
      </p:sp>
      <p:sp>
        <p:nvSpPr>
          <p:cNvPr name="TextBox 28" id="28"/>
          <p:cNvSpPr txBox="true"/>
          <p:nvPr/>
        </p:nvSpPr>
        <p:spPr>
          <a:xfrm rot="0">
            <a:off x="779618" y="6971693"/>
            <a:ext cx="4780661" cy="533400"/>
          </a:xfrm>
          <a:prstGeom prst="rect">
            <a:avLst/>
          </a:prstGeom>
        </p:spPr>
        <p:txBody>
          <a:bodyPr anchor="t" rtlCol="false" tIns="0" lIns="0" bIns="0" rIns="0">
            <a:spAutoFit/>
          </a:bodyPr>
          <a:lstStyle/>
          <a:p>
            <a:pPr algn="ctr" marL="0" indent="0" lvl="0">
              <a:lnSpc>
                <a:spcPts val="4200"/>
              </a:lnSpc>
              <a:spcBef>
                <a:spcPct val="0"/>
              </a:spcBef>
            </a:pPr>
            <a:r>
              <a:rPr lang="en-US" b="true" sz="3000">
                <a:solidFill>
                  <a:srgbClr val="051D40"/>
                </a:solidFill>
                <a:latin typeface="Roboto Condensed Bold"/>
                <a:ea typeface="Roboto Condensed Bold"/>
                <a:cs typeface="Roboto Condensed Bold"/>
                <a:sym typeface="Roboto Condensed Bold"/>
              </a:rPr>
              <a:t>Trước khi lên lớp</a:t>
            </a:r>
          </a:p>
        </p:txBody>
      </p:sp>
      <p:sp>
        <p:nvSpPr>
          <p:cNvPr name="TextBox 29" id="29"/>
          <p:cNvSpPr txBox="true"/>
          <p:nvPr/>
        </p:nvSpPr>
        <p:spPr>
          <a:xfrm rot="0">
            <a:off x="6420923" y="6971693"/>
            <a:ext cx="5449672" cy="533400"/>
          </a:xfrm>
          <a:prstGeom prst="rect">
            <a:avLst/>
          </a:prstGeom>
        </p:spPr>
        <p:txBody>
          <a:bodyPr anchor="t" rtlCol="false" tIns="0" lIns="0" bIns="0" rIns="0">
            <a:spAutoFit/>
          </a:bodyPr>
          <a:lstStyle/>
          <a:p>
            <a:pPr algn="ctr" marL="0" indent="0" lvl="0">
              <a:lnSpc>
                <a:spcPts val="4200"/>
              </a:lnSpc>
              <a:spcBef>
                <a:spcPct val="0"/>
              </a:spcBef>
            </a:pPr>
            <a:r>
              <a:rPr lang="en-US" b="true" sz="3000">
                <a:solidFill>
                  <a:srgbClr val="051D40"/>
                </a:solidFill>
                <a:latin typeface="Roboto Condensed Bold"/>
                <a:ea typeface="Roboto Condensed Bold"/>
                <a:cs typeface="Roboto Condensed Bold"/>
                <a:sym typeface="Roboto Condensed Bold"/>
              </a:rPr>
              <a:t>Trong khi lên lớp</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144000" y="0"/>
            <a:ext cx="9145731" cy="10287000"/>
            <a:chOff x="0" y="0"/>
            <a:chExt cx="12194308" cy="13716000"/>
          </a:xfrm>
        </p:grpSpPr>
        <p:pic>
          <p:nvPicPr>
            <p:cNvPr name="Picture 3" id="3"/>
            <p:cNvPicPr>
              <a:picLocks noChangeAspect="true"/>
            </p:cNvPicPr>
            <p:nvPr/>
          </p:nvPicPr>
          <p:blipFill>
            <a:blip r:embed="rId2"/>
            <a:srcRect l="4900" t="0" r="6194" b="0"/>
            <a:stretch>
              <a:fillRect/>
            </a:stretch>
          </p:blipFill>
          <p:spPr>
            <a:xfrm flipH="false" flipV="false">
              <a:off x="0" y="0"/>
              <a:ext cx="12194308" cy="13716000"/>
            </a:xfrm>
            <a:prstGeom prst="rect">
              <a:avLst/>
            </a:prstGeom>
          </p:spPr>
        </p:pic>
      </p:grpSp>
      <p:sp>
        <p:nvSpPr>
          <p:cNvPr name="AutoShape 4" id="4"/>
          <p:cNvSpPr/>
          <p:nvPr/>
        </p:nvSpPr>
        <p:spPr>
          <a:xfrm>
            <a:off x="-282420" y="9595979"/>
            <a:ext cx="18852841" cy="0"/>
          </a:xfrm>
          <a:prstGeom prst="line">
            <a:avLst/>
          </a:prstGeom>
          <a:ln cap="rnd" w="28575">
            <a:solidFill>
              <a:srgbClr val="D9D9D9"/>
            </a:solidFill>
            <a:prstDash val="solid"/>
            <a:headEnd type="none" len="sm" w="sm"/>
            <a:tailEnd type="none" len="sm" w="sm"/>
          </a:ln>
        </p:spPr>
      </p:sp>
      <p:sp>
        <p:nvSpPr>
          <p:cNvPr name="Freeform 5" id="5"/>
          <p:cNvSpPr/>
          <p:nvPr/>
        </p:nvSpPr>
        <p:spPr>
          <a:xfrm flipH="false" flipV="false" rot="-5400000">
            <a:off x="215412" y="1249973"/>
            <a:ext cx="844062" cy="211015"/>
          </a:xfrm>
          <a:custGeom>
            <a:avLst/>
            <a:gdLst/>
            <a:ahLst/>
            <a:cxnLst/>
            <a:rect r="r" b="b" t="t" l="l"/>
            <a:pathLst>
              <a:path h="211015" w="844062">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l="0" t="0" r="0" b="0"/>
            </a:stretch>
          </a:blipFill>
        </p:spPr>
      </p:sp>
      <p:sp>
        <p:nvSpPr>
          <p:cNvPr name="AutoShape 6" id="6"/>
          <p:cNvSpPr/>
          <p:nvPr/>
        </p:nvSpPr>
        <p:spPr>
          <a:xfrm rot="-5376337">
            <a:off x="-400441" y="3241875"/>
            <a:ext cx="2075766" cy="0"/>
          </a:xfrm>
          <a:prstGeom prst="line">
            <a:avLst/>
          </a:prstGeom>
          <a:ln cap="rnd" w="28575">
            <a:solidFill>
              <a:srgbClr val="D9D9D9">
                <a:alpha val="74902"/>
              </a:srgbClr>
            </a:solidFill>
            <a:prstDash val="solid"/>
            <a:headEnd type="none" len="sm" w="sm"/>
            <a:tailEnd type="none" len="sm" w="sm"/>
          </a:ln>
        </p:spPr>
      </p:sp>
      <p:grpSp>
        <p:nvGrpSpPr>
          <p:cNvPr name="Group 7" id="7"/>
          <p:cNvGrpSpPr/>
          <p:nvPr/>
        </p:nvGrpSpPr>
        <p:grpSpPr>
          <a:xfrm rot="0">
            <a:off x="1028700" y="3677255"/>
            <a:ext cx="577806" cy="577806"/>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598D"/>
            </a:solidFill>
          </p:spPr>
        </p:sp>
      </p:grpSp>
      <p:grpSp>
        <p:nvGrpSpPr>
          <p:cNvPr name="Group 9" id="9"/>
          <p:cNvGrpSpPr/>
          <p:nvPr/>
        </p:nvGrpSpPr>
        <p:grpSpPr>
          <a:xfrm rot="0">
            <a:off x="1028700" y="5849304"/>
            <a:ext cx="577806" cy="57780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598D"/>
            </a:solidFill>
          </p:spPr>
        </p:sp>
      </p:grpSp>
      <p:sp>
        <p:nvSpPr>
          <p:cNvPr name="TextBox 11" id="11"/>
          <p:cNvSpPr txBox="true"/>
          <p:nvPr/>
        </p:nvSpPr>
        <p:spPr>
          <a:xfrm rot="0">
            <a:off x="1447718" y="1470811"/>
            <a:ext cx="7364723" cy="839343"/>
          </a:xfrm>
          <a:prstGeom prst="rect">
            <a:avLst/>
          </a:prstGeom>
        </p:spPr>
        <p:txBody>
          <a:bodyPr anchor="t" rtlCol="false" tIns="0" lIns="0" bIns="0" rIns="0">
            <a:spAutoFit/>
          </a:bodyPr>
          <a:lstStyle/>
          <a:p>
            <a:pPr algn="l">
              <a:lnSpc>
                <a:spcPts val="6695"/>
              </a:lnSpc>
            </a:pPr>
            <a:r>
              <a:rPr lang="en-US" b="true" sz="5399">
                <a:solidFill>
                  <a:srgbClr val="051D40"/>
                </a:solidFill>
                <a:latin typeface="Roboto Condensed Bold"/>
                <a:ea typeface="Roboto Condensed Bold"/>
                <a:cs typeface="Roboto Condensed Bold"/>
                <a:sym typeface="Roboto Condensed Bold"/>
              </a:rPr>
              <a:t>Trước khi lên lớp</a:t>
            </a:r>
          </a:p>
        </p:txBody>
      </p:sp>
      <p:sp>
        <p:nvSpPr>
          <p:cNvPr name="TextBox 12" id="12"/>
          <p:cNvSpPr txBox="true"/>
          <p:nvPr/>
        </p:nvSpPr>
        <p:spPr>
          <a:xfrm rot="0">
            <a:off x="1855552" y="3601055"/>
            <a:ext cx="6356820" cy="1419860"/>
          </a:xfrm>
          <a:prstGeom prst="rect">
            <a:avLst/>
          </a:prstGeom>
        </p:spPr>
        <p:txBody>
          <a:bodyPr anchor="t" rtlCol="false" tIns="0" lIns="0" bIns="0" rIns="0">
            <a:spAutoFit/>
          </a:bodyPr>
          <a:lstStyle/>
          <a:p>
            <a:pPr algn="just">
              <a:lnSpc>
                <a:spcPts val="5740"/>
              </a:lnSpc>
            </a:pPr>
            <a:r>
              <a:rPr lang="en-US" sz="4100">
                <a:solidFill>
                  <a:srgbClr val="000000"/>
                </a:solidFill>
                <a:latin typeface="Roboto Condensed"/>
                <a:ea typeface="Roboto Condensed"/>
                <a:cs typeface="Roboto Condensed"/>
                <a:sym typeface="Roboto Condensed"/>
              </a:rPr>
              <a:t>Xây dựng kế hoạch bài dạy định hướng kết hợp </a:t>
            </a:r>
            <a:r>
              <a:rPr lang="en-US" b="true" sz="4100">
                <a:solidFill>
                  <a:srgbClr val="000000"/>
                </a:solidFill>
                <a:latin typeface="Roboto Condensed Bold"/>
                <a:ea typeface="Roboto Condensed Bold"/>
                <a:cs typeface="Roboto Condensed Bold"/>
                <a:sym typeface="Roboto Condensed Bold"/>
              </a:rPr>
              <a:t>Quizizz</a:t>
            </a:r>
          </a:p>
        </p:txBody>
      </p:sp>
      <p:sp>
        <p:nvSpPr>
          <p:cNvPr name="TextBox 13" id="13"/>
          <p:cNvSpPr txBox="true"/>
          <p:nvPr/>
        </p:nvSpPr>
        <p:spPr>
          <a:xfrm rot="0">
            <a:off x="1855552" y="5773104"/>
            <a:ext cx="6356820" cy="2867661"/>
          </a:xfrm>
          <a:prstGeom prst="rect">
            <a:avLst/>
          </a:prstGeom>
        </p:spPr>
        <p:txBody>
          <a:bodyPr anchor="t" rtlCol="false" tIns="0" lIns="0" bIns="0" rIns="0">
            <a:spAutoFit/>
          </a:bodyPr>
          <a:lstStyle/>
          <a:p>
            <a:pPr algn="just">
              <a:lnSpc>
                <a:spcPts val="5739"/>
              </a:lnSpc>
            </a:pPr>
            <a:r>
              <a:rPr lang="en-US" sz="4099" b="true">
                <a:solidFill>
                  <a:srgbClr val="000000"/>
                </a:solidFill>
                <a:latin typeface="Roboto Condensed Bold"/>
                <a:ea typeface="Roboto Condensed Bold"/>
                <a:cs typeface="Roboto Condensed Bold"/>
                <a:sym typeface="Roboto Condensed Bold"/>
              </a:rPr>
              <a:t>Thiết kế câu hỏi:</a:t>
            </a:r>
            <a:r>
              <a:rPr lang="en-US" sz="4099">
                <a:solidFill>
                  <a:srgbClr val="000000"/>
                </a:solidFill>
                <a:latin typeface="Roboto Condensed"/>
                <a:ea typeface="Roboto Condensed"/>
                <a:cs typeface="Roboto Condensed"/>
                <a:sym typeface="Roboto Condensed"/>
              </a:rPr>
              <a:t> Tạo mới, import từ bảng tính câu hỏi hoặc tạo bằng AI.</a:t>
            </a:r>
          </a:p>
          <a:p>
            <a:pPr algn="just">
              <a:lnSpc>
                <a:spcPts val="5739"/>
              </a:lnSpc>
            </a:pPr>
          </a:p>
        </p:txBody>
      </p:sp>
    </p:spTree>
  </p:cSld>
  <p:clrMapOvr>
    <a:masterClrMapping/>
  </p:clrMapOvr>
  <p:transition spd="fast">
    <p:fade/>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2123887" y="-2346523"/>
            <a:ext cx="4693046" cy="469304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sp>
        <p:sp>
          <p:nvSpPr>
            <p:cNvPr name="TextBox 4" id="4"/>
            <p:cNvSpPr txBox="true"/>
            <p:nvPr/>
          </p:nvSpPr>
          <p:spPr>
            <a:xfrm>
              <a:off x="76200" y="28575"/>
              <a:ext cx="660400" cy="708025"/>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5400000">
            <a:off x="12103798" y="3274250"/>
            <a:ext cx="7019697" cy="5665666"/>
            <a:chOff x="0" y="0"/>
            <a:chExt cx="660400" cy="533015"/>
          </a:xfrm>
        </p:grpSpPr>
        <p:sp>
          <p:nvSpPr>
            <p:cNvPr name="Freeform 6" id="6"/>
            <p:cNvSpPr/>
            <p:nvPr/>
          </p:nvSpPr>
          <p:spPr>
            <a:xfrm flipH="false" flipV="false" rot="0">
              <a:off x="0" y="0"/>
              <a:ext cx="660400" cy="533015"/>
            </a:xfrm>
            <a:custGeom>
              <a:avLst/>
              <a:gdLst/>
              <a:ahLst/>
              <a:cxnLst/>
              <a:rect r="r" b="b" t="t" l="l"/>
              <a:pathLst>
                <a:path h="533015"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2287"/>
                  </a:cubicBezTo>
                  <a:lnTo>
                    <a:pt x="660400" y="533015"/>
                  </a:lnTo>
                  <a:lnTo>
                    <a:pt x="0" y="533015"/>
                  </a:lnTo>
                  <a:lnTo>
                    <a:pt x="0" y="322444"/>
                  </a:lnTo>
                  <a:cubicBezTo>
                    <a:pt x="1782" y="185660"/>
                    <a:pt x="93019" y="64045"/>
                    <a:pt x="220252" y="19070"/>
                  </a:cubicBezTo>
                  <a:close/>
                </a:path>
              </a:pathLst>
            </a:custGeom>
            <a:solidFill>
              <a:srgbClr val="145DA0"/>
            </a:solidFill>
          </p:spPr>
        </p:sp>
        <p:sp>
          <p:nvSpPr>
            <p:cNvPr name="TextBox 7" id="7"/>
            <p:cNvSpPr txBox="true"/>
            <p:nvPr/>
          </p:nvSpPr>
          <p:spPr>
            <a:xfrm>
              <a:off x="0" y="79375"/>
              <a:ext cx="660400" cy="453640"/>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a:grpSpLocks noChangeAspect="true"/>
          </p:cNvGrpSpPr>
          <p:nvPr/>
        </p:nvGrpSpPr>
        <p:grpSpPr>
          <a:xfrm rot="0">
            <a:off x="13180216" y="2971944"/>
            <a:ext cx="6270276" cy="6270276"/>
            <a:chOff x="0" y="0"/>
            <a:chExt cx="8916670" cy="8916670"/>
          </a:xfrm>
        </p:grpSpPr>
        <p:sp>
          <p:nvSpPr>
            <p:cNvPr name="Freeform 9" id="9"/>
            <p:cNvSpPr/>
            <p:nvPr/>
          </p:nvSpPr>
          <p:spPr>
            <a:xfrm flipH="false" flipV="false" rot="0">
              <a:off x="6350" y="6350"/>
              <a:ext cx="8903970" cy="8903970"/>
            </a:xfrm>
            <a:custGeom>
              <a:avLst/>
              <a:gdLst/>
              <a:ahLst/>
              <a:cxnLst/>
              <a:rect r="r" b="b" t="t" l="l"/>
              <a:pathLst>
                <a:path h="8903970" w="8903970">
                  <a:moveTo>
                    <a:pt x="4451350" y="8903970"/>
                  </a:moveTo>
                  <a:cubicBezTo>
                    <a:pt x="1997710" y="8903970"/>
                    <a:pt x="0" y="6906260"/>
                    <a:pt x="0" y="4451350"/>
                  </a:cubicBezTo>
                  <a:cubicBezTo>
                    <a:pt x="0" y="1996440"/>
                    <a:pt x="1997710" y="0"/>
                    <a:pt x="4451350" y="0"/>
                  </a:cubicBezTo>
                  <a:cubicBezTo>
                    <a:pt x="6904990" y="0"/>
                    <a:pt x="8903970" y="1997710"/>
                    <a:pt x="8903970" y="4451350"/>
                  </a:cubicBezTo>
                  <a:cubicBezTo>
                    <a:pt x="8903970" y="6904990"/>
                    <a:pt x="6906260" y="8903970"/>
                    <a:pt x="4451350" y="8903970"/>
                  </a:cubicBezTo>
                  <a:close/>
                  <a:moveTo>
                    <a:pt x="4451350" y="19050"/>
                  </a:moveTo>
                  <a:cubicBezTo>
                    <a:pt x="2007870" y="19050"/>
                    <a:pt x="19050" y="2007870"/>
                    <a:pt x="19050" y="4451350"/>
                  </a:cubicBezTo>
                  <a:cubicBezTo>
                    <a:pt x="19050" y="6894830"/>
                    <a:pt x="2007870" y="8883650"/>
                    <a:pt x="4451350" y="8883650"/>
                  </a:cubicBezTo>
                  <a:cubicBezTo>
                    <a:pt x="6894830" y="8883650"/>
                    <a:pt x="8883650" y="6894830"/>
                    <a:pt x="8883650" y="4451350"/>
                  </a:cubicBezTo>
                  <a:cubicBezTo>
                    <a:pt x="8883650" y="2007870"/>
                    <a:pt x="6896100" y="19050"/>
                    <a:pt x="4451350" y="19050"/>
                  </a:cubicBezTo>
                  <a:close/>
                </a:path>
              </a:pathLst>
            </a:custGeom>
            <a:solidFill>
              <a:srgbClr val="FFFFFF"/>
            </a:solidFill>
          </p:spPr>
        </p:sp>
        <p:sp>
          <p:nvSpPr>
            <p:cNvPr name="Freeform 10" id="10"/>
            <p:cNvSpPr/>
            <p:nvPr/>
          </p:nvSpPr>
          <p:spPr>
            <a:xfrm flipH="false" flipV="false" rot="0">
              <a:off x="154940" y="154940"/>
              <a:ext cx="8605520" cy="8605520"/>
            </a:xfrm>
            <a:custGeom>
              <a:avLst/>
              <a:gdLst/>
              <a:ahLst/>
              <a:cxnLst/>
              <a:rect r="r" b="b" t="t" l="l"/>
              <a:pathLst>
                <a:path h="8605520" w="8605520">
                  <a:moveTo>
                    <a:pt x="8605520" y="4302760"/>
                  </a:moveTo>
                  <a:cubicBezTo>
                    <a:pt x="8605520" y="6678930"/>
                    <a:pt x="6678930" y="8605520"/>
                    <a:pt x="4302760" y="8605520"/>
                  </a:cubicBezTo>
                  <a:cubicBezTo>
                    <a:pt x="1926590" y="8605520"/>
                    <a:pt x="0" y="6680200"/>
                    <a:pt x="0" y="4302760"/>
                  </a:cubicBezTo>
                  <a:cubicBezTo>
                    <a:pt x="0" y="1925320"/>
                    <a:pt x="1926590" y="0"/>
                    <a:pt x="4302760" y="0"/>
                  </a:cubicBezTo>
                  <a:cubicBezTo>
                    <a:pt x="6678930" y="0"/>
                    <a:pt x="8605520" y="1926590"/>
                    <a:pt x="8605520" y="4302760"/>
                  </a:cubicBezTo>
                  <a:close/>
                </a:path>
              </a:pathLst>
            </a:custGeom>
            <a:blipFill>
              <a:blip r:embed="rId2"/>
              <a:stretch>
                <a:fillRect l="0" t="0" r="0" b="0"/>
              </a:stretch>
            </a:blipFill>
          </p:spPr>
        </p:sp>
      </p:grpSp>
      <p:sp>
        <p:nvSpPr>
          <p:cNvPr name="TextBox 11" id="11"/>
          <p:cNvSpPr txBox="true"/>
          <p:nvPr/>
        </p:nvSpPr>
        <p:spPr>
          <a:xfrm rot="0">
            <a:off x="5507186" y="465717"/>
            <a:ext cx="7273628" cy="1590673"/>
          </a:xfrm>
          <a:prstGeom prst="rect">
            <a:avLst/>
          </a:prstGeom>
        </p:spPr>
        <p:txBody>
          <a:bodyPr anchor="t" rtlCol="false" tIns="0" lIns="0" bIns="0" rIns="0">
            <a:spAutoFit/>
          </a:bodyPr>
          <a:lstStyle/>
          <a:p>
            <a:pPr algn="ctr">
              <a:lnSpc>
                <a:spcPts val="6300"/>
              </a:lnSpc>
            </a:pPr>
            <a:r>
              <a:rPr lang="en-US" sz="4500" b="true">
                <a:solidFill>
                  <a:srgbClr val="051D40"/>
                </a:solidFill>
                <a:latin typeface="Roboto Condensed Bold"/>
                <a:ea typeface="Roboto Condensed Bold"/>
                <a:cs typeface="Roboto Condensed Bold"/>
                <a:sym typeface="Roboto Condensed Bold"/>
              </a:rPr>
              <a:t>XÂY DỰNG KẾ HOẠCH BÀI DẠY </a:t>
            </a:r>
          </a:p>
          <a:p>
            <a:pPr algn="ctr">
              <a:lnSpc>
                <a:spcPts val="6300"/>
              </a:lnSpc>
              <a:spcBef>
                <a:spcPct val="0"/>
              </a:spcBef>
            </a:pPr>
            <a:r>
              <a:rPr lang="en-US" b="true" sz="4500">
                <a:solidFill>
                  <a:srgbClr val="051D40"/>
                </a:solidFill>
                <a:latin typeface="Roboto Condensed Bold"/>
                <a:ea typeface="Roboto Condensed Bold"/>
                <a:cs typeface="Roboto Condensed Bold"/>
                <a:sym typeface="Roboto Condensed Bold"/>
              </a:rPr>
              <a:t>ĐỊNH HƯỚNG KẾT HỢP </a:t>
            </a:r>
            <a:r>
              <a:rPr lang="en-US" b="true" sz="4500">
                <a:solidFill>
                  <a:srgbClr val="FF3131"/>
                </a:solidFill>
                <a:latin typeface="Roboto Condensed Bold"/>
                <a:ea typeface="Roboto Condensed Bold"/>
                <a:cs typeface="Roboto Condensed Bold"/>
                <a:sym typeface="Roboto Condensed Bold"/>
              </a:rPr>
              <a:t>QUIZIZZ</a:t>
            </a:r>
          </a:p>
        </p:txBody>
      </p:sp>
      <p:grpSp>
        <p:nvGrpSpPr>
          <p:cNvPr name="Group 12" id="12"/>
          <p:cNvGrpSpPr/>
          <p:nvPr/>
        </p:nvGrpSpPr>
        <p:grpSpPr>
          <a:xfrm rot="0">
            <a:off x="1028700" y="2913092"/>
            <a:ext cx="577806" cy="577806"/>
            <a:chOff x="0" y="0"/>
            <a:chExt cx="6350000" cy="6350000"/>
          </a:xfrm>
        </p:grpSpPr>
        <p:sp>
          <p:nvSpPr>
            <p:cNvPr name="Freeform 13" id="1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598D"/>
            </a:solidFill>
          </p:spPr>
        </p:sp>
      </p:grpSp>
      <p:grpSp>
        <p:nvGrpSpPr>
          <p:cNvPr name="Group 14" id="14"/>
          <p:cNvGrpSpPr/>
          <p:nvPr/>
        </p:nvGrpSpPr>
        <p:grpSpPr>
          <a:xfrm rot="0">
            <a:off x="1028700" y="5542627"/>
            <a:ext cx="577806" cy="577806"/>
            <a:chOff x="0" y="0"/>
            <a:chExt cx="6350000" cy="6350000"/>
          </a:xfrm>
        </p:grpSpPr>
        <p:sp>
          <p:nvSpPr>
            <p:cNvPr name="Freeform 15" id="1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598D"/>
            </a:solidFill>
          </p:spPr>
        </p:sp>
      </p:grpSp>
      <p:sp>
        <p:nvSpPr>
          <p:cNvPr name="Freeform 16" id="16"/>
          <p:cNvSpPr/>
          <p:nvPr/>
        </p:nvSpPr>
        <p:spPr>
          <a:xfrm flipH="false" flipV="false" rot="0">
            <a:off x="10714" y="8838172"/>
            <a:ext cx="2035971" cy="1557518"/>
          </a:xfrm>
          <a:custGeom>
            <a:avLst/>
            <a:gdLst/>
            <a:ahLst/>
            <a:cxnLst/>
            <a:rect r="r" b="b" t="t" l="l"/>
            <a:pathLst>
              <a:path h="1557518" w="2035971">
                <a:moveTo>
                  <a:pt x="0" y="0"/>
                </a:moveTo>
                <a:lnTo>
                  <a:pt x="2035972" y="0"/>
                </a:lnTo>
                <a:lnTo>
                  <a:pt x="2035972" y="1557518"/>
                </a:lnTo>
                <a:lnTo>
                  <a:pt x="0" y="15575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7" id="17"/>
          <p:cNvSpPr txBox="true"/>
          <p:nvPr/>
        </p:nvSpPr>
        <p:spPr>
          <a:xfrm rot="0">
            <a:off x="1855552" y="2836892"/>
            <a:ext cx="9963666" cy="2143760"/>
          </a:xfrm>
          <a:prstGeom prst="rect">
            <a:avLst/>
          </a:prstGeom>
        </p:spPr>
        <p:txBody>
          <a:bodyPr anchor="t" rtlCol="false" tIns="0" lIns="0" bIns="0" rIns="0">
            <a:spAutoFit/>
          </a:bodyPr>
          <a:lstStyle/>
          <a:p>
            <a:pPr algn="just">
              <a:lnSpc>
                <a:spcPts val="5740"/>
              </a:lnSpc>
            </a:pPr>
            <a:r>
              <a:rPr lang="en-US" sz="4100">
                <a:solidFill>
                  <a:srgbClr val="000000"/>
                </a:solidFill>
                <a:latin typeface="Roboto Condensed"/>
                <a:ea typeface="Roboto Condensed"/>
                <a:cs typeface="Roboto Condensed"/>
                <a:sym typeface="Roboto Condensed"/>
              </a:rPr>
              <a:t>Lựa chọn hoạt động học tập để sử dụng Quizizz (Hoạt động khởi động, hình thành kiến thức, luyện tập và vận dụng.)</a:t>
            </a:r>
          </a:p>
        </p:txBody>
      </p:sp>
      <p:sp>
        <p:nvSpPr>
          <p:cNvPr name="TextBox 18" id="18"/>
          <p:cNvSpPr txBox="true"/>
          <p:nvPr/>
        </p:nvSpPr>
        <p:spPr>
          <a:xfrm rot="0">
            <a:off x="1855552" y="5466427"/>
            <a:ext cx="9963666" cy="1419861"/>
          </a:xfrm>
          <a:prstGeom prst="rect">
            <a:avLst/>
          </a:prstGeom>
        </p:spPr>
        <p:txBody>
          <a:bodyPr anchor="t" rtlCol="false" tIns="0" lIns="0" bIns="0" rIns="0">
            <a:spAutoFit/>
          </a:bodyPr>
          <a:lstStyle/>
          <a:p>
            <a:pPr algn="just">
              <a:lnSpc>
                <a:spcPts val="5739"/>
              </a:lnSpc>
            </a:pPr>
            <a:r>
              <a:rPr lang="en-US" sz="4099">
                <a:solidFill>
                  <a:srgbClr val="000000"/>
                </a:solidFill>
                <a:latin typeface="Roboto Condensed"/>
                <a:ea typeface="Roboto Condensed"/>
                <a:cs typeface="Roboto Condensed"/>
                <a:sym typeface="Roboto Condensed"/>
              </a:rPr>
              <a:t>Chuẩn bị bộ câu hỏi phù hợp với nội dung, mục tiêu và thời gian giảng dạy.</a:t>
            </a:r>
          </a:p>
        </p:txBody>
      </p:sp>
      <p:grpSp>
        <p:nvGrpSpPr>
          <p:cNvPr name="Group 19" id="19"/>
          <p:cNvGrpSpPr/>
          <p:nvPr/>
        </p:nvGrpSpPr>
        <p:grpSpPr>
          <a:xfrm rot="0">
            <a:off x="1028700" y="7448263"/>
            <a:ext cx="577806" cy="577806"/>
            <a:chOff x="0" y="0"/>
            <a:chExt cx="6350000" cy="6350000"/>
          </a:xfrm>
        </p:grpSpPr>
        <p:sp>
          <p:nvSpPr>
            <p:cNvPr name="Freeform 20" id="2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598D"/>
            </a:solidFill>
          </p:spPr>
        </p:sp>
      </p:grpSp>
      <p:sp>
        <p:nvSpPr>
          <p:cNvPr name="TextBox 21" id="21"/>
          <p:cNvSpPr txBox="true"/>
          <p:nvPr/>
        </p:nvSpPr>
        <p:spPr>
          <a:xfrm rot="0">
            <a:off x="1855552" y="7372063"/>
            <a:ext cx="9963666" cy="1419861"/>
          </a:xfrm>
          <a:prstGeom prst="rect">
            <a:avLst/>
          </a:prstGeom>
        </p:spPr>
        <p:txBody>
          <a:bodyPr anchor="t" rtlCol="false" tIns="0" lIns="0" bIns="0" rIns="0">
            <a:spAutoFit/>
          </a:bodyPr>
          <a:lstStyle/>
          <a:p>
            <a:pPr algn="just">
              <a:lnSpc>
                <a:spcPts val="5739"/>
              </a:lnSpc>
            </a:pPr>
            <a:r>
              <a:rPr lang="en-US" sz="4099">
                <a:solidFill>
                  <a:srgbClr val="000000"/>
                </a:solidFill>
                <a:latin typeface="Roboto Condensed"/>
                <a:ea typeface="Roboto Condensed"/>
                <a:cs typeface="Roboto Condensed"/>
                <a:sym typeface="Roboto Condensed"/>
              </a:rPr>
              <a:t>Khởi tạo Quiz trên Quizizz với số lượng, loại câu hỏi đã chuẩn bị trước.</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6013673" y="-1273476"/>
            <a:ext cx="12027347" cy="13881919"/>
            <a:chOff x="0" y="0"/>
            <a:chExt cx="704213" cy="812800"/>
          </a:xfrm>
        </p:grpSpPr>
        <p:sp>
          <p:nvSpPr>
            <p:cNvPr name="Freeform 3" id="3"/>
            <p:cNvSpPr/>
            <p:nvPr/>
          </p:nvSpPr>
          <p:spPr>
            <a:xfrm flipH="false" flipV="false" rot="0">
              <a:off x="0" y="0"/>
              <a:ext cx="704213" cy="812800"/>
            </a:xfrm>
            <a:custGeom>
              <a:avLst/>
              <a:gdLst/>
              <a:ahLst/>
              <a:cxnLst/>
              <a:rect r="r" b="b" t="t" l="l"/>
              <a:pathLst>
                <a:path h="812800" w="704213">
                  <a:moveTo>
                    <a:pt x="352106" y="0"/>
                  </a:moveTo>
                  <a:cubicBezTo>
                    <a:pt x="157643" y="0"/>
                    <a:pt x="0" y="181951"/>
                    <a:pt x="0" y="406400"/>
                  </a:cubicBezTo>
                  <a:cubicBezTo>
                    <a:pt x="0" y="630849"/>
                    <a:pt x="157643" y="812800"/>
                    <a:pt x="352106" y="812800"/>
                  </a:cubicBezTo>
                  <a:cubicBezTo>
                    <a:pt x="546569" y="812800"/>
                    <a:pt x="704213" y="630849"/>
                    <a:pt x="704213" y="406400"/>
                  </a:cubicBezTo>
                  <a:cubicBezTo>
                    <a:pt x="704213" y="181951"/>
                    <a:pt x="546569" y="0"/>
                    <a:pt x="352106" y="0"/>
                  </a:cubicBezTo>
                  <a:close/>
                </a:path>
              </a:pathLst>
            </a:custGeom>
            <a:solidFill>
              <a:srgbClr val="145DA0"/>
            </a:solidFill>
          </p:spPr>
        </p:sp>
        <p:sp>
          <p:nvSpPr>
            <p:cNvPr name="TextBox 4" id="4"/>
            <p:cNvSpPr txBox="true"/>
            <p:nvPr/>
          </p:nvSpPr>
          <p:spPr>
            <a:xfrm>
              <a:off x="66020" y="38100"/>
              <a:ext cx="572173" cy="6985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a:grpSpLocks noChangeAspect="true"/>
          </p:cNvGrpSpPr>
          <p:nvPr/>
        </p:nvGrpSpPr>
        <p:grpSpPr>
          <a:xfrm rot="0">
            <a:off x="692469" y="1613247"/>
            <a:ext cx="3568305" cy="7060505"/>
            <a:chOff x="0" y="0"/>
            <a:chExt cx="2620010" cy="5184140"/>
          </a:xfrm>
        </p:grpSpPr>
        <p:sp>
          <p:nvSpPr>
            <p:cNvPr name="Freeform 6" id="6"/>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7" id="7"/>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2"/>
              <a:stretch>
                <a:fillRect l="-20699" t="0" r="-20699" b="0"/>
              </a:stretch>
            </a:blipFill>
          </p:spPr>
        </p:sp>
        <p:sp>
          <p:nvSpPr>
            <p:cNvPr name="Freeform 8" id="8"/>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9" id="9"/>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10" id="10"/>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11" id="11"/>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12" id="12"/>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13" id="13"/>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14" id="14"/>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
        <p:nvSpPr>
          <p:cNvPr name="TextBox 15" id="15"/>
          <p:cNvSpPr txBox="true"/>
          <p:nvPr/>
        </p:nvSpPr>
        <p:spPr>
          <a:xfrm rot="0">
            <a:off x="5369939" y="599503"/>
            <a:ext cx="11889361" cy="839343"/>
          </a:xfrm>
          <a:prstGeom prst="rect">
            <a:avLst/>
          </a:prstGeom>
        </p:spPr>
        <p:txBody>
          <a:bodyPr anchor="t" rtlCol="false" tIns="0" lIns="0" bIns="0" rIns="0">
            <a:spAutoFit/>
          </a:bodyPr>
          <a:lstStyle/>
          <a:p>
            <a:pPr algn="l">
              <a:lnSpc>
                <a:spcPts val="6695"/>
              </a:lnSpc>
            </a:pPr>
            <a:r>
              <a:rPr lang="en-US" b="true" sz="5399">
                <a:solidFill>
                  <a:srgbClr val="051D40"/>
                </a:solidFill>
                <a:latin typeface="Roboto Condensed Bold"/>
                <a:ea typeface="Roboto Condensed Bold"/>
                <a:cs typeface="Roboto Condensed Bold"/>
                <a:sym typeface="Roboto Condensed Bold"/>
              </a:rPr>
              <a:t>Ví dụ KHBD: Toán lớp 3 - Bài 45: Số 10 000</a:t>
            </a:r>
          </a:p>
        </p:txBody>
      </p:sp>
      <p:grpSp>
        <p:nvGrpSpPr>
          <p:cNvPr name="Group 16" id="16"/>
          <p:cNvGrpSpPr/>
          <p:nvPr/>
        </p:nvGrpSpPr>
        <p:grpSpPr>
          <a:xfrm rot="0">
            <a:off x="6480695" y="2243028"/>
            <a:ext cx="11206536" cy="7718301"/>
            <a:chOff x="0" y="0"/>
            <a:chExt cx="2951516" cy="2032804"/>
          </a:xfrm>
        </p:grpSpPr>
        <p:sp>
          <p:nvSpPr>
            <p:cNvPr name="Freeform 17" id="17"/>
            <p:cNvSpPr/>
            <p:nvPr/>
          </p:nvSpPr>
          <p:spPr>
            <a:xfrm flipH="false" flipV="false" rot="0">
              <a:off x="0" y="0"/>
              <a:ext cx="2951516" cy="2032804"/>
            </a:xfrm>
            <a:custGeom>
              <a:avLst/>
              <a:gdLst/>
              <a:ahLst/>
              <a:cxnLst/>
              <a:rect r="r" b="b" t="t" l="l"/>
              <a:pathLst>
                <a:path h="2032804" w="2951516">
                  <a:moveTo>
                    <a:pt x="15889" y="0"/>
                  </a:moveTo>
                  <a:lnTo>
                    <a:pt x="2935626" y="0"/>
                  </a:lnTo>
                  <a:cubicBezTo>
                    <a:pt x="2944402" y="0"/>
                    <a:pt x="2951516" y="7114"/>
                    <a:pt x="2951516" y="15889"/>
                  </a:cubicBezTo>
                  <a:lnTo>
                    <a:pt x="2951516" y="2016914"/>
                  </a:lnTo>
                  <a:cubicBezTo>
                    <a:pt x="2951516" y="2025690"/>
                    <a:pt x="2944402" y="2032804"/>
                    <a:pt x="2935626" y="2032804"/>
                  </a:cubicBezTo>
                  <a:lnTo>
                    <a:pt x="15889" y="2032804"/>
                  </a:lnTo>
                  <a:cubicBezTo>
                    <a:pt x="7114" y="2032804"/>
                    <a:pt x="0" y="2025690"/>
                    <a:pt x="0" y="2016914"/>
                  </a:cubicBezTo>
                  <a:lnTo>
                    <a:pt x="0" y="15889"/>
                  </a:lnTo>
                  <a:cubicBezTo>
                    <a:pt x="0" y="7114"/>
                    <a:pt x="7114" y="0"/>
                    <a:pt x="15889" y="0"/>
                  </a:cubicBezTo>
                  <a:close/>
                </a:path>
              </a:pathLst>
            </a:custGeom>
            <a:solidFill>
              <a:srgbClr val="FFFFFF"/>
            </a:solidFill>
            <a:ln w="38100" cap="rnd">
              <a:solidFill>
                <a:srgbClr val="000000"/>
              </a:solidFill>
              <a:prstDash val="solid"/>
              <a:round/>
            </a:ln>
          </p:spPr>
        </p:sp>
        <p:sp>
          <p:nvSpPr>
            <p:cNvPr name="TextBox 18" id="18"/>
            <p:cNvSpPr txBox="true"/>
            <p:nvPr/>
          </p:nvSpPr>
          <p:spPr>
            <a:xfrm>
              <a:off x="0" y="-47625"/>
              <a:ext cx="2951516" cy="2080429"/>
            </a:xfrm>
            <a:prstGeom prst="rect">
              <a:avLst/>
            </a:prstGeom>
          </p:spPr>
          <p:txBody>
            <a:bodyPr anchor="ctr" rtlCol="false" tIns="50800" lIns="50800" bIns="50800" rIns="50800"/>
            <a:lstStyle/>
            <a:p>
              <a:pPr algn="ctr">
                <a:lnSpc>
                  <a:spcPts val="2659"/>
                </a:lnSpc>
              </a:pPr>
            </a:p>
          </p:txBody>
        </p:sp>
      </p:grpSp>
      <p:sp>
        <p:nvSpPr>
          <p:cNvPr name="TextBox 19" id="19"/>
          <p:cNvSpPr txBox="true"/>
          <p:nvPr/>
        </p:nvSpPr>
        <p:spPr>
          <a:xfrm rot="0">
            <a:off x="6480695" y="3275321"/>
            <a:ext cx="11181633" cy="6391274"/>
          </a:xfrm>
          <a:prstGeom prst="rect">
            <a:avLst/>
          </a:prstGeom>
        </p:spPr>
        <p:txBody>
          <a:bodyPr anchor="t" rtlCol="false" tIns="0" lIns="0" bIns="0" rIns="0">
            <a:spAutoFit/>
          </a:bodyPr>
          <a:lstStyle/>
          <a:p>
            <a:pPr algn="l" marL="971555" indent="-485777" lvl="1">
              <a:lnSpc>
                <a:spcPts val="6300"/>
              </a:lnSpc>
              <a:buFont typeface="Arial"/>
              <a:buChar char="•"/>
            </a:pPr>
            <a:r>
              <a:rPr lang="en-US" b="true" sz="4500" spc="202">
                <a:solidFill>
                  <a:srgbClr val="000000"/>
                </a:solidFill>
                <a:latin typeface="Roboto Condensed Bold"/>
                <a:ea typeface="Roboto Condensed Bold"/>
                <a:cs typeface="Roboto Condensed Bold"/>
                <a:sym typeface="Roboto Condensed Bold"/>
              </a:rPr>
              <a:t>Hoạt động sử dụng Quizizz:</a:t>
            </a:r>
            <a:r>
              <a:rPr lang="en-US" sz="4500" spc="202">
                <a:solidFill>
                  <a:srgbClr val="000000"/>
                </a:solidFill>
                <a:latin typeface="Roboto Condensed"/>
                <a:ea typeface="Roboto Condensed"/>
                <a:cs typeface="Roboto Condensed"/>
                <a:sym typeface="Roboto Condensed"/>
              </a:rPr>
              <a:t> Hoạt động khởi động</a:t>
            </a:r>
          </a:p>
          <a:p>
            <a:pPr algn="l" marL="971555" indent="-485777" lvl="1">
              <a:lnSpc>
                <a:spcPts val="6300"/>
              </a:lnSpc>
              <a:buFont typeface="Arial"/>
              <a:buChar char="•"/>
            </a:pPr>
            <a:r>
              <a:rPr lang="en-US" b="true" sz="4500" spc="202">
                <a:solidFill>
                  <a:srgbClr val="000000"/>
                </a:solidFill>
                <a:latin typeface="Roboto Condensed Bold"/>
                <a:ea typeface="Roboto Condensed Bold"/>
                <a:cs typeface="Roboto Condensed Bold"/>
                <a:sym typeface="Roboto Condensed Bold"/>
              </a:rPr>
              <a:t>Nội dung:</a:t>
            </a:r>
            <a:r>
              <a:rPr lang="en-US" sz="4500" spc="202">
                <a:solidFill>
                  <a:srgbClr val="000000"/>
                </a:solidFill>
                <a:latin typeface="Roboto Condensed"/>
                <a:ea typeface="Roboto Condensed"/>
                <a:cs typeface="Roboto Condensed"/>
                <a:sym typeface="Roboto Condensed"/>
              </a:rPr>
              <a:t> 10 câu hỏi trắc nghiệm</a:t>
            </a:r>
          </a:p>
          <a:p>
            <a:pPr algn="l" marL="971555" indent="-485777" lvl="1">
              <a:lnSpc>
                <a:spcPts val="6300"/>
              </a:lnSpc>
              <a:buFont typeface="Arial"/>
              <a:buChar char="•"/>
            </a:pPr>
            <a:r>
              <a:rPr lang="en-US" b="true" sz="4500" spc="202">
                <a:solidFill>
                  <a:srgbClr val="000000"/>
                </a:solidFill>
                <a:latin typeface="Roboto Condensed Bold"/>
                <a:ea typeface="Roboto Condensed Bold"/>
                <a:cs typeface="Roboto Condensed Bold"/>
                <a:sym typeface="Roboto Condensed Bold"/>
              </a:rPr>
              <a:t>Mục tiêu:</a:t>
            </a:r>
            <a:r>
              <a:rPr lang="en-US" sz="4500" spc="202">
                <a:solidFill>
                  <a:srgbClr val="000000"/>
                </a:solidFill>
                <a:latin typeface="Roboto Condensed"/>
                <a:ea typeface="Roboto Condensed"/>
                <a:cs typeface="Roboto Condensed"/>
                <a:sym typeface="Roboto Condensed"/>
              </a:rPr>
              <a:t> Tạo tâm thế hứng thú, kiểm tra kiến thức cũ</a:t>
            </a:r>
          </a:p>
          <a:p>
            <a:pPr algn="l" marL="971555" indent="-485777" lvl="1">
              <a:lnSpc>
                <a:spcPts val="6300"/>
              </a:lnSpc>
              <a:buFont typeface="Arial"/>
              <a:buChar char="•"/>
            </a:pPr>
            <a:r>
              <a:rPr lang="en-US" b="true" sz="4500" spc="202">
                <a:solidFill>
                  <a:srgbClr val="000000"/>
                </a:solidFill>
                <a:latin typeface="Roboto Condensed Bold"/>
                <a:ea typeface="Roboto Condensed Bold"/>
                <a:cs typeface="Roboto Condensed Bold"/>
                <a:sym typeface="Roboto Condensed Bold"/>
              </a:rPr>
              <a:t>Hình thức:</a:t>
            </a:r>
            <a:r>
              <a:rPr lang="en-US" sz="4500" spc="202">
                <a:solidFill>
                  <a:srgbClr val="000000"/>
                </a:solidFill>
                <a:latin typeface="Roboto Condensed"/>
                <a:ea typeface="Roboto Condensed"/>
                <a:cs typeface="Roboto Condensed"/>
                <a:sym typeface="Roboto Condensed"/>
              </a:rPr>
              <a:t> Trực tiếp - Sử dụng Q-card (Chế độ giấy)</a:t>
            </a:r>
          </a:p>
          <a:p>
            <a:pPr algn="l" marL="971555" indent="-485777" lvl="1">
              <a:lnSpc>
                <a:spcPts val="6300"/>
              </a:lnSpc>
              <a:buFont typeface="Arial"/>
              <a:buChar char="•"/>
            </a:pPr>
            <a:r>
              <a:rPr lang="en-US" b="true" sz="4500" spc="202">
                <a:solidFill>
                  <a:srgbClr val="000000"/>
                </a:solidFill>
                <a:latin typeface="Roboto Condensed Bold"/>
                <a:ea typeface="Roboto Condensed Bold"/>
                <a:cs typeface="Roboto Condensed Bold"/>
                <a:sym typeface="Roboto Condensed Bold"/>
              </a:rPr>
              <a:t>Thời gian dự kiến:</a:t>
            </a:r>
            <a:r>
              <a:rPr lang="en-US" sz="4500" spc="202">
                <a:solidFill>
                  <a:srgbClr val="000000"/>
                </a:solidFill>
                <a:latin typeface="Roboto Condensed"/>
                <a:ea typeface="Roboto Condensed"/>
                <a:cs typeface="Roboto Condensed"/>
                <a:sym typeface="Roboto Condensed"/>
              </a:rPr>
              <a:t> 5 phút.</a:t>
            </a:r>
          </a:p>
        </p:txBody>
      </p:sp>
      <p:grpSp>
        <p:nvGrpSpPr>
          <p:cNvPr name="Group 20" id="20"/>
          <p:cNvGrpSpPr/>
          <p:nvPr/>
        </p:nvGrpSpPr>
        <p:grpSpPr>
          <a:xfrm rot="0">
            <a:off x="7129886" y="2589293"/>
            <a:ext cx="1806445" cy="475148"/>
            <a:chOff x="0" y="0"/>
            <a:chExt cx="2408593" cy="633531"/>
          </a:xfrm>
        </p:grpSpPr>
        <p:sp>
          <p:nvSpPr>
            <p:cNvPr name="Freeform 21" id="21"/>
            <p:cNvSpPr/>
            <p:nvPr/>
          </p:nvSpPr>
          <p:spPr>
            <a:xfrm flipH="false" flipV="false" rot="0">
              <a:off x="0"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2" id="22"/>
            <p:cNvSpPr/>
            <p:nvPr/>
          </p:nvSpPr>
          <p:spPr>
            <a:xfrm flipH="false" flipV="false" rot="0">
              <a:off x="887531"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3" id="23"/>
            <p:cNvSpPr/>
            <p:nvPr/>
          </p:nvSpPr>
          <p:spPr>
            <a:xfrm flipH="false" flipV="false" rot="0">
              <a:off x="1775062"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0" y="436204"/>
            <a:ext cx="18288000" cy="8115300"/>
          </a:xfrm>
          <a:custGeom>
            <a:avLst/>
            <a:gdLst/>
            <a:ahLst/>
            <a:cxnLst/>
            <a:rect r="r" b="b" t="t" l="l"/>
            <a:pathLst>
              <a:path h="8115300" w="18288000">
                <a:moveTo>
                  <a:pt x="0" y="0"/>
                </a:moveTo>
                <a:lnTo>
                  <a:pt x="18288000" y="0"/>
                </a:lnTo>
                <a:lnTo>
                  <a:pt x="18288000" y="8115300"/>
                </a:lnTo>
                <a:lnTo>
                  <a:pt x="0" y="8115300"/>
                </a:lnTo>
                <a:lnTo>
                  <a:pt x="0" y="0"/>
                </a:lnTo>
                <a:close/>
              </a:path>
            </a:pathLst>
          </a:custGeom>
          <a:blipFill>
            <a:blip r:embed="rId3"/>
            <a:stretch>
              <a:fillRect l="0" t="0" r="0" b="0"/>
            </a:stretch>
          </a:blipFill>
        </p:spPr>
      </p:sp>
      <p:sp>
        <p:nvSpPr>
          <p:cNvPr name="TextBox 3" id="3"/>
          <p:cNvSpPr txBox="true"/>
          <p:nvPr/>
        </p:nvSpPr>
        <p:spPr>
          <a:xfrm rot="0">
            <a:off x="5290046" y="9312117"/>
            <a:ext cx="7707908" cy="507364"/>
          </a:xfrm>
          <a:prstGeom prst="rect">
            <a:avLst/>
          </a:prstGeom>
        </p:spPr>
        <p:txBody>
          <a:bodyPr anchor="t" rtlCol="false" tIns="0" lIns="0" bIns="0" rIns="0">
            <a:spAutoFit/>
          </a:bodyPr>
          <a:lstStyle/>
          <a:p>
            <a:pPr algn="ctr">
              <a:lnSpc>
                <a:spcPts val="4060"/>
              </a:lnSpc>
            </a:pPr>
            <a:r>
              <a:rPr lang="en-US" sz="2900" b="true">
                <a:solidFill>
                  <a:srgbClr val="FF3131"/>
                </a:solidFill>
                <a:latin typeface="Roboto Condensed Bold"/>
                <a:ea typeface="Roboto Condensed Bold"/>
                <a:cs typeface="Roboto Condensed Bold"/>
                <a:sym typeface="Roboto Condensed Bold"/>
              </a:rPr>
              <a:t>Hình 1: </a:t>
            </a:r>
            <a:r>
              <a:rPr lang="en-US" sz="2900" b="true">
                <a:solidFill>
                  <a:srgbClr val="000000"/>
                </a:solidFill>
                <a:latin typeface="Roboto Condensed Bold"/>
                <a:ea typeface="Roboto Condensed Bold"/>
                <a:cs typeface="Roboto Condensed Bold"/>
                <a:sym typeface="Roboto Condensed Bold"/>
              </a:rPr>
              <a:t>Bộ câu hỏi sau khi đã được khởi tạo hoàn tất</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144000" y="0"/>
            <a:ext cx="9145731" cy="10287000"/>
            <a:chOff x="0" y="0"/>
            <a:chExt cx="12194308" cy="13716000"/>
          </a:xfrm>
        </p:grpSpPr>
        <p:pic>
          <p:nvPicPr>
            <p:cNvPr name="Picture 3" id="3"/>
            <p:cNvPicPr>
              <a:picLocks noChangeAspect="true"/>
            </p:cNvPicPr>
            <p:nvPr/>
          </p:nvPicPr>
          <p:blipFill>
            <a:blip r:embed="rId2"/>
            <a:srcRect l="5547" t="0" r="5547" b="0"/>
            <a:stretch>
              <a:fillRect/>
            </a:stretch>
          </p:blipFill>
          <p:spPr>
            <a:xfrm flipH="false" flipV="false">
              <a:off x="0" y="0"/>
              <a:ext cx="12194308" cy="13716000"/>
            </a:xfrm>
            <a:prstGeom prst="rect">
              <a:avLst/>
            </a:prstGeom>
          </p:spPr>
        </p:pic>
      </p:grpSp>
      <p:sp>
        <p:nvSpPr>
          <p:cNvPr name="AutoShape 4" id="4"/>
          <p:cNvSpPr/>
          <p:nvPr/>
        </p:nvSpPr>
        <p:spPr>
          <a:xfrm>
            <a:off x="-282420" y="9595979"/>
            <a:ext cx="18852841" cy="0"/>
          </a:xfrm>
          <a:prstGeom prst="line">
            <a:avLst/>
          </a:prstGeom>
          <a:ln cap="rnd" w="28575">
            <a:solidFill>
              <a:srgbClr val="D9D9D9"/>
            </a:solidFill>
            <a:prstDash val="solid"/>
            <a:headEnd type="none" len="sm" w="sm"/>
            <a:tailEnd type="none" len="sm" w="sm"/>
          </a:ln>
        </p:spPr>
      </p:sp>
      <p:sp>
        <p:nvSpPr>
          <p:cNvPr name="Freeform 5" id="5"/>
          <p:cNvSpPr/>
          <p:nvPr/>
        </p:nvSpPr>
        <p:spPr>
          <a:xfrm flipH="false" flipV="false" rot="-5400000">
            <a:off x="215412" y="1249973"/>
            <a:ext cx="844062" cy="211015"/>
          </a:xfrm>
          <a:custGeom>
            <a:avLst/>
            <a:gdLst/>
            <a:ahLst/>
            <a:cxnLst/>
            <a:rect r="r" b="b" t="t" l="l"/>
            <a:pathLst>
              <a:path h="211015" w="844062">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l="0" t="0" r="0" b="0"/>
            </a:stretch>
          </a:blipFill>
        </p:spPr>
      </p:sp>
      <p:sp>
        <p:nvSpPr>
          <p:cNvPr name="AutoShape 6" id="6"/>
          <p:cNvSpPr/>
          <p:nvPr/>
        </p:nvSpPr>
        <p:spPr>
          <a:xfrm rot="-5376337">
            <a:off x="-400441" y="3241875"/>
            <a:ext cx="2075766" cy="0"/>
          </a:xfrm>
          <a:prstGeom prst="line">
            <a:avLst/>
          </a:prstGeom>
          <a:ln cap="rnd" w="28575">
            <a:solidFill>
              <a:srgbClr val="D9D9D9">
                <a:alpha val="74902"/>
              </a:srgbClr>
            </a:solidFill>
            <a:prstDash val="solid"/>
            <a:headEnd type="none" len="sm" w="sm"/>
            <a:tailEnd type="none" len="sm" w="sm"/>
          </a:ln>
        </p:spPr>
      </p:sp>
      <p:grpSp>
        <p:nvGrpSpPr>
          <p:cNvPr name="Group 7" id="7"/>
          <p:cNvGrpSpPr/>
          <p:nvPr/>
        </p:nvGrpSpPr>
        <p:grpSpPr>
          <a:xfrm rot="0">
            <a:off x="1028700" y="2882526"/>
            <a:ext cx="577806" cy="577806"/>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598D"/>
            </a:solidFill>
          </p:spPr>
        </p:sp>
      </p:grpSp>
      <p:grpSp>
        <p:nvGrpSpPr>
          <p:cNvPr name="Group 9" id="9"/>
          <p:cNvGrpSpPr/>
          <p:nvPr/>
        </p:nvGrpSpPr>
        <p:grpSpPr>
          <a:xfrm rot="0">
            <a:off x="1028700" y="3755463"/>
            <a:ext cx="577806" cy="57780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598D"/>
            </a:solidFill>
          </p:spPr>
        </p:sp>
      </p:grpSp>
      <p:sp>
        <p:nvSpPr>
          <p:cNvPr name="TextBox 11" id="11"/>
          <p:cNvSpPr txBox="true"/>
          <p:nvPr/>
        </p:nvSpPr>
        <p:spPr>
          <a:xfrm rot="0">
            <a:off x="1447718" y="1470811"/>
            <a:ext cx="7364723" cy="839343"/>
          </a:xfrm>
          <a:prstGeom prst="rect">
            <a:avLst/>
          </a:prstGeom>
        </p:spPr>
        <p:txBody>
          <a:bodyPr anchor="t" rtlCol="false" tIns="0" lIns="0" bIns="0" rIns="0">
            <a:spAutoFit/>
          </a:bodyPr>
          <a:lstStyle/>
          <a:p>
            <a:pPr algn="l">
              <a:lnSpc>
                <a:spcPts val="6695"/>
              </a:lnSpc>
            </a:pPr>
            <a:r>
              <a:rPr lang="en-US" b="true" sz="5399">
                <a:solidFill>
                  <a:srgbClr val="051D40"/>
                </a:solidFill>
                <a:latin typeface="Roboto Condensed Bold"/>
                <a:ea typeface="Roboto Condensed Bold"/>
                <a:cs typeface="Roboto Condensed Bold"/>
                <a:sym typeface="Roboto Condensed Bold"/>
              </a:rPr>
              <a:t>Trong khi lên lớp</a:t>
            </a:r>
          </a:p>
        </p:txBody>
      </p:sp>
      <p:sp>
        <p:nvSpPr>
          <p:cNvPr name="TextBox 12" id="12"/>
          <p:cNvSpPr txBox="true"/>
          <p:nvPr/>
        </p:nvSpPr>
        <p:spPr>
          <a:xfrm rot="0">
            <a:off x="1855552" y="2806326"/>
            <a:ext cx="6651223" cy="695960"/>
          </a:xfrm>
          <a:prstGeom prst="rect">
            <a:avLst/>
          </a:prstGeom>
        </p:spPr>
        <p:txBody>
          <a:bodyPr anchor="t" rtlCol="false" tIns="0" lIns="0" bIns="0" rIns="0">
            <a:spAutoFit/>
          </a:bodyPr>
          <a:lstStyle/>
          <a:p>
            <a:pPr algn="just">
              <a:lnSpc>
                <a:spcPts val="5740"/>
              </a:lnSpc>
            </a:pPr>
            <a:r>
              <a:rPr lang="en-US" b="true" sz="4100">
                <a:solidFill>
                  <a:srgbClr val="000000"/>
                </a:solidFill>
                <a:latin typeface="Roboto Condensed Bold"/>
                <a:ea typeface="Roboto Condensed Bold"/>
                <a:cs typeface="Roboto Condensed Bold"/>
                <a:sym typeface="Roboto Condensed Bold"/>
              </a:rPr>
              <a:t>Tổ chức hoạt động: </a:t>
            </a:r>
            <a:r>
              <a:rPr lang="en-US" sz="4100">
                <a:solidFill>
                  <a:srgbClr val="000000"/>
                </a:solidFill>
                <a:latin typeface="Roboto Condensed"/>
                <a:ea typeface="Roboto Condensed"/>
                <a:cs typeface="Roboto Condensed"/>
                <a:sym typeface="Roboto Condensed"/>
              </a:rPr>
              <a:t>Tạo trò chơi</a:t>
            </a:r>
          </a:p>
        </p:txBody>
      </p:sp>
      <p:sp>
        <p:nvSpPr>
          <p:cNvPr name="TextBox 13" id="13"/>
          <p:cNvSpPr txBox="true"/>
          <p:nvPr/>
        </p:nvSpPr>
        <p:spPr>
          <a:xfrm rot="0">
            <a:off x="1855552" y="3679263"/>
            <a:ext cx="6651223" cy="2867661"/>
          </a:xfrm>
          <a:prstGeom prst="rect">
            <a:avLst/>
          </a:prstGeom>
        </p:spPr>
        <p:txBody>
          <a:bodyPr anchor="t" rtlCol="false" tIns="0" lIns="0" bIns="0" rIns="0">
            <a:spAutoFit/>
          </a:bodyPr>
          <a:lstStyle/>
          <a:p>
            <a:pPr algn="just">
              <a:lnSpc>
                <a:spcPts val="5739"/>
              </a:lnSpc>
            </a:pPr>
            <a:r>
              <a:rPr lang="en-US" sz="4099">
                <a:solidFill>
                  <a:srgbClr val="000000"/>
                </a:solidFill>
                <a:latin typeface="Roboto Condensed"/>
                <a:ea typeface="Roboto Condensed"/>
                <a:cs typeface="Roboto Condensed"/>
                <a:sym typeface="Roboto Condensed"/>
              </a:rPr>
              <a:t>Hướng dẫn học sinh tham gia vào hoạt động qua </a:t>
            </a:r>
            <a:r>
              <a:rPr lang="en-US" b="true" sz="4099">
                <a:solidFill>
                  <a:srgbClr val="000000"/>
                </a:solidFill>
                <a:latin typeface="Roboto Condensed Bold"/>
                <a:ea typeface="Roboto Condensed Bold"/>
                <a:cs typeface="Roboto Condensed Bold"/>
                <a:sym typeface="Roboto Condensed Bold"/>
              </a:rPr>
              <a:t>trực tuyến</a:t>
            </a:r>
            <a:r>
              <a:rPr lang="en-US" sz="4099">
                <a:solidFill>
                  <a:srgbClr val="000000"/>
                </a:solidFill>
                <a:latin typeface="Roboto Condensed"/>
                <a:ea typeface="Roboto Condensed"/>
                <a:cs typeface="Roboto Condensed"/>
                <a:sym typeface="Roboto Condensed"/>
              </a:rPr>
              <a:t> hoặc </a:t>
            </a:r>
            <a:r>
              <a:rPr lang="en-US" b="true" sz="4099">
                <a:solidFill>
                  <a:srgbClr val="000000"/>
                </a:solidFill>
                <a:latin typeface="Roboto Condensed Bold"/>
                <a:ea typeface="Roboto Condensed Bold"/>
                <a:cs typeface="Roboto Condensed Bold"/>
                <a:sym typeface="Roboto Condensed Bold"/>
              </a:rPr>
              <a:t>trực tiếp </a:t>
            </a:r>
            <a:r>
              <a:rPr lang="en-US" sz="4099">
                <a:solidFill>
                  <a:srgbClr val="000000"/>
                </a:solidFill>
                <a:latin typeface="Roboto Condensed"/>
                <a:ea typeface="Roboto Condensed"/>
                <a:cs typeface="Roboto Condensed"/>
                <a:sym typeface="Roboto Condensed"/>
              </a:rPr>
              <a:t>(phù hợp với điều kiện cơ sở)</a:t>
            </a:r>
          </a:p>
        </p:txBody>
      </p:sp>
      <p:grpSp>
        <p:nvGrpSpPr>
          <p:cNvPr name="Group 14" id="14"/>
          <p:cNvGrpSpPr/>
          <p:nvPr/>
        </p:nvGrpSpPr>
        <p:grpSpPr>
          <a:xfrm rot="0">
            <a:off x="1028700" y="6842199"/>
            <a:ext cx="577806" cy="577806"/>
            <a:chOff x="0" y="0"/>
            <a:chExt cx="6350000" cy="6350000"/>
          </a:xfrm>
        </p:grpSpPr>
        <p:sp>
          <p:nvSpPr>
            <p:cNvPr name="Freeform 15" id="1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598D"/>
            </a:solidFill>
          </p:spPr>
        </p:sp>
      </p:grpSp>
      <p:sp>
        <p:nvSpPr>
          <p:cNvPr name="TextBox 16" id="16"/>
          <p:cNvSpPr txBox="true"/>
          <p:nvPr/>
        </p:nvSpPr>
        <p:spPr>
          <a:xfrm rot="0">
            <a:off x="1855552" y="6765999"/>
            <a:ext cx="6651223" cy="1419861"/>
          </a:xfrm>
          <a:prstGeom prst="rect">
            <a:avLst/>
          </a:prstGeom>
        </p:spPr>
        <p:txBody>
          <a:bodyPr anchor="t" rtlCol="false" tIns="0" lIns="0" bIns="0" rIns="0">
            <a:spAutoFit/>
          </a:bodyPr>
          <a:lstStyle/>
          <a:p>
            <a:pPr algn="just">
              <a:lnSpc>
                <a:spcPts val="5739"/>
              </a:lnSpc>
            </a:pPr>
            <a:r>
              <a:rPr lang="en-US" sz="4099">
                <a:solidFill>
                  <a:srgbClr val="000000"/>
                </a:solidFill>
                <a:latin typeface="Roboto Condensed"/>
                <a:ea typeface="Roboto Condensed"/>
                <a:cs typeface="Roboto Condensed"/>
                <a:sym typeface="Roboto Condensed"/>
              </a:rPr>
              <a:t>Báo cáo kết quả, nhận xét và khen thưởng.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54724" y="-1945700"/>
            <a:ext cx="3735531" cy="3735531"/>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sp>
        <p:sp>
          <p:nvSpPr>
            <p:cNvPr name="TextBox 4" id="4"/>
            <p:cNvSpPr txBox="true"/>
            <p:nvPr/>
          </p:nvSpPr>
          <p:spPr>
            <a:xfrm>
              <a:off x="76200" y="28575"/>
              <a:ext cx="660400" cy="708025"/>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0" y="1414750"/>
            <a:ext cx="18288000" cy="8663940"/>
          </a:xfrm>
          <a:custGeom>
            <a:avLst/>
            <a:gdLst/>
            <a:ahLst/>
            <a:cxnLst/>
            <a:rect r="r" b="b" t="t" l="l"/>
            <a:pathLst>
              <a:path h="8663940" w="18288000">
                <a:moveTo>
                  <a:pt x="0" y="0"/>
                </a:moveTo>
                <a:lnTo>
                  <a:pt x="18288000" y="0"/>
                </a:lnTo>
                <a:lnTo>
                  <a:pt x="18288000" y="8663940"/>
                </a:lnTo>
                <a:lnTo>
                  <a:pt x="0" y="8663940"/>
                </a:lnTo>
                <a:lnTo>
                  <a:pt x="0" y="0"/>
                </a:lnTo>
                <a:close/>
              </a:path>
            </a:pathLst>
          </a:custGeom>
          <a:blipFill>
            <a:blip r:embed="rId2"/>
            <a:stretch>
              <a:fillRect l="0" t="0" r="0" b="0"/>
            </a:stretch>
          </a:blipFill>
        </p:spPr>
      </p:sp>
      <p:sp>
        <p:nvSpPr>
          <p:cNvPr name="TextBox 6" id="6"/>
          <p:cNvSpPr txBox="true"/>
          <p:nvPr/>
        </p:nvSpPr>
        <p:spPr>
          <a:xfrm rot="0">
            <a:off x="2080807" y="-152400"/>
            <a:ext cx="16363935" cy="1196340"/>
          </a:xfrm>
          <a:prstGeom prst="rect">
            <a:avLst/>
          </a:prstGeom>
        </p:spPr>
        <p:txBody>
          <a:bodyPr anchor="t" rtlCol="false" tIns="0" lIns="0" bIns="0" rIns="0">
            <a:spAutoFit/>
          </a:bodyPr>
          <a:lstStyle/>
          <a:p>
            <a:pPr algn="l">
              <a:lnSpc>
                <a:spcPts val="9659"/>
              </a:lnSpc>
              <a:spcBef>
                <a:spcPct val="0"/>
              </a:spcBef>
            </a:pPr>
            <a:r>
              <a:rPr lang="en-US" sz="6899">
                <a:solidFill>
                  <a:srgbClr val="051D40"/>
                </a:solidFill>
                <a:latin typeface="Roboto Condensed"/>
                <a:ea typeface="Roboto Condensed"/>
                <a:cs typeface="Roboto Condensed"/>
                <a:sym typeface="Roboto Condensed"/>
              </a:rPr>
              <a:t>Hệ sinh thái CĐS trong giáo dục phổ thông</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145DA0"/>
        </a:solidFill>
      </p:bgPr>
    </p:bg>
    <p:spTree>
      <p:nvGrpSpPr>
        <p:cNvPr id="1" name=""/>
        <p:cNvGrpSpPr/>
        <p:nvPr/>
      </p:nvGrpSpPr>
      <p:grpSpPr>
        <a:xfrm>
          <a:off x="0" y="0"/>
          <a:ext cx="0" cy="0"/>
          <a:chOff x="0" y="0"/>
          <a:chExt cx="0" cy="0"/>
        </a:xfrm>
      </p:grpSpPr>
      <p:sp>
        <p:nvSpPr>
          <p:cNvPr name="Freeform 2" id="2"/>
          <p:cNvSpPr/>
          <p:nvPr/>
        </p:nvSpPr>
        <p:spPr>
          <a:xfrm flipH="false" flipV="false" rot="0">
            <a:off x="970185" y="8299008"/>
            <a:ext cx="7925196" cy="1565226"/>
          </a:xfrm>
          <a:custGeom>
            <a:avLst/>
            <a:gdLst/>
            <a:ahLst/>
            <a:cxnLst/>
            <a:rect r="r" b="b" t="t" l="l"/>
            <a:pathLst>
              <a:path h="1565226" w="7925196">
                <a:moveTo>
                  <a:pt x="0" y="0"/>
                </a:moveTo>
                <a:lnTo>
                  <a:pt x="7925197" y="0"/>
                </a:lnTo>
                <a:lnTo>
                  <a:pt x="7925197" y="1565226"/>
                </a:lnTo>
                <a:lnTo>
                  <a:pt x="0" y="1565226"/>
                </a:lnTo>
                <a:lnTo>
                  <a:pt x="0" y="0"/>
                </a:lnTo>
                <a:close/>
              </a:path>
            </a:pathLst>
          </a:custGeom>
          <a:blipFill>
            <a:blip r:embed="rId2"/>
            <a:stretch>
              <a:fillRect l="0" t="0" r="0" b="0"/>
            </a:stretch>
          </a:blipFill>
        </p:spPr>
      </p:sp>
      <p:sp>
        <p:nvSpPr>
          <p:cNvPr name="Freeform 3" id="3"/>
          <p:cNvSpPr/>
          <p:nvPr/>
        </p:nvSpPr>
        <p:spPr>
          <a:xfrm flipH="false" flipV="false" rot="0">
            <a:off x="9760196" y="7532103"/>
            <a:ext cx="5841799" cy="1153755"/>
          </a:xfrm>
          <a:custGeom>
            <a:avLst/>
            <a:gdLst/>
            <a:ahLst/>
            <a:cxnLst/>
            <a:rect r="r" b="b" t="t" l="l"/>
            <a:pathLst>
              <a:path h="1153755" w="5841799">
                <a:moveTo>
                  <a:pt x="0" y="0"/>
                </a:moveTo>
                <a:lnTo>
                  <a:pt x="5841799" y="0"/>
                </a:lnTo>
                <a:lnTo>
                  <a:pt x="5841799" y="1153756"/>
                </a:lnTo>
                <a:lnTo>
                  <a:pt x="0" y="1153756"/>
                </a:lnTo>
                <a:lnTo>
                  <a:pt x="0" y="0"/>
                </a:lnTo>
                <a:close/>
              </a:path>
            </a:pathLst>
          </a:custGeom>
          <a:blipFill>
            <a:blip r:embed="rId2"/>
            <a:stretch>
              <a:fillRect l="0" t="0" r="0" b="0"/>
            </a:stretch>
          </a:blipFill>
        </p:spPr>
      </p:sp>
      <p:grpSp>
        <p:nvGrpSpPr>
          <p:cNvPr name="Group 4" id="4"/>
          <p:cNvGrpSpPr/>
          <p:nvPr/>
        </p:nvGrpSpPr>
        <p:grpSpPr>
          <a:xfrm rot="0">
            <a:off x="9377436" y="2346523"/>
            <a:ext cx="7940379" cy="6995518"/>
            <a:chOff x="0" y="0"/>
            <a:chExt cx="1554321" cy="1369365"/>
          </a:xfrm>
        </p:grpSpPr>
        <p:sp>
          <p:nvSpPr>
            <p:cNvPr name="Freeform 5" id="5"/>
            <p:cNvSpPr/>
            <p:nvPr/>
          </p:nvSpPr>
          <p:spPr>
            <a:xfrm flipH="false" flipV="false" rot="0">
              <a:off x="0" y="0"/>
              <a:ext cx="1554321" cy="1369365"/>
            </a:xfrm>
            <a:custGeom>
              <a:avLst/>
              <a:gdLst/>
              <a:ahLst/>
              <a:cxnLst/>
              <a:rect r="r" b="b" t="t" l="l"/>
              <a:pathLst>
                <a:path h="1369365" w="1554321">
                  <a:moveTo>
                    <a:pt x="42900" y="0"/>
                  </a:moveTo>
                  <a:lnTo>
                    <a:pt x="1511420" y="0"/>
                  </a:lnTo>
                  <a:cubicBezTo>
                    <a:pt x="1535113" y="0"/>
                    <a:pt x="1554321" y="19207"/>
                    <a:pt x="1554321" y="42900"/>
                  </a:cubicBezTo>
                  <a:lnTo>
                    <a:pt x="1554321" y="1326465"/>
                  </a:lnTo>
                  <a:cubicBezTo>
                    <a:pt x="1554321" y="1337843"/>
                    <a:pt x="1549801" y="1348755"/>
                    <a:pt x="1541755" y="1356800"/>
                  </a:cubicBezTo>
                  <a:cubicBezTo>
                    <a:pt x="1533710" y="1364845"/>
                    <a:pt x="1522798" y="1369365"/>
                    <a:pt x="1511420" y="1369365"/>
                  </a:cubicBezTo>
                  <a:lnTo>
                    <a:pt x="42900" y="1369365"/>
                  </a:lnTo>
                  <a:cubicBezTo>
                    <a:pt x="31522" y="1369365"/>
                    <a:pt x="20611" y="1364845"/>
                    <a:pt x="12565" y="1356800"/>
                  </a:cubicBezTo>
                  <a:cubicBezTo>
                    <a:pt x="4520" y="1348755"/>
                    <a:pt x="0" y="1337843"/>
                    <a:pt x="0" y="1326465"/>
                  </a:cubicBezTo>
                  <a:lnTo>
                    <a:pt x="0" y="42900"/>
                  </a:lnTo>
                  <a:cubicBezTo>
                    <a:pt x="0" y="31522"/>
                    <a:pt x="4520" y="20611"/>
                    <a:pt x="12565" y="12565"/>
                  </a:cubicBezTo>
                  <a:cubicBezTo>
                    <a:pt x="20611" y="4520"/>
                    <a:pt x="31522" y="0"/>
                    <a:pt x="42900" y="0"/>
                  </a:cubicBezTo>
                  <a:close/>
                </a:path>
              </a:pathLst>
            </a:custGeom>
            <a:solidFill>
              <a:srgbClr val="FDFDFD"/>
            </a:solidFill>
          </p:spPr>
        </p:sp>
        <p:sp>
          <p:nvSpPr>
            <p:cNvPr name="TextBox 6" id="6"/>
            <p:cNvSpPr txBox="true"/>
            <p:nvPr/>
          </p:nvSpPr>
          <p:spPr>
            <a:xfrm>
              <a:off x="0" y="-38100"/>
              <a:ext cx="1554321" cy="1407465"/>
            </a:xfrm>
            <a:prstGeom prst="rect">
              <a:avLst/>
            </a:prstGeom>
          </p:spPr>
          <p:txBody>
            <a:bodyPr anchor="ctr" rtlCol="false" tIns="50800" lIns="50800" bIns="50800" rIns="50800"/>
            <a:lstStyle/>
            <a:p>
              <a:pPr algn="ctr">
                <a:lnSpc>
                  <a:spcPts val="2659"/>
                </a:lnSpc>
              </a:pPr>
            </a:p>
            <a:p>
              <a:pPr algn="ctr">
                <a:lnSpc>
                  <a:spcPts val="2659"/>
                </a:lnSpc>
              </a:pPr>
            </a:p>
          </p:txBody>
        </p:sp>
      </p:grpSp>
      <p:grpSp>
        <p:nvGrpSpPr>
          <p:cNvPr name="Group 7" id="7"/>
          <p:cNvGrpSpPr/>
          <p:nvPr/>
        </p:nvGrpSpPr>
        <p:grpSpPr>
          <a:xfrm rot="0">
            <a:off x="970185" y="2346523"/>
            <a:ext cx="7925196" cy="6982142"/>
            <a:chOff x="0" y="0"/>
            <a:chExt cx="1554321" cy="1369365"/>
          </a:xfrm>
        </p:grpSpPr>
        <p:sp>
          <p:nvSpPr>
            <p:cNvPr name="Freeform 8" id="8"/>
            <p:cNvSpPr/>
            <p:nvPr/>
          </p:nvSpPr>
          <p:spPr>
            <a:xfrm flipH="false" flipV="false" rot="0">
              <a:off x="0" y="0"/>
              <a:ext cx="1554321" cy="1369365"/>
            </a:xfrm>
            <a:custGeom>
              <a:avLst/>
              <a:gdLst/>
              <a:ahLst/>
              <a:cxnLst/>
              <a:rect r="r" b="b" t="t" l="l"/>
              <a:pathLst>
                <a:path h="1369365" w="1554321">
                  <a:moveTo>
                    <a:pt x="42982" y="0"/>
                  </a:moveTo>
                  <a:lnTo>
                    <a:pt x="1511338" y="0"/>
                  </a:lnTo>
                  <a:cubicBezTo>
                    <a:pt x="1522738" y="0"/>
                    <a:pt x="1533671" y="4528"/>
                    <a:pt x="1541731" y="12589"/>
                  </a:cubicBezTo>
                  <a:cubicBezTo>
                    <a:pt x="1549792" y="20650"/>
                    <a:pt x="1554321" y="31583"/>
                    <a:pt x="1554321" y="42982"/>
                  </a:cubicBezTo>
                  <a:lnTo>
                    <a:pt x="1554321" y="1326383"/>
                  </a:lnTo>
                  <a:cubicBezTo>
                    <a:pt x="1554321" y="1337782"/>
                    <a:pt x="1549792" y="1348715"/>
                    <a:pt x="1541731" y="1356776"/>
                  </a:cubicBezTo>
                  <a:cubicBezTo>
                    <a:pt x="1533671" y="1364837"/>
                    <a:pt x="1522738" y="1369365"/>
                    <a:pt x="1511338" y="1369365"/>
                  </a:cubicBezTo>
                  <a:lnTo>
                    <a:pt x="42982" y="1369365"/>
                  </a:lnTo>
                  <a:cubicBezTo>
                    <a:pt x="31583" y="1369365"/>
                    <a:pt x="20650" y="1364837"/>
                    <a:pt x="12589" y="1356776"/>
                  </a:cubicBezTo>
                  <a:cubicBezTo>
                    <a:pt x="4528" y="1348715"/>
                    <a:pt x="0" y="1337782"/>
                    <a:pt x="0" y="1326383"/>
                  </a:cubicBezTo>
                  <a:lnTo>
                    <a:pt x="0" y="42982"/>
                  </a:lnTo>
                  <a:cubicBezTo>
                    <a:pt x="0" y="31583"/>
                    <a:pt x="4528" y="20650"/>
                    <a:pt x="12589" y="12589"/>
                  </a:cubicBezTo>
                  <a:cubicBezTo>
                    <a:pt x="20650" y="4528"/>
                    <a:pt x="31583" y="0"/>
                    <a:pt x="42982" y="0"/>
                  </a:cubicBezTo>
                  <a:close/>
                </a:path>
              </a:pathLst>
            </a:custGeom>
            <a:solidFill>
              <a:srgbClr val="FDFDFD"/>
            </a:solidFill>
          </p:spPr>
        </p:sp>
        <p:sp>
          <p:nvSpPr>
            <p:cNvPr name="TextBox 9" id="9"/>
            <p:cNvSpPr txBox="true"/>
            <p:nvPr/>
          </p:nvSpPr>
          <p:spPr>
            <a:xfrm>
              <a:off x="0" y="-38100"/>
              <a:ext cx="1554321" cy="1407465"/>
            </a:xfrm>
            <a:prstGeom prst="rect">
              <a:avLst/>
            </a:prstGeom>
          </p:spPr>
          <p:txBody>
            <a:bodyPr anchor="ctr" rtlCol="false" tIns="50800" lIns="50800" bIns="50800" rIns="50800"/>
            <a:lstStyle/>
            <a:p>
              <a:pPr algn="ctr">
                <a:lnSpc>
                  <a:spcPts val="2659"/>
                </a:lnSpc>
              </a:pPr>
            </a:p>
            <a:p>
              <a:pPr algn="ctr">
                <a:lnSpc>
                  <a:spcPts val="2659"/>
                </a:lnSpc>
              </a:pPr>
            </a:p>
          </p:txBody>
        </p:sp>
      </p:grpSp>
      <p:grpSp>
        <p:nvGrpSpPr>
          <p:cNvPr name="Group 10" id="10"/>
          <p:cNvGrpSpPr/>
          <p:nvPr/>
        </p:nvGrpSpPr>
        <p:grpSpPr>
          <a:xfrm rot="0">
            <a:off x="-2123887" y="-2346523"/>
            <a:ext cx="4693046" cy="4693046"/>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sp>
        <p:sp>
          <p:nvSpPr>
            <p:cNvPr name="TextBox 12" id="12"/>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0">
            <a:off x="15573718" y="7940477"/>
            <a:ext cx="4693046" cy="4693046"/>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grpSp>
        <p:nvGrpSpPr>
          <p:cNvPr name="Group 16" id="16"/>
          <p:cNvGrpSpPr/>
          <p:nvPr/>
        </p:nvGrpSpPr>
        <p:grpSpPr>
          <a:xfrm rot="0">
            <a:off x="1176937" y="2549076"/>
            <a:ext cx="7557400" cy="4250984"/>
            <a:chOff x="0" y="0"/>
            <a:chExt cx="11289030" cy="6350000"/>
          </a:xfrm>
        </p:grpSpPr>
        <p:sp>
          <p:nvSpPr>
            <p:cNvPr name="Freeform 17" id="17"/>
            <p:cNvSpPr/>
            <p:nvPr/>
          </p:nvSpPr>
          <p:spPr>
            <a:xfrm flipH="false" flipV="false" rot="0">
              <a:off x="0" y="0"/>
              <a:ext cx="11287760" cy="6350000"/>
            </a:xfrm>
            <a:custGeom>
              <a:avLst/>
              <a:gdLst/>
              <a:ahLst/>
              <a:cxnLst/>
              <a:rect r="r" b="b" t="t" l="l"/>
              <a:pathLst>
                <a:path h="6350000" w="1128776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3"/>
              <a:stretch>
                <a:fillRect l="0" t="-5783" r="0" b="-5783"/>
              </a:stretch>
            </a:blipFill>
          </p:spPr>
        </p:sp>
      </p:grpSp>
      <p:grpSp>
        <p:nvGrpSpPr>
          <p:cNvPr name="Group 18" id="18"/>
          <p:cNvGrpSpPr/>
          <p:nvPr/>
        </p:nvGrpSpPr>
        <p:grpSpPr>
          <a:xfrm rot="0">
            <a:off x="9559296" y="2549464"/>
            <a:ext cx="7571877" cy="4259128"/>
            <a:chOff x="0" y="0"/>
            <a:chExt cx="11289030" cy="6350000"/>
          </a:xfrm>
        </p:grpSpPr>
        <p:sp>
          <p:nvSpPr>
            <p:cNvPr name="Freeform 19" id="19"/>
            <p:cNvSpPr/>
            <p:nvPr/>
          </p:nvSpPr>
          <p:spPr>
            <a:xfrm flipH="false" flipV="false" rot="0">
              <a:off x="0" y="0"/>
              <a:ext cx="11287760" cy="6350000"/>
            </a:xfrm>
            <a:custGeom>
              <a:avLst/>
              <a:gdLst/>
              <a:ahLst/>
              <a:cxnLst/>
              <a:rect r="r" b="b" t="t" l="l"/>
              <a:pathLst>
                <a:path h="6350000" w="1128776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4"/>
              <a:stretch>
                <a:fillRect l="0" t="-5449" r="0" b="-5449"/>
              </a:stretch>
            </a:blipFill>
          </p:spPr>
        </p:sp>
      </p:grpSp>
      <p:sp>
        <p:nvSpPr>
          <p:cNvPr name="TextBox 20" id="20"/>
          <p:cNvSpPr txBox="true"/>
          <p:nvPr/>
        </p:nvSpPr>
        <p:spPr>
          <a:xfrm rot="0">
            <a:off x="3225501" y="536362"/>
            <a:ext cx="11840516" cy="879901"/>
          </a:xfrm>
          <a:prstGeom prst="rect">
            <a:avLst/>
          </a:prstGeom>
        </p:spPr>
        <p:txBody>
          <a:bodyPr anchor="t" rtlCol="false" tIns="0" lIns="0" bIns="0" rIns="0">
            <a:spAutoFit/>
          </a:bodyPr>
          <a:lstStyle/>
          <a:p>
            <a:pPr algn="ctr" marL="0" indent="0" lvl="0">
              <a:lnSpc>
                <a:spcPts val="7151"/>
              </a:lnSpc>
              <a:spcBef>
                <a:spcPct val="0"/>
              </a:spcBef>
            </a:pPr>
            <a:r>
              <a:rPr lang="en-US" b="true" sz="5108">
                <a:solidFill>
                  <a:srgbClr val="FDFDFD"/>
                </a:solidFill>
                <a:latin typeface="Roboto Condensed Bold"/>
                <a:ea typeface="Roboto Condensed Bold"/>
                <a:cs typeface="Roboto Condensed Bold"/>
                <a:sym typeface="Roboto Condensed Bold"/>
              </a:rPr>
              <a:t>Cách thức HS tham gia vào hoạt động</a:t>
            </a:r>
          </a:p>
        </p:txBody>
      </p:sp>
      <p:sp>
        <p:nvSpPr>
          <p:cNvPr name="TextBox 21" id="21"/>
          <p:cNvSpPr txBox="true"/>
          <p:nvPr/>
        </p:nvSpPr>
        <p:spPr>
          <a:xfrm rot="0">
            <a:off x="9744704" y="7547431"/>
            <a:ext cx="7201061" cy="1562543"/>
          </a:xfrm>
          <a:prstGeom prst="rect">
            <a:avLst/>
          </a:prstGeom>
        </p:spPr>
        <p:txBody>
          <a:bodyPr anchor="t" rtlCol="false" tIns="0" lIns="0" bIns="0" rIns="0">
            <a:spAutoFit/>
          </a:bodyPr>
          <a:lstStyle/>
          <a:p>
            <a:pPr algn="ctr">
              <a:lnSpc>
                <a:spcPts val="4175"/>
              </a:lnSpc>
            </a:pPr>
            <a:r>
              <a:rPr lang="en-US" sz="2982" spc="-59">
                <a:solidFill>
                  <a:srgbClr val="051D40"/>
                </a:solidFill>
                <a:latin typeface="Roboto Condensed"/>
                <a:ea typeface="Roboto Condensed"/>
                <a:cs typeface="Roboto Condensed"/>
                <a:sym typeface="Roboto Condensed"/>
              </a:rPr>
              <a:t>HS sẽ được giáo viên phát một tờ phiếu gọi là </a:t>
            </a:r>
          </a:p>
          <a:p>
            <a:pPr algn="ctr">
              <a:lnSpc>
                <a:spcPts val="4175"/>
              </a:lnSpc>
            </a:pPr>
            <a:r>
              <a:rPr lang="en-US" sz="2982" spc="-59">
                <a:solidFill>
                  <a:srgbClr val="051D40"/>
                </a:solidFill>
                <a:latin typeface="Roboto Condensed"/>
                <a:ea typeface="Roboto Condensed"/>
                <a:cs typeface="Roboto Condensed"/>
                <a:sym typeface="Roboto Condensed"/>
              </a:rPr>
              <a:t>Q-Card, hướng xoay của tờ phiếu này sẽ là </a:t>
            </a:r>
          </a:p>
          <a:p>
            <a:pPr algn="ctr" marL="0" indent="0" lvl="0">
              <a:lnSpc>
                <a:spcPts val="4175"/>
              </a:lnSpc>
              <a:spcBef>
                <a:spcPct val="0"/>
              </a:spcBef>
            </a:pPr>
            <a:r>
              <a:rPr lang="en-US" sz="2982" spc="-59">
                <a:solidFill>
                  <a:srgbClr val="051D40"/>
                </a:solidFill>
                <a:latin typeface="Roboto Condensed"/>
                <a:ea typeface="Roboto Condensed"/>
                <a:cs typeface="Roboto Condensed"/>
                <a:sym typeface="Roboto Condensed"/>
              </a:rPr>
              <a:t>đáp án của câu hỏi</a:t>
            </a:r>
          </a:p>
        </p:txBody>
      </p:sp>
      <p:sp>
        <p:nvSpPr>
          <p:cNvPr name="TextBox 22" id="22"/>
          <p:cNvSpPr txBox="true"/>
          <p:nvPr/>
        </p:nvSpPr>
        <p:spPr>
          <a:xfrm rot="0">
            <a:off x="2754330" y="6912926"/>
            <a:ext cx="4356907" cy="521092"/>
          </a:xfrm>
          <a:prstGeom prst="rect">
            <a:avLst/>
          </a:prstGeom>
        </p:spPr>
        <p:txBody>
          <a:bodyPr anchor="t" rtlCol="false" tIns="0" lIns="0" bIns="0" rIns="0">
            <a:spAutoFit/>
          </a:bodyPr>
          <a:lstStyle/>
          <a:p>
            <a:pPr algn="ctr" marL="0" indent="0" lvl="0">
              <a:lnSpc>
                <a:spcPts val="4342"/>
              </a:lnSpc>
              <a:spcBef>
                <a:spcPct val="0"/>
              </a:spcBef>
            </a:pPr>
            <a:r>
              <a:rPr lang="en-US" sz="3101">
                <a:solidFill>
                  <a:srgbClr val="051D40"/>
                </a:solidFill>
                <a:latin typeface="Open Sans Extra Bold"/>
                <a:ea typeface="Open Sans Extra Bold"/>
                <a:cs typeface="Open Sans Extra Bold"/>
                <a:sym typeface="Open Sans Extra Bold"/>
              </a:rPr>
              <a:t>Trực tuyến (Online)</a:t>
            </a:r>
          </a:p>
        </p:txBody>
      </p:sp>
      <p:sp>
        <p:nvSpPr>
          <p:cNvPr name="TextBox 23" id="23"/>
          <p:cNvSpPr txBox="true"/>
          <p:nvPr/>
        </p:nvSpPr>
        <p:spPr>
          <a:xfrm rot="0">
            <a:off x="11392089" y="6912037"/>
            <a:ext cx="3911072" cy="521981"/>
          </a:xfrm>
          <a:prstGeom prst="rect">
            <a:avLst/>
          </a:prstGeom>
        </p:spPr>
        <p:txBody>
          <a:bodyPr anchor="t" rtlCol="false" tIns="0" lIns="0" bIns="0" rIns="0">
            <a:spAutoFit/>
          </a:bodyPr>
          <a:lstStyle/>
          <a:p>
            <a:pPr algn="ctr" marL="0" indent="0" lvl="0">
              <a:lnSpc>
                <a:spcPts val="4350"/>
              </a:lnSpc>
              <a:spcBef>
                <a:spcPct val="0"/>
              </a:spcBef>
            </a:pPr>
            <a:r>
              <a:rPr lang="en-US" sz="3107">
                <a:solidFill>
                  <a:srgbClr val="051D40"/>
                </a:solidFill>
                <a:latin typeface="Open Sans Extra Bold"/>
                <a:ea typeface="Open Sans Extra Bold"/>
                <a:cs typeface="Open Sans Extra Bold"/>
                <a:sym typeface="Open Sans Extra Bold"/>
              </a:rPr>
              <a:t>Trực tiếp (Offline)</a:t>
            </a:r>
          </a:p>
        </p:txBody>
      </p:sp>
      <p:sp>
        <p:nvSpPr>
          <p:cNvPr name="TextBox 24" id="24"/>
          <p:cNvSpPr txBox="true"/>
          <p:nvPr/>
        </p:nvSpPr>
        <p:spPr>
          <a:xfrm rot="0">
            <a:off x="1361990" y="7537359"/>
            <a:ext cx="7187293" cy="1562644"/>
          </a:xfrm>
          <a:prstGeom prst="rect">
            <a:avLst/>
          </a:prstGeom>
        </p:spPr>
        <p:txBody>
          <a:bodyPr anchor="t" rtlCol="false" tIns="0" lIns="0" bIns="0" rIns="0">
            <a:spAutoFit/>
          </a:bodyPr>
          <a:lstStyle/>
          <a:p>
            <a:pPr algn="ctr" marL="0" indent="0" lvl="0">
              <a:lnSpc>
                <a:spcPts val="4169"/>
              </a:lnSpc>
              <a:spcBef>
                <a:spcPct val="0"/>
              </a:spcBef>
            </a:pPr>
            <a:r>
              <a:rPr lang="en-US" sz="2978" spc="-59">
                <a:solidFill>
                  <a:srgbClr val="051D40"/>
                </a:solidFill>
                <a:latin typeface="Roboto Condensed"/>
                <a:ea typeface="Roboto Condensed"/>
                <a:cs typeface="Roboto Condensed"/>
                <a:sym typeface="Roboto Condensed"/>
              </a:rPr>
              <a:t>HS sẽ truy cập vào ứng dụng Quizizz bằng máy tính hoặc điện thoại cá nhân có kết nối internet và nhập mã theo hướng dẫn của giáo viên</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145DA0"/>
        </a:solidFill>
      </p:bgPr>
    </p:bg>
    <p:spTree>
      <p:nvGrpSpPr>
        <p:cNvPr id="1" name=""/>
        <p:cNvGrpSpPr/>
        <p:nvPr/>
      </p:nvGrpSpPr>
      <p:grpSpPr>
        <a:xfrm>
          <a:off x="0" y="0"/>
          <a:ext cx="0" cy="0"/>
          <a:chOff x="0" y="0"/>
          <a:chExt cx="0" cy="0"/>
        </a:xfrm>
      </p:grpSpPr>
      <p:grpSp>
        <p:nvGrpSpPr>
          <p:cNvPr name="Group 2" id="2"/>
          <p:cNvGrpSpPr/>
          <p:nvPr/>
        </p:nvGrpSpPr>
        <p:grpSpPr>
          <a:xfrm rot="0">
            <a:off x="15573718" y="7940477"/>
            <a:ext cx="4693046" cy="469304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sp>
        <p:sp>
          <p:nvSpPr>
            <p:cNvPr name="TextBox 4" id="4"/>
            <p:cNvSpPr txBox="true"/>
            <p:nvPr/>
          </p:nvSpPr>
          <p:spPr>
            <a:xfrm>
              <a:off x="76200" y="28575"/>
              <a:ext cx="660400" cy="708025"/>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a:grpSpLocks noChangeAspect="true"/>
          </p:cNvGrpSpPr>
          <p:nvPr/>
        </p:nvGrpSpPr>
        <p:grpSpPr>
          <a:xfrm rot="0">
            <a:off x="14082638" y="2972729"/>
            <a:ext cx="3176662" cy="6285571"/>
            <a:chOff x="0" y="0"/>
            <a:chExt cx="2620010" cy="5184140"/>
          </a:xfrm>
        </p:grpSpPr>
        <p:sp>
          <p:nvSpPr>
            <p:cNvPr name="Freeform 6" id="6"/>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7" id="7"/>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2"/>
              <a:stretch>
                <a:fillRect l="0" t="0" r="-1850" b="0"/>
              </a:stretch>
            </a:blipFill>
          </p:spPr>
        </p:sp>
        <p:sp>
          <p:nvSpPr>
            <p:cNvPr name="Freeform 8" id="8"/>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9" id="9"/>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10" id="10"/>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11" id="11"/>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12" id="12"/>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13" id="13"/>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14" id="14"/>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grpSp>
        <p:nvGrpSpPr>
          <p:cNvPr name="Group 15" id="15"/>
          <p:cNvGrpSpPr>
            <a:grpSpLocks noChangeAspect="true"/>
          </p:cNvGrpSpPr>
          <p:nvPr/>
        </p:nvGrpSpPr>
        <p:grpSpPr>
          <a:xfrm rot="0">
            <a:off x="1028700" y="2972729"/>
            <a:ext cx="3176662" cy="6285571"/>
            <a:chOff x="0" y="0"/>
            <a:chExt cx="2620010" cy="5184140"/>
          </a:xfrm>
        </p:grpSpPr>
        <p:sp>
          <p:nvSpPr>
            <p:cNvPr name="Freeform 16" id="16"/>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17" id="17"/>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654" t="0" r="-654" b="0"/>
              </a:stretch>
            </a:blipFill>
          </p:spPr>
        </p:sp>
        <p:sp>
          <p:nvSpPr>
            <p:cNvPr name="Freeform 18" id="18"/>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19" id="19"/>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20" id="20"/>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21" id="21"/>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22" id="22"/>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23" id="23"/>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24" id="24"/>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grpSp>
        <p:nvGrpSpPr>
          <p:cNvPr name="Group 25" id="25"/>
          <p:cNvGrpSpPr>
            <a:grpSpLocks noChangeAspect="true"/>
          </p:cNvGrpSpPr>
          <p:nvPr/>
        </p:nvGrpSpPr>
        <p:grpSpPr>
          <a:xfrm rot="0">
            <a:off x="5342290" y="2972729"/>
            <a:ext cx="3176662" cy="6285571"/>
            <a:chOff x="0" y="0"/>
            <a:chExt cx="2620010" cy="5184140"/>
          </a:xfrm>
        </p:grpSpPr>
        <p:sp>
          <p:nvSpPr>
            <p:cNvPr name="Freeform 26" id="26"/>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27" id="27"/>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l="-518" t="0" r="-518" b="0"/>
              </a:stretch>
            </a:blipFill>
          </p:spPr>
        </p:sp>
        <p:sp>
          <p:nvSpPr>
            <p:cNvPr name="Freeform 28" id="28"/>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29" id="29"/>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30" id="30"/>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31" id="31"/>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32" id="32"/>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33" id="33"/>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34" id="34"/>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grpSp>
        <p:nvGrpSpPr>
          <p:cNvPr name="Group 35" id="35"/>
          <p:cNvGrpSpPr>
            <a:grpSpLocks noChangeAspect="true"/>
          </p:cNvGrpSpPr>
          <p:nvPr/>
        </p:nvGrpSpPr>
        <p:grpSpPr>
          <a:xfrm rot="0">
            <a:off x="9712464" y="2972729"/>
            <a:ext cx="3176662" cy="6285571"/>
            <a:chOff x="0" y="0"/>
            <a:chExt cx="2620010" cy="5184140"/>
          </a:xfrm>
        </p:grpSpPr>
        <p:sp>
          <p:nvSpPr>
            <p:cNvPr name="Freeform 36" id="36"/>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37" id="37"/>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5"/>
              <a:stretch>
                <a:fillRect l="-654" t="0" r="-654" b="0"/>
              </a:stretch>
            </a:blipFill>
          </p:spPr>
        </p:sp>
        <p:sp>
          <p:nvSpPr>
            <p:cNvPr name="Freeform 38" id="38"/>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39" id="39"/>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40" id="40"/>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41" id="41"/>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42" id="42"/>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43" id="43"/>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44" id="44"/>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
        <p:nvSpPr>
          <p:cNvPr name="TextBox 45" id="45"/>
          <p:cNvSpPr txBox="true"/>
          <p:nvPr/>
        </p:nvSpPr>
        <p:spPr>
          <a:xfrm rot="0">
            <a:off x="1270420" y="895350"/>
            <a:ext cx="11471412" cy="1137153"/>
          </a:xfrm>
          <a:prstGeom prst="rect">
            <a:avLst/>
          </a:prstGeom>
        </p:spPr>
        <p:txBody>
          <a:bodyPr anchor="t" rtlCol="false" tIns="0" lIns="0" bIns="0" rIns="0">
            <a:spAutoFit/>
          </a:bodyPr>
          <a:lstStyle/>
          <a:p>
            <a:pPr algn="l">
              <a:lnSpc>
                <a:spcPts val="9247"/>
              </a:lnSpc>
              <a:spcBef>
                <a:spcPct val="0"/>
              </a:spcBef>
            </a:pPr>
            <a:r>
              <a:rPr lang="en-US" b="true" sz="6605">
                <a:solidFill>
                  <a:srgbClr val="FDFDFD"/>
                </a:solidFill>
                <a:latin typeface="Roboto Condensed Bold"/>
                <a:ea typeface="Roboto Condensed Bold"/>
                <a:cs typeface="Roboto Condensed Bold"/>
                <a:sym typeface="Roboto Condensed Bold"/>
              </a:rPr>
              <a:t>Tham gia hoạt động trực tuyến</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247242" y="242294"/>
            <a:ext cx="17793515" cy="9802411"/>
            <a:chOff x="0" y="0"/>
            <a:chExt cx="4982580" cy="2744893"/>
          </a:xfrm>
        </p:grpSpPr>
        <p:sp>
          <p:nvSpPr>
            <p:cNvPr name="Freeform 3" id="3"/>
            <p:cNvSpPr/>
            <p:nvPr/>
          </p:nvSpPr>
          <p:spPr>
            <a:xfrm flipH="false" flipV="false" rot="0">
              <a:off x="0" y="0"/>
              <a:ext cx="4982580" cy="2744893"/>
            </a:xfrm>
            <a:custGeom>
              <a:avLst/>
              <a:gdLst/>
              <a:ahLst/>
              <a:cxnLst/>
              <a:rect r="r" b="b" t="t" l="l"/>
              <a:pathLst>
                <a:path h="2744893" w="4982580">
                  <a:moveTo>
                    <a:pt x="0" y="0"/>
                  </a:moveTo>
                  <a:lnTo>
                    <a:pt x="4982580" y="0"/>
                  </a:lnTo>
                  <a:lnTo>
                    <a:pt x="4982580" y="2744893"/>
                  </a:lnTo>
                  <a:lnTo>
                    <a:pt x="0" y="2744893"/>
                  </a:lnTo>
                  <a:close/>
                </a:path>
              </a:pathLst>
            </a:custGeom>
            <a:solidFill>
              <a:srgbClr val="000000">
                <a:alpha val="0"/>
              </a:srgbClr>
            </a:solidFill>
            <a:ln w="228600" cap="sq">
              <a:solidFill>
                <a:srgbClr val="145DA0"/>
              </a:solidFill>
              <a:prstDash val="solid"/>
              <a:miter/>
            </a:ln>
          </p:spPr>
        </p:sp>
        <p:sp>
          <p:nvSpPr>
            <p:cNvPr name="TextBox 4" id="4"/>
            <p:cNvSpPr txBox="true"/>
            <p:nvPr/>
          </p:nvSpPr>
          <p:spPr>
            <a:xfrm>
              <a:off x="0" y="-38100"/>
              <a:ext cx="4982580" cy="2782993"/>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5" id="5"/>
          <p:cNvGrpSpPr>
            <a:grpSpLocks noChangeAspect="true"/>
          </p:cNvGrpSpPr>
          <p:nvPr/>
        </p:nvGrpSpPr>
        <p:grpSpPr>
          <a:xfrm rot="0">
            <a:off x="1124550" y="2420002"/>
            <a:ext cx="3456004" cy="6838298"/>
            <a:chOff x="0" y="0"/>
            <a:chExt cx="2620010" cy="5184140"/>
          </a:xfrm>
        </p:grpSpPr>
        <p:sp>
          <p:nvSpPr>
            <p:cNvPr name="Freeform 6" id="6"/>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7" id="7"/>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2"/>
              <a:stretch>
                <a:fillRect l="-789" t="0" r="-789" b="0"/>
              </a:stretch>
            </a:blipFill>
          </p:spPr>
        </p:sp>
        <p:sp>
          <p:nvSpPr>
            <p:cNvPr name="Freeform 8" id="8"/>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name="Freeform 9" id="9"/>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name="Freeform 10" id="10"/>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name="Freeform 11" id="11"/>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name="Freeform 12" id="12"/>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name="Freeform 13" id="13"/>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name="Freeform 14" id="14"/>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grpSp>
        <p:nvGrpSpPr>
          <p:cNvPr name="Group 15" id="15"/>
          <p:cNvGrpSpPr>
            <a:grpSpLocks noChangeAspect="true"/>
          </p:cNvGrpSpPr>
          <p:nvPr/>
        </p:nvGrpSpPr>
        <p:grpSpPr>
          <a:xfrm rot="0">
            <a:off x="5319526" y="2420002"/>
            <a:ext cx="3456004" cy="6838298"/>
            <a:chOff x="0" y="0"/>
            <a:chExt cx="2620010" cy="5184140"/>
          </a:xfrm>
        </p:grpSpPr>
        <p:sp>
          <p:nvSpPr>
            <p:cNvPr name="Freeform 16" id="16"/>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17" id="17"/>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925" t="0" r="-925" b="0"/>
              </a:stretch>
            </a:blipFill>
          </p:spPr>
        </p:sp>
        <p:sp>
          <p:nvSpPr>
            <p:cNvPr name="Freeform 18" id="18"/>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name="Freeform 19" id="19"/>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name="Freeform 20" id="20"/>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name="Freeform 21" id="21"/>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name="Freeform 22" id="22"/>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name="Freeform 23" id="23"/>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name="Freeform 24" id="24"/>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grpSp>
        <p:nvGrpSpPr>
          <p:cNvPr name="Group 25" id="25"/>
          <p:cNvGrpSpPr>
            <a:grpSpLocks noChangeAspect="true"/>
          </p:cNvGrpSpPr>
          <p:nvPr/>
        </p:nvGrpSpPr>
        <p:grpSpPr>
          <a:xfrm rot="0">
            <a:off x="9513486" y="2420002"/>
            <a:ext cx="3456004" cy="6838298"/>
            <a:chOff x="0" y="0"/>
            <a:chExt cx="2620010" cy="5184140"/>
          </a:xfrm>
        </p:grpSpPr>
        <p:sp>
          <p:nvSpPr>
            <p:cNvPr name="Freeform 26" id="26"/>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27" id="27"/>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l="-925" t="0" r="-925" b="0"/>
              </a:stretch>
            </a:blipFill>
          </p:spPr>
        </p:sp>
        <p:sp>
          <p:nvSpPr>
            <p:cNvPr name="Freeform 28" id="28"/>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name="Freeform 29" id="29"/>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name="Freeform 30" id="30"/>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name="Freeform 31" id="31"/>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name="Freeform 32" id="32"/>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name="Freeform 33" id="33"/>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name="Freeform 34" id="34"/>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grpSp>
        <p:nvGrpSpPr>
          <p:cNvPr name="Group 35" id="35"/>
          <p:cNvGrpSpPr>
            <a:grpSpLocks noChangeAspect="true"/>
          </p:cNvGrpSpPr>
          <p:nvPr/>
        </p:nvGrpSpPr>
        <p:grpSpPr>
          <a:xfrm rot="0">
            <a:off x="13707446" y="2420002"/>
            <a:ext cx="3456004" cy="6838298"/>
            <a:chOff x="0" y="0"/>
            <a:chExt cx="2620010" cy="5184140"/>
          </a:xfrm>
        </p:grpSpPr>
        <p:sp>
          <p:nvSpPr>
            <p:cNvPr name="Freeform 36" id="36"/>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37" id="37"/>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5"/>
              <a:stretch>
                <a:fillRect l="-1060" t="0" r="-1060" b="0"/>
              </a:stretch>
            </a:blipFill>
          </p:spPr>
        </p:sp>
        <p:sp>
          <p:nvSpPr>
            <p:cNvPr name="Freeform 38" id="38"/>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name="Freeform 39" id="39"/>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name="Freeform 40" id="40"/>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name="Freeform 41" id="41"/>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name="Freeform 42" id="42"/>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name="Freeform 43" id="43"/>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name="Freeform 44" id="44"/>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sp>
        <p:nvSpPr>
          <p:cNvPr name="TextBox 45" id="45"/>
          <p:cNvSpPr txBox="true"/>
          <p:nvPr/>
        </p:nvSpPr>
        <p:spPr>
          <a:xfrm rot="0">
            <a:off x="4260017" y="581026"/>
            <a:ext cx="9767966" cy="790573"/>
          </a:xfrm>
          <a:prstGeom prst="rect">
            <a:avLst/>
          </a:prstGeom>
        </p:spPr>
        <p:txBody>
          <a:bodyPr anchor="t" rtlCol="false" tIns="0" lIns="0" bIns="0" rIns="0">
            <a:spAutoFit/>
          </a:bodyPr>
          <a:lstStyle/>
          <a:p>
            <a:pPr algn="ctr" marL="0" indent="0" lvl="0">
              <a:lnSpc>
                <a:spcPts val="6300"/>
              </a:lnSpc>
              <a:spcBef>
                <a:spcPct val="0"/>
              </a:spcBef>
            </a:pPr>
            <a:r>
              <a:rPr lang="en-US" b="true" sz="4500">
                <a:solidFill>
                  <a:srgbClr val="051D40"/>
                </a:solidFill>
                <a:latin typeface="Roboto Condensed Bold"/>
                <a:ea typeface="Roboto Condensed Bold"/>
                <a:cs typeface="Roboto Condensed Bold"/>
                <a:sym typeface="Roboto Condensed Bold"/>
              </a:rPr>
              <a:t>Tham gia hoạt động trực tiếp (Giáo viên)</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247242" y="242294"/>
            <a:ext cx="17793515" cy="9802411"/>
            <a:chOff x="0" y="0"/>
            <a:chExt cx="4982580" cy="2744893"/>
          </a:xfrm>
        </p:grpSpPr>
        <p:sp>
          <p:nvSpPr>
            <p:cNvPr name="Freeform 3" id="3"/>
            <p:cNvSpPr/>
            <p:nvPr/>
          </p:nvSpPr>
          <p:spPr>
            <a:xfrm flipH="false" flipV="false" rot="0">
              <a:off x="0" y="0"/>
              <a:ext cx="4982580" cy="2744893"/>
            </a:xfrm>
            <a:custGeom>
              <a:avLst/>
              <a:gdLst/>
              <a:ahLst/>
              <a:cxnLst/>
              <a:rect r="r" b="b" t="t" l="l"/>
              <a:pathLst>
                <a:path h="2744893" w="4982580">
                  <a:moveTo>
                    <a:pt x="0" y="0"/>
                  </a:moveTo>
                  <a:lnTo>
                    <a:pt x="4982580" y="0"/>
                  </a:lnTo>
                  <a:lnTo>
                    <a:pt x="4982580" y="2744893"/>
                  </a:lnTo>
                  <a:lnTo>
                    <a:pt x="0" y="2744893"/>
                  </a:lnTo>
                  <a:close/>
                </a:path>
              </a:pathLst>
            </a:custGeom>
            <a:solidFill>
              <a:srgbClr val="000000">
                <a:alpha val="0"/>
              </a:srgbClr>
            </a:solidFill>
            <a:ln w="228600" cap="sq">
              <a:solidFill>
                <a:srgbClr val="145DA0"/>
              </a:solidFill>
              <a:prstDash val="solid"/>
              <a:miter/>
            </a:ln>
          </p:spPr>
        </p:sp>
        <p:sp>
          <p:nvSpPr>
            <p:cNvPr name="TextBox 4" id="4"/>
            <p:cNvSpPr txBox="true"/>
            <p:nvPr/>
          </p:nvSpPr>
          <p:spPr>
            <a:xfrm>
              <a:off x="0" y="-38100"/>
              <a:ext cx="4982580" cy="2782993"/>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5" id="5"/>
          <p:cNvSpPr/>
          <p:nvPr/>
        </p:nvSpPr>
        <p:spPr>
          <a:xfrm flipH="false" flipV="false" rot="0">
            <a:off x="3235490" y="1482168"/>
            <a:ext cx="11817020" cy="8257143"/>
          </a:xfrm>
          <a:custGeom>
            <a:avLst/>
            <a:gdLst/>
            <a:ahLst/>
            <a:cxnLst/>
            <a:rect r="r" b="b" t="t" l="l"/>
            <a:pathLst>
              <a:path h="8257143" w="11817020">
                <a:moveTo>
                  <a:pt x="0" y="0"/>
                </a:moveTo>
                <a:lnTo>
                  <a:pt x="11817020" y="0"/>
                </a:lnTo>
                <a:lnTo>
                  <a:pt x="11817020" y="8257143"/>
                </a:lnTo>
                <a:lnTo>
                  <a:pt x="0" y="8257143"/>
                </a:lnTo>
                <a:lnTo>
                  <a:pt x="0" y="0"/>
                </a:lnTo>
                <a:close/>
              </a:path>
            </a:pathLst>
          </a:custGeom>
          <a:blipFill>
            <a:blip r:embed="rId2"/>
            <a:stretch>
              <a:fillRect l="0" t="0" r="0" b="0"/>
            </a:stretch>
          </a:blipFill>
        </p:spPr>
      </p:sp>
      <p:sp>
        <p:nvSpPr>
          <p:cNvPr name="TextBox 6" id="6"/>
          <p:cNvSpPr txBox="true"/>
          <p:nvPr/>
        </p:nvSpPr>
        <p:spPr>
          <a:xfrm rot="0">
            <a:off x="4467997" y="581026"/>
            <a:ext cx="9352006" cy="790573"/>
          </a:xfrm>
          <a:prstGeom prst="rect">
            <a:avLst/>
          </a:prstGeom>
        </p:spPr>
        <p:txBody>
          <a:bodyPr anchor="t" rtlCol="false" tIns="0" lIns="0" bIns="0" rIns="0">
            <a:spAutoFit/>
          </a:bodyPr>
          <a:lstStyle/>
          <a:p>
            <a:pPr algn="ctr" marL="0" indent="0" lvl="0">
              <a:lnSpc>
                <a:spcPts val="6300"/>
              </a:lnSpc>
              <a:spcBef>
                <a:spcPct val="0"/>
              </a:spcBef>
            </a:pPr>
            <a:r>
              <a:rPr lang="en-US" b="true" sz="4500">
                <a:solidFill>
                  <a:srgbClr val="051D40"/>
                </a:solidFill>
                <a:latin typeface="Roboto Condensed Bold"/>
                <a:ea typeface="Roboto Condensed Bold"/>
                <a:cs typeface="Roboto Condensed Bold"/>
                <a:sym typeface="Roboto Condensed Bold"/>
              </a:rPr>
              <a:t>Tham gia hoạt động trực tiếp (Học sinh)</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13266830" y="0"/>
            <a:ext cx="5021170" cy="10287000"/>
            <a:chOff x="0" y="0"/>
            <a:chExt cx="1322448" cy="2709333"/>
          </a:xfrm>
        </p:grpSpPr>
        <p:sp>
          <p:nvSpPr>
            <p:cNvPr name="Freeform 3" id="3"/>
            <p:cNvSpPr/>
            <p:nvPr/>
          </p:nvSpPr>
          <p:spPr>
            <a:xfrm flipH="false" flipV="false" rot="0">
              <a:off x="0" y="0"/>
              <a:ext cx="1322448" cy="2709333"/>
            </a:xfrm>
            <a:custGeom>
              <a:avLst/>
              <a:gdLst/>
              <a:ahLst/>
              <a:cxnLst/>
              <a:rect r="r" b="b" t="t" l="l"/>
              <a:pathLst>
                <a:path h="2709333" w="1322448">
                  <a:moveTo>
                    <a:pt x="0" y="0"/>
                  </a:moveTo>
                  <a:lnTo>
                    <a:pt x="1322448" y="0"/>
                  </a:lnTo>
                  <a:lnTo>
                    <a:pt x="1322448" y="2709333"/>
                  </a:lnTo>
                  <a:lnTo>
                    <a:pt x="0" y="2709333"/>
                  </a:lnTo>
                  <a:close/>
                </a:path>
              </a:pathLst>
            </a:custGeom>
            <a:solidFill>
              <a:srgbClr val="051D40"/>
            </a:solidFill>
          </p:spPr>
        </p:sp>
        <p:sp>
          <p:nvSpPr>
            <p:cNvPr name="TextBox 4" id="4"/>
            <p:cNvSpPr txBox="true"/>
            <p:nvPr/>
          </p:nvSpPr>
          <p:spPr>
            <a:xfrm>
              <a:off x="0" y="-47625"/>
              <a:ext cx="1322448" cy="2756958"/>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1609132" y="1203754"/>
            <a:ext cx="7922504" cy="790573"/>
          </a:xfrm>
          <a:prstGeom prst="rect">
            <a:avLst/>
          </a:prstGeom>
        </p:spPr>
        <p:txBody>
          <a:bodyPr anchor="t" rtlCol="false" tIns="0" lIns="0" bIns="0" rIns="0">
            <a:spAutoFit/>
          </a:bodyPr>
          <a:lstStyle/>
          <a:p>
            <a:pPr algn="l" marL="0" indent="0" lvl="0">
              <a:lnSpc>
                <a:spcPts val="6300"/>
              </a:lnSpc>
              <a:spcBef>
                <a:spcPct val="0"/>
              </a:spcBef>
            </a:pPr>
            <a:r>
              <a:rPr lang="en-US" b="true" sz="4500">
                <a:solidFill>
                  <a:srgbClr val="051D40"/>
                </a:solidFill>
                <a:latin typeface="Roboto Condensed Bold"/>
                <a:ea typeface="Roboto Condensed Bold"/>
                <a:cs typeface="Roboto Condensed Bold"/>
                <a:sym typeface="Roboto Condensed Bold"/>
              </a:rPr>
              <a:t>Tổ chức thực hiện</a:t>
            </a:r>
          </a:p>
        </p:txBody>
      </p:sp>
      <p:grpSp>
        <p:nvGrpSpPr>
          <p:cNvPr name="Group 6" id="6"/>
          <p:cNvGrpSpPr/>
          <p:nvPr/>
        </p:nvGrpSpPr>
        <p:grpSpPr>
          <a:xfrm rot="0">
            <a:off x="-1595820" y="-1782102"/>
            <a:ext cx="3564204" cy="356420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51D40">
                  <a:alpha val="15686"/>
                </a:srgbClr>
              </a:solidFill>
              <a:prstDash val="solid"/>
              <a:miter/>
            </a:ln>
          </p:spPr>
        </p:sp>
        <p:sp>
          <p:nvSpPr>
            <p:cNvPr name="TextBox 8" id="8"/>
            <p:cNvSpPr txBox="true"/>
            <p:nvPr/>
          </p:nvSpPr>
          <p:spPr>
            <a:xfrm>
              <a:off x="76200" y="28575"/>
              <a:ext cx="660400" cy="708025"/>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9966307" y="300249"/>
            <a:ext cx="8027935" cy="9598729"/>
            <a:chOff x="0" y="0"/>
            <a:chExt cx="8603361" cy="10286746"/>
          </a:xfrm>
        </p:grpSpPr>
        <p:sp>
          <p:nvSpPr>
            <p:cNvPr name="Freeform 10" id="10"/>
            <p:cNvSpPr/>
            <p:nvPr/>
          </p:nvSpPr>
          <p:spPr>
            <a:xfrm flipH="false" flipV="false" rot="0">
              <a:off x="-2794" y="-127"/>
              <a:ext cx="8606155" cy="10286873"/>
            </a:xfrm>
            <a:custGeom>
              <a:avLst/>
              <a:gdLst/>
              <a:ahLst/>
              <a:cxnLst/>
              <a:rect r="r" b="b" t="t" l="l"/>
              <a:pathLst>
                <a:path h="10286873" w="8606155">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2"/>
              <a:stretch>
                <a:fillRect l="-9783" t="0" r="-9783" b="0"/>
              </a:stretch>
            </a:blipFill>
          </p:spPr>
        </p:sp>
      </p:grpSp>
      <p:grpSp>
        <p:nvGrpSpPr>
          <p:cNvPr name="Group 11" id="11"/>
          <p:cNvGrpSpPr/>
          <p:nvPr/>
        </p:nvGrpSpPr>
        <p:grpSpPr>
          <a:xfrm rot="0">
            <a:off x="14700679" y="7074186"/>
            <a:ext cx="5946973" cy="5946973"/>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sp>
        <p:sp>
          <p:nvSpPr>
            <p:cNvPr name="TextBox 13" id="13"/>
            <p:cNvSpPr txBox="true"/>
            <p:nvPr/>
          </p:nvSpPr>
          <p:spPr>
            <a:xfrm>
              <a:off x="76200" y="28575"/>
              <a:ext cx="660400" cy="708025"/>
            </a:xfrm>
            <a:prstGeom prst="rect">
              <a:avLst/>
            </a:prstGeom>
          </p:spPr>
          <p:txBody>
            <a:bodyPr anchor="ctr" rtlCol="false" tIns="50800" lIns="50800" bIns="50800" rIns="50800"/>
            <a:lstStyle/>
            <a:p>
              <a:pPr algn="ctr">
                <a:lnSpc>
                  <a:spcPts val="2659"/>
                </a:lnSpc>
                <a:spcBef>
                  <a:spcPct val="0"/>
                </a:spcBef>
              </a:pPr>
            </a:p>
          </p:txBody>
        </p:sp>
      </p:grpSp>
      <p:sp>
        <p:nvSpPr>
          <p:cNvPr name="Freeform 14" id="14"/>
          <p:cNvSpPr/>
          <p:nvPr/>
        </p:nvSpPr>
        <p:spPr>
          <a:xfrm flipH="false" flipV="false" rot="0">
            <a:off x="1594175" y="8410948"/>
            <a:ext cx="11402164" cy="711357"/>
          </a:xfrm>
          <a:custGeom>
            <a:avLst/>
            <a:gdLst/>
            <a:ahLst/>
            <a:cxnLst/>
            <a:rect r="r" b="b" t="t" l="l"/>
            <a:pathLst>
              <a:path h="711357" w="11402164">
                <a:moveTo>
                  <a:pt x="0" y="0"/>
                </a:moveTo>
                <a:lnTo>
                  <a:pt x="11402164" y="0"/>
                </a:lnTo>
                <a:lnTo>
                  <a:pt x="11402164" y="711358"/>
                </a:lnTo>
                <a:lnTo>
                  <a:pt x="0" y="711358"/>
                </a:lnTo>
                <a:lnTo>
                  <a:pt x="0" y="0"/>
                </a:lnTo>
                <a:close/>
              </a:path>
            </a:pathLst>
          </a:custGeom>
          <a:blipFill>
            <a:blip r:embed="rId3"/>
            <a:stretch>
              <a:fillRect l="0" t="-216567" r="0" b="0"/>
            </a:stretch>
          </a:blipFill>
        </p:spPr>
      </p:sp>
      <p:grpSp>
        <p:nvGrpSpPr>
          <p:cNvPr name="Group 15" id="15"/>
          <p:cNvGrpSpPr/>
          <p:nvPr/>
        </p:nvGrpSpPr>
        <p:grpSpPr>
          <a:xfrm rot="0">
            <a:off x="1028700" y="2786363"/>
            <a:ext cx="11053061" cy="4868981"/>
            <a:chOff x="0" y="0"/>
            <a:chExt cx="2911094" cy="1282365"/>
          </a:xfrm>
        </p:grpSpPr>
        <p:sp>
          <p:nvSpPr>
            <p:cNvPr name="Freeform 16" id="16"/>
            <p:cNvSpPr/>
            <p:nvPr/>
          </p:nvSpPr>
          <p:spPr>
            <a:xfrm flipH="false" flipV="false" rot="0">
              <a:off x="0" y="0"/>
              <a:ext cx="2911094" cy="1282365"/>
            </a:xfrm>
            <a:custGeom>
              <a:avLst/>
              <a:gdLst/>
              <a:ahLst/>
              <a:cxnLst/>
              <a:rect r="r" b="b" t="t" l="l"/>
              <a:pathLst>
                <a:path h="1282365" w="2911094">
                  <a:moveTo>
                    <a:pt x="9806" y="0"/>
                  </a:moveTo>
                  <a:lnTo>
                    <a:pt x="2901288" y="0"/>
                  </a:lnTo>
                  <a:cubicBezTo>
                    <a:pt x="2903889" y="0"/>
                    <a:pt x="2906383" y="1033"/>
                    <a:pt x="2908222" y="2872"/>
                  </a:cubicBezTo>
                  <a:cubicBezTo>
                    <a:pt x="2910061" y="4711"/>
                    <a:pt x="2911094" y="7205"/>
                    <a:pt x="2911094" y="9806"/>
                  </a:cubicBezTo>
                  <a:lnTo>
                    <a:pt x="2911094" y="1272559"/>
                  </a:lnTo>
                  <a:cubicBezTo>
                    <a:pt x="2911094" y="1275160"/>
                    <a:pt x="2910061" y="1277654"/>
                    <a:pt x="2908222" y="1279493"/>
                  </a:cubicBezTo>
                  <a:cubicBezTo>
                    <a:pt x="2906383" y="1281332"/>
                    <a:pt x="2903889" y="1282365"/>
                    <a:pt x="2901288" y="1282365"/>
                  </a:cubicBezTo>
                  <a:lnTo>
                    <a:pt x="9806" y="1282365"/>
                  </a:lnTo>
                  <a:cubicBezTo>
                    <a:pt x="7205" y="1282365"/>
                    <a:pt x="4711" y="1281332"/>
                    <a:pt x="2872" y="1279493"/>
                  </a:cubicBezTo>
                  <a:cubicBezTo>
                    <a:pt x="1033" y="1277654"/>
                    <a:pt x="0" y="1275160"/>
                    <a:pt x="0" y="1272559"/>
                  </a:cubicBezTo>
                  <a:lnTo>
                    <a:pt x="0" y="9806"/>
                  </a:lnTo>
                  <a:cubicBezTo>
                    <a:pt x="0" y="7205"/>
                    <a:pt x="1033" y="4711"/>
                    <a:pt x="2872" y="2872"/>
                  </a:cubicBezTo>
                  <a:cubicBezTo>
                    <a:pt x="4711" y="1033"/>
                    <a:pt x="7205" y="0"/>
                    <a:pt x="9806" y="0"/>
                  </a:cubicBezTo>
                  <a:close/>
                </a:path>
              </a:pathLst>
            </a:custGeom>
            <a:solidFill>
              <a:srgbClr val="FFFFFF"/>
            </a:solidFill>
            <a:ln w="38100" cap="sq">
              <a:solidFill>
                <a:srgbClr val="000000"/>
              </a:solidFill>
              <a:prstDash val="solid"/>
              <a:miter/>
            </a:ln>
          </p:spPr>
        </p:sp>
        <p:sp>
          <p:nvSpPr>
            <p:cNvPr name="TextBox 17" id="17"/>
            <p:cNvSpPr txBox="true"/>
            <p:nvPr/>
          </p:nvSpPr>
          <p:spPr>
            <a:xfrm>
              <a:off x="0" y="-47625"/>
              <a:ext cx="2911094" cy="1329990"/>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1609132" y="2443586"/>
            <a:ext cx="5326873" cy="685553"/>
            <a:chOff x="0" y="0"/>
            <a:chExt cx="1947094" cy="250585"/>
          </a:xfrm>
        </p:grpSpPr>
        <p:sp>
          <p:nvSpPr>
            <p:cNvPr name="Freeform 19" id="19"/>
            <p:cNvSpPr/>
            <p:nvPr/>
          </p:nvSpPr>
          <p:spPr>
            <a:xfrm flipH="false" flipV="false" rot="0">
              <a:off x="0" y="0"/>
              <a:ext cx="1947094" cy="250585"/>
            </a:xfrm>
            <a:custGeom>
              <a:avLst/>
              <a:gdLst/>
              <a:ahLst/>
              <a:cxnLst/>
              <a:rect r="r" b="b" t="t" l="l"/>
              <a:pathLst>
                <a:path h="250585" w="1947094">
                  <a:moveTo>
                    <a:pt x="66855" y="0"/>
                  </a:moveTo>
                  <a:lnTo>
                    <a:pt x="1880239" y="0"/>
                  </a:lnTo>
                  <a:cubicBezTo>
                    <a:pt x="1917162" y="0"/>
                    <a:pt x="1947094" y="29932"/>
                    <a:pt x="1947094" y="66855"/>
                  </a:cubicBezTo>
                  <a:lnTo>
                    <a:pt x="1947094" y="183730"/>
                  </a:lnTo>
                  <a:cubicBezTo>
                    <a:pt x="1947094" y="220653"/>
                    <a:pt x="1917162" y="250585"/>
                    <a:pt x="1880239" y="250585"/>
                  </a:cubicBezTo>
                  <a:lnTo>
                    <a:pt x="66855" y="250585"/>
                  </a:lnTo>
                  <a:cubicBezTo>
                    <a:pt x="29932" y="250585"/>
                    <a:pt x="0" y="220653"/>
                    <a:pt x="0" y="183730"/>
                  </a:cubicBezTo>
                  <a:lnTo>
                    <a:pt x="0" y="66855"/>
                  </a:lnTo>
                  <a:cubicBezTo>
                    <a:pt x="0" y="29932"/>
                    <a:pt x="29932" y="0"/>
                    <a:pt x="66855" y="0"/>
                  </a:cubicBezTo>
                  <a:close/>
                </a:path>
              </a:pathLst>
            </a:custGeom>
            <a:solidFill>
              <a:srgbClr val="FF3131"/>
            </a:solidFill>
            <a:ln cap="rnd">
              <a:noFill/>
              <a:prstDash val="solid"/>
              <a:round/>
            </a:ln>
          </p:spPr>
        </p:sp>
        <p:sp>
          <p:nvSpPr>
            <p:cNvPr name="TextBox 20" id="20"/>
            <p:cNvSpPr txBox="true"/>
            <p:nvPr/>
          </p:nvSpPr>
          <p:spPr>
            <a:xfrm>
              <a:off x="0" y="-47625"/>
              <a:ext cx="1947094" cy="298210"/>
            </a:xfrm>
            <a:prstGeom prst="rect">
              <a:avLst/>
            </a:prstGeom>
          </p:spPr>
          <p:txBody>
            <a:bodyPr anchor="ctr" rtlCol="false" tIns="0" lIns="0" bIns="0" rIns="0"/>
            <a:lstStyle/>
            <a:p>
              <a:pPr algn="ctr" marL="0" indent="0" lvl="0">
                <a:lnSpc>
                  <a:spcPts val="3480"/>
                </a:lnSpc>
                <a:spcBef>
                  <a:spcPct val="0"/>
                </a:spcBef>
              </a:pPr>
              <a:r>
                <a:rPr lang="en-US" b="true" sz="2486">
                  <a:solidFill>
                    <a:srgbClr val="FFFFFF"/>
                  </a:solidFill>
                  <a:latin typeface="Roboto Condensed Bold"/>
                  <a:ea typeface="Roboto Condensed Bold"/>
                  <a:cs typeface="Roboto Condensed Bold"/>
                  <a:sym typeface="Roboto Condensed Bold"/>
                </a:rPr>
                <a:t>Bước 1: Giáo viên giao nhiệm vụ</a:t>
              </a:r>
            </a:p>
          </p:txBody>
        </p:sp>
      </p:grpSp>
      <p:sp>
        <p:nvSpPr>
          <p:cNvPr name="TextBox 21" id="21"/>
          <p:cNvSpPr txBox="true"/>
          <p:nvPr/>
        </p:nvSpPr>
        <p:spPr>
          <a:xfrm rot="0">
            <a:off x="1208624" y="3605181"/>
            <a:ext cx="10256255" cy="3692525"/>
          </a:xfrm>
          <a:prstGeom prst="rect">
            <a:avLst/>
          </a:prstGeom>
        </p:spPr>
        <p:txBody>
          <a:bodyPr anchor="t" rtlCol="false" tIns="0" lIns="0" bIns="0" rIns="0">
            <a:spAutoFit/>
          </a:bodyPr>
          <a:lstStyle/>
          <a:p>
            <a:pPr algn="just" marL="755647" indent="-377824" lvl="1">
              <a:lnSpc>
                <a:spcPts val="4899"/>
              </a:lnSpc>
              <a:buFont typeface="Arial"/>
              <a:buChar char="•"/>
            </a:pPr>
            <a:r>
              <a:rPr lang="en-US" sz="3499">
                <a:solidFill>
                  <a:srgbClr val="051D40"/>
                </a:solidFill>
                <a:latin typeface="Roboto Condensed"/>
                <a:ea typeface="Roboto Condensed"/>
                <a:cs typeface="Roboto Condensed"/>
                <a:sym typeface="Roboto Condensed"/>
              </a:rPr>
              <a:t>GV tổ chức trò chơi “Ai nhanh ai đúng”</a:t>
            </a:r>
          </a:p>
          <a:p>
            <a:pPr algn="just" marL="755647" indent="-377824" lvl="1">
              <a:lnSpc>
                <a:spcPts val="4899"/>
              </a:lnSpc>
              <a:buFont typeface="Arial"/>
              <a:buChar char="•"/>
            </a:pPr>
            <a:r>
              <a:rPr lang="en-US" sz="3499">
                <a:solidFill>
                  <a:srgbClr val="051D40"/>
                </a:solidFill>
                <a:latin typeface="Roboto Condensed"/>
                <a:ea typeface="Roboto Condensed"/>
                <a:cs typeface="Roboto Condensed"/>
                <a:sym typeface="Roboto Condensed"/>
              </a:rPr>
              <a:t>GV phát cho cả lớp phiếu trả lời trắc nghiệm theo quy chuẩn Quizizz (Q CARD).</a:t>
            </a:r>
          </a:p>
          <a:p>
            <a:pPr algn="just" marL="755647" indent="-377824" lvl="1">
              <a:lnSpc>
                <a:spcPts val="4899"/>
              </a:lnSpc>
              <a:buFont typeface="Arial"/>
              <a:buChar char="•"/>
            </a:pPr>
            <a:r>
              <a:rPr lang="en-US" sz="3499">
                <a:solidFill>
                  <a:srgbClr val="051D40"/>
                </a:solidFill>
                <a:latin typeface="Roboto Condensed"/>
                <a:ea typeface="Roboto Condensed"/>
                <a:cs typeface="Roboto Condensed"/>
                <a:sym typeface="Roboto Condensed"/>
              </a:rPr>
              <a:t>GV hướng dẫn học sinh sử dụng phiếu (Câu trả lời đúng sẽ quay đáp án lên trên cùng và giáo viên sẽ sử dụng điện thoại để quét câu trả lời)</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13266830" y="0"/>
            <a:ext cx="5021170" cy="10287000"/>
            <a:chOff x="0" y="0"/>
            <a:chExt cx="1322448" cy="2709333"/>
          </a:xfrm>
        </p:grpSpPr>
        <p:sp>
          <p:nvSpPr>
            <p:cNvPr name="Freeform 3" id="3"/>
            <p:cNvSpPr/>
            <p:nvPr/>
          </p:nvSpPr>
          <p:spPr>
            <a:xfrm flipH="false" flipV="false" rot="0">
              <a:off x="0" y="0"/>
              <a:ext cx="1322448" cy="2709333"/>
            </a:xfrm>
            <a:custGeom>
              <a:avLst/>
              <a:gdLst/>
              <a:ahLst/>
              <a:cxnLst/>
              <a:rect r="r" b="b" t="t" l="l"/>
              <a:pathLst>
                <a:path h="2709333" w="1322448">
                  <a:moveTo>
                    <a:pt x="0" y="0"/>
                  </a:moveTo>
                  <a:lnTo>
                    <a:pt x="1322448" y="0"/>
                  </a:lnTo>
                  <a:lnTo>
                    <a:pt x="1322448" y="2709333"/>
                  </a:lnTo>
                  <a:lnTo>
                    <a:pt x="0" y="2709333"/>
                  </a:lnTo>
                  <a:close/>
                </a:path>
              </a:pathLst>
            </a:custGeom>
            <a:solidFill>
              <a:srgbClr val="051D40"/>
            </a:solidFill>
          </p:spPr>
        </p:sp>
        <p:sp>
          <p:nvSpPr>
            <p:cNvPr name="TextBox 4" id="4"/>
            <p:cNvSpPr txBox="true"/>
            <p:nvPr/>
          </p:nvSpPr>
          <p:spPr>
            <a:xfrm>
              <a:off x="0" y="-47625"/>
              <a:ext cx="1322448" cy="2756958"/>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1609132" y="1203754"/>
            <a:ext cx="7922504" cy="790573"/>
          </a:xfrm>
          <a:prstGeom prst="rect">
            <a:avLst/>
          </a:prstGeom>
        </p:spPr>
        <p:txBody>
          <a:bodyPr anchor="t" rtlCol="false" tIns="0" lIns="0" bIns="0" rIns="0">
            <a:spAutoFit/>
          </a:bodyPr>
          <a:lstStyle/>
          <a:p>
            <a:pPr algn="l" marL="0" indent="0" lvl="0">
              <a:lnSpc>
                <a:spcPts val="6300"/>
              </a:lnSpc>
              <a:spcBef>
                <a:spcPct val="0"/>
              </a:spcBef>
            </a:pPr>
            <a:r>
              <a:rPr lang="en-US" b="true" sz="4500">
                <a:solidFill>
                  <a:srgbClr val="051D40"/>
                </a:solidFill>
                <a:latin typeface="Roboto Condensed Bold"/>
                <a:ea typeface="Roboto Condensed Bold"/>
                <a:cs typeface="Roboto Condensed Bold"/>
                <a:sym typeface="Roboto Condensed Bold"/>
              </a:rPr>
              <a:t>Tổ chức thực hiện</a:t>
            </a:r>
          </a:p>
        </p:txBody>
      </p:sp>
      <p:grpSp>
        <p:nvGrpSpPr>
          <p:cNvPr name="Group 6" id="6"/>
          <p:cNvGrpSpPr/>
          <p:nvPr/>
        </p:nvGrpSpPr>
        <p:grpSpPr>
          <a:xfrm rot="0">
            <a:off x="-1595820" y="-1782102"/>
            <a:ext cx="3564204" cy="356420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51D40">
                  <a:alpha val="15686"/>
                </a:srgbClr>
              </a:solidFill>
              <a:prstDash val="solid"/>
              <a:miter/>
            </a:ln>
          </p:spPr>
        </p:sp>
        <p:sp>
          <p:nvSpPr>
            <p:cNvPr name="TextBox 8" id="8"/>
            <p:cNvSpPr txBox="true"/>
            <p:nvPr/>
          </p:nvSpPr>
          <p:spPr>
            <a:xfrm>
              <a:off x="76200" y="28575"/>
              <a:ext cx="660400" cy="708025"/>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9966307" y="300249"/>
            <a:ext cx="8027935" cy="9598729"/>
            <a:chOff x="0" y="0"/>
            <a:chExt cx="8603361" cy="10286746"/>
          </a:xfrm>
        </p:grpSpPr>
        <p:sp>
          <p:nvSpPr>
            <p:cNvPr name="Freeform 10" id="10"/>
            <p:cNvSpPr/>
            <p:nvPr/>
          </p:nvSpPr>
          <p:spPr>
            <a:xfrm flipH="false" flipV="false" rot="0">
              <a:off x="-2794" y="-127"/>
              <a:ext cx="8606155" cy="10286873"/>
            </a:xfrm>
            <a:custGeom>
              <a:avLst/>
              <a:gdLst/>
              <a:ahLst/>
              <a:cxnLst/>
              <a:rect r="r" b="b" t="t" l="l"/>
              <a:pathLst>
                <a:path h="10286873" w="8606155">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2"/>
              <a:stretch>
                <a:fillRect l="0" t="0" r="-19567" b="0"/>
              </a:stretch>
            </a:blipFill>
          </p:spPr>
        </p:sp>
      </p:grpSp>
      <p:grpSp>
        <p:nvGrpSpPr>
          <p:cNvPr name="Group 11" id="11"/>
          <p:cNvGrpSpPr/>
          <p:nvPr/>
        </p:nvGrpSpPr>
        <p:grpSpPr>
          <a:xfrm rot="0">
            <a:off x="14700679" y="7074186"/>
            <a:ext cx="5946973" cy="5946973"/>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sp>
        <p:sp>
          <p:nvSpPr>
            <p:cNvPr name="TextBox 13" id="13"/>
            <p:cNvSpPr txBox="true"/>
            <p:nvPr/>
          </p:nvSpPr>
          <p:spPr>
            <a:xfrm>
              <a:off x="76200" y="28575"/>
              <a:ext cx="660400" cy="708025"/>
            </a:xfrm>
            <a:prstGeom prst="rect">
              <a:avLst/>
            </a:prstGeom>
          </p:spPr>
          <p:txBody>
            <a:bodyPr anchor="ctr" rtlCol="false" tIns="50800" lIns="50800" bIns="50800" rIns="50800"/>
            <a:lstStyle/>
            <a:p>
              <a:pPr algn="ctr">
                <a:lnSpc>
                  <a:spcPts val="2659"/>
                </a:lnSpc>
                <a:spcBef>
                  <a:spcPct val="0"/>
                </a:spcBef>
              </a:pPr>
            </a:p>
          </p:txBody>
        </p:sp>
      </p:grpSp>
      <p:sp>
        <p:nvSpPr>
          <p:cNvPr name="Freeform 14" id="14"/>
          <p:cNvSpPr/>
          <p:nvPr/>
        </p:nvSpPr>
        <p:spPr>
          <a:xfrm flipH="false" flipV="false" rot="0">
            <a:off x="1594175" y="8410948"/>
            <a:ext cx="11402164" cy="711357"/>
          </a:xfrm>
          <a:custGeom>
            <a:avLst/>
            <a:gdLst/>
            <a:ahLst/>
            <a:cxnLst/>
            <a:rect r="r" b="b" t="t" l="l"/>
            <a:pathLst>
              <a:path h="711357" w="11402164">
                <a:moveTo>
                  <a:pt x="0" y="0"/>
                </a:moveTo>
                <a:lnTo>
                  <a:pt x="11402164" y="0"/>
                </a:lnTo>
                <a:lnTo>
                  <a:pt x="11402164" y="711358"/>
                </a:lnTo>
                <a:lnTo>
                  <a:pt x="0" y="711358"/>
                </a:lnTo>
                <a:lnTo>
                  <a:pt x="0" y="0"/>
                </a:lnTo>
                <a:close/>
              </a:path>
            </a:pathLst>
          </a:custGeom>
          <a:blipFill>
            <a:blip r:embed="rId3"/>
            <a:stretch>
              <a:fillRect l="0" t="-216567" r="0" b="0"/>
            </a:stretch>
          </a:blipFill>
        </p:spPr>
      </p:sp>
      <p:grpSp>
        <p:nvGrpSpPr>
          <p:cNvPr name="Group 15" id="15"/>
          <p:cNvGrpSpPr/>
          <p:nvPr/>
        </p:nvGrpSpPr>
        <p:grpSpPr>
          <a:xfrm rot="0">
            <a:off x="1028700" y="2786363"/>
            <a:ext cx="11053061" cy="4766167"/>
            <a:chOff x="0" y="0"/>
            <a:chExt cx="2911094" cy="1255287"/>
          </a:xfrm>
        </p:grpSpPr>
        <p:sp>
          <p:nvSpPr>
            <p:cNvPr name="Freeform 16" id="16"/>
            <p:cNvSpPr/>
            <p:nvPr/>
          </p:nvSpPr>
          <p:spPr>
            <a:xfrm flipH="false" flipV="false" rot="0">
              <a:off x="0" y="0"/>
              <a:ext cx="2911094" cy="1255287"/>
            </a:xfrm>
            <a:custGeom>
              <a:avLst/>
              <a:gdLst/>
              <a:ahLst/>
              <a:cxnLst/>
              <a:rect r="r" b="b" t="t" l="l"/>
              <a:pathLst>
                <a:path h="1255287" w="2911094">
                  <a:moveTo>
                    <a:pt x="9806" y="0"/>
                  </a:moveTo>
                  <a:lnTo>
                    <a:pt x="2901288" y="0"/>
                  </a:lnTo>
                  <a:cubicBezTo>
                    <a:pt x="2903889" y="0"/>
                    <a:pt x="2906383" y="1033"/>
                    <a:pt x="2908222" y="2872"/>
                  </a:cubicBezTo>
                  <a:cubicBezTo>
                    <a:pt x="2910061" y="4711"/>
                    <a:pt x="2911094" y="7205"/>
                    <a:pt x="2911094" y="9806"/>
                  </a:cubicBezTo>
                  <a:lnTo>
                    <a:pt x="2911094" y="1245481"/>
                  </a:lnTo>
                  <a:cubicBezTo>
                    <a:pt x="2911094" y="1248082"/>
                    <a:pt x="2910061" y="1250576"/>
                    <a:pt x="2908222" y="1252415"/>
                  </a:cubicBezTo>
                  <a:cubicBezTo>
                    <a:pt x="2906383" y="1254254"/>
                    <a:pt x="2903889" y="1255287"/>
                    <a:pt x="2901288" y="1255287"/>
                  </a:cubicBezTo>
                  <a:lnTo>
                    <a:pt x="9806" y="1255287"/>
                  </a:lnTo>
                  <a:cubicBezTo>
                    <a:pt x="7205" y="1255287"/>
                    <a:pt x="4711" y="1254254"/>
                    <a:pt x="2872" y="1252415"/>
                  </a:cubicBezTo>
                  <a:cubicBezTo>
                    <a:pt x="1033" y="1250576"/>
                    <a:pt x="0" y="1248082"/>
                    <a:pt x="0" y="1245481"/>
                  </a:cubicBezTo>
                  <a:lnTo>
                    <a:pt x="0" y="9806"/>
                  </a:lnTo>
                  <a:cubicBezTo>
                    <a:pt x="0" y="7205"/>
                    <a:pt x="1033" y="4711"/>
                    <a:pt x="2872" y="2872"/>
                  </a:cubicBezTo>
                  <a:cubicBezTo>
                    <a:pt x="4711" y="1033"/>
                    <a:pt x="7205" y="0"/>
                    <a:pt x="9806" y="0"/>
                  </a:cubicBezTo>
                  <a:close/>
                </a:path>
              </a:pathLst>
            </a:custGeom>
            <a:solidFill>
              <a:srgbClr val="FFFFFF"/>
            </a:solidFill>
            <a:ln w="38100" cap="sq">
              <a:solidFill>
                <a:srgbClr val="000000"/>
              </a:solidFill>
              <a:prstDash val="solid"/>
              <a:miter/>
            </a:ln>
          </p:spPr>
        </p:sp>
        <p:sp>
          <p:nvSpPr>
            <p:cNvPr name="TextBox 17" id="17"/>
            <p:cNvSpPr txBox="true"/>
            <p:nvPr/>
          </p:nvSpPr>
          <p:spPr>
            <a:xfrm>
              <a:off x="0" y="-47625"/>
              <a:ext cx="2911094" cy="1302912"/>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1609132" y="2443586"/>
            <a:ext cx="5326873" cy="685553"/>
            <a:chOff x="0" y="0"/>
            <a:chExt cx="1947094" cy="250585"/>
          </a:xfrm>
        </p:grpSpPr>
        <p:sp>
          <p:nvSpPr>
            <p:cNvPr name="Freeform 19" id="19"/>
            <p:cNvSpPr/>
            <p:nvPr/>
          </p:nvSpPr>
          <p:spPr>
            <a:xfrm flipH="false" flipV="false" rot="0">
              <a:off x="0" y="0"/>
              <a:ext cx="1947094" cy="250585"/>
            </a:xfrm>
            <a:custGeom>
              <a:avLst/>
              <a:gdLst/>
              <a:ahLst/>
              <a:cxnLst/>
              <a:rect r="r" b="b" t="t" l="l"/>
              <a:pathLst>
                <a:path h="250585" w="1947094">
                  <a:moveTo>
                    <a:pt x="66855" y="0"/>
                  </a:moveTo>
                  <a:lnTo>
                    <a:pt x="1880239" y="0"/>
                  </a:lnTo>
                  <a:cubicBezTo>
                    <a:pt x="1917162" y="0"/>
                    <a:pt x="1947094" y="29932"/>
                    <a:pt x="1947094" y="66855"/>
                  </a:cubicBezTo>
                  <a:lnTo>
                    <a:pt x="1947094" y="183730"/>
                  </a:lnTo>
                  <a:cubicBezTo>
                    <a:pt x="1947094" y="220653"/>
                    <a:pt x="1917162" y="250585"/>
                    <a:pt x="1880239" y="250585"/>
                  </a:cubicBezTo>
                  <a:lnTo>
                    <a:pt x="66855" y="250585"/>
                  </a:lnTo>
                  <a:cubicBezTo>
                    <a:pt x="29932" y="250585"/>
                    <a:pt x="0" y="220653"/>
                    <a:pt x="0" y="183730"/>
                  </a:cubicBezTo>
                  <a:lnTo>
                    <a:pt x="0" y="66855"/>
                  </a:lnTo>
                  <a:cubicBezTo>
                    <a:pt x="0" y="29932"/>
                    <a:pt x="29932" y="0"/>
                    <a:pt x="66855" y="0"/>
                  </a:cubicBezTo>
                  <a:close/>
                </a:path>
              </a:pathLst>
            </a:custGeom>
            <a:solidFill>
              <a:srgbClr val="FF3131"/>
            </a:solidFill>
            <a:ln cap="rnd">
              <a:noFill/>
              <a:prstDash val="solid"/>
              <a:round/>
            </a:ln>
          </p:spPr>
        </p:sp>
        <p:sp>
          <p:nvSpPr>
            <p:cNvPr name="TextBox 20" id="20"/>
            <p:cNvSpPr txBox="true"/>
            <p:nvPr/>
          </p:nvSpPr>
          <p:spPr>
            <a:xfrm>
              <a:off x="0" y="-47625"/>
              <a:ext cx="1947094" cy="298210"/>
            </a:xfrm>
            <a:prstGeom prst="rect">
              <a:avLst/>
            </a:prstGeom>
          </p:spPr>
          <p:txBody>
            <a:bodyPr anchor="ctr" rtlCol="false" tIns="0" lIns="0" bIns="0" rIns="0"/>
            <a:lstStyle/>
            <a:p>
              <a:pPr algn="ctr" marL="0" indent="0" lvl="0">
                <a:lnSpc>
                  <a:spcPts val="3480"/>
                </a:lnSpc>
                <a:spcBef>
                  <a:spcPct val="0"/>
                </a:spcBef>
              </a:pPr>
              <a:r>
                <a:rPr lang="en-US" b="true" sz="2486">
                  <a:solidFill>
                    <a:srgbClr val="FFFFFF"/>
                  </a:solidFill>
                  <a:latin typeface="Roboto Condensed Bold"/>
                  <a:ea typeface="Roboto Condensed Bold"/>
                  <a:cs typeface="Roboto Condensed Bold"/>
                  <a:sym typeface="Roboto Condensed Bold"/>
                </a:rPr>
                <a:t>Bước 2: Thực hiện nhiệm vụ</a:t>
              </a:r>
            </a:p>
          </p:txBody>
        </p:sp>
      </p:grpSp>
      <p:sp>
        <p:nvSpPr>
          <p:cNvPr name="TextBox 21" id="21"/>
          <p:cNvSpPr txBox="true"/>
          <p:nvPr/>
        </p:nvSpPr>
        <p:spPr>
          <a:xfrm rot="0">
            <a:off x="1311437" y="3573863"/>
            <a:ext cx="10256255" cy="3073400"/>
          </a:xfrm>
          <a:prstGeom prst="rect">
            <a:avLst/>
          </a:prstGeom>
        </p:spPr>
        <p:txBody>
          <a:bodyPr anchor="t" rtlCol="false" tIns="0" lIns="0" bIns="0" rIns="0">
            <a:spAutoFit/>
          </a:bodyPr>
          <a:lstStyle/>
          <a:p>
            <a:pPr algn="just" marL="755647" indent="-377824" lvl="1">
              <a:lnSpc>
                <a:spcPts val="4899"/>
              </a:lnSpc>
              <a:buFont typeface="Arial"/>
              <a:buChar char="•"/>
            </a:pPr>
            <a:r>
              <a:rPr lang="en-US" sz="3499">
                <a:solidFill>
                  <a:srgbClr val="051D40"/>
                </a:solidFill>
                <a:latin typeface="Roboto Condensed"/>
                <a:ea typeface="Roboto Condensed"/>
                <a:cs typeface="Roboto Condensed"/>
                <a:sym typeface="Roboto Condensed"/>
              </a:rPr>
              <a:t>GV sử dụng màn chiếu để chiếu câu hỏi đã chuẩn bị từ trước trên Quizizz.</a:t>
            </a:r>
          </a:p>
          <a:p>
            <a:pPr algn="just" marL="755647" indent="-377824" lvl="1">
              <a:lnSpc>
                <a:spcPts val="4899"/>
              </a:lnSpc>
              <a:buFont typeface="Arial"/>
              <a:buChar char="•"/>
            </a:pPr>
            <a:r>
              <a:rPr lang="en-US" sz="3499">
                <a:solidFill>
                  <a:srgbClr val="051D40"/>
                </a:solidFill>
                <a:latin typeface="Roboto Condensed"/>
                <a:ea typeface="Roboto Condensed"/>
                <a:cs typeface="Roboto Condensed"/>
                <a:sym typeface="Roboto Condensed"/>
              </a:rPr>
              <a:t>Học sinh sẽ dơ phiếu theo đáp án mà HS cho là đúng.</a:t>
            </a:r>
          </a:p>
          <a:p>
            <a:pPr algn="just" marL="755647" indent="-377824" lvl="1">
              <a:lnSpc>
                <a:spcPts val="4899"/>
              </a:lnSpc>
              <a:buFont typeface="Arial"/>
              <a:buChar char="•"/>
            </a:pPr>
            <a:r>
              <a:rPr lang="en-US" sz="3499">
                <a:solidFill>
                  <a:srgbClr val="051D40"/>
                </a:solidFill>
                <a:latin typeface="Roboto Condensed"/>
                <a:ea typeface="Roboto Condensed"/>
                <a:cs typeface="Roboto Condensed"/>
                <a:sym typeface="Roboto Condensed"/>
              </a:rPr>
              <a:t>GV sử dụng điện thoại để quét câu trả lời cho cả lớp.</a:t>
            </a:r>
          </a:p>
          <a:p>
            <a:pPr algn="just" marL="755647" indent="-377824" lvl="1">
              <a:lnSpc>
                <a:spcPts val="4899"/>
              </a:lnSpc>
              <a:buFont typeface="Arial"/>
              <a:buChar char="•"/>
            </a:pPr>
            <a:r>
              <a:rPr lang="en-US" sz="3499">
                <a:solidFill>
                  <a:srgbClr val="051D40"/>
                </a:solidFill>
                <a:latin typeface="Roboto Condensed"/>
                <a:ea typeface="Roboto Condensed"/>
                <a:cs typeface="Roboto Condensed"/>
                <a:sym typeface="Roboto Condensed"/>
              </a:rPr>
              <a:t>Chỉ số đáp án sẽ được thể hiện lên trên màn hình.</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13266830" y="0"/>
            <a:ext cx="5021170" cy="10287000"/>
            <a:chOff x="0" y="0"/>
            <a:chExt cx="1322448" cy="2709333"/>
          </a:xfrm>
        </p:grpSpPr>
        <p:sp>
          <p:nvSpPr>
            <p:cNvPr name="Freeform 3" id="3"/>
            <p:cNvSpPr/>
            <p:nvPr/>
          </p:nvSpPr>
          <p:spPr>
            <a:xfrm flipH="false" flipV="false" rot="0">
              <a:off x="0" y="0"/>
              <a:ext cx="1322448" cy="2709333"/>
            </a:xfrm>
            <a:custGeom>
              <a:avLst/>
              <a:gdLst/>
              <a:ahLst/>
              <a:cxnLst/>
              <a:rect r="r" b="b" t="t" l="l"/>
              <a:pathLst>
                <a:path h="2709333" w="1322448">
                  <a:moveTo>
                    <a:pt x="0" y="0"/>
                  </a:moveTo>
                  <a:lnTo>
                    <a:pt x="1322448" y="0"/>
                  </a:lnTo>
                  <a:lnTo>
                    <a:pt x="1322448" y="2709333"/>
                  </a:lnTo>
                  <a:lnTo>
                    <a:pt x="0" y="2709333"/>
                  </a:lnTo>
                  <a:close/>
                </a:path>
              </a:pathLst>
            </a:custGeom>
            <a:solidFill>
              <a:srgbClr val="051D40"/>
            </a:solidFill>
          </p:spPr>
        </p:sp>
        <p:sp>
          <p:nvSpPr>
            <p:cNvPr name="TextBox 4" id="4"/>
            <p:cNvSpPr txBox="true"/>
            <p:nvPr/>
          </p:nvSpPr>
          <p:spPr>
            <a:xfrm>
              <a:off x="0" y="-47625"/>
              <a:ext cx="1322448" cy="2756958"/>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1609132" y="1203754"/>
            <a:ext cx="7922504" cy="790573"/>
          </a:xfrm>
          <a:prstGeom prst="rect">
            <a:avLst/>
          </a:prstGeom>
        </p:spPr>
        <p:txBody>
          <a:bodyPr anchor="t" rtlCol="false" tIns="0" lIns="0" bIns="0" rIns="0">
            <a:spAutoFit/>
          </a:bodyPr>
          <a:lstStyle/>
          <a:p>
            <a:pPr algn="l" marL="0" indent="0" lvl="0">
              <a:lnSpc>
                <a:spcPts val="6300"/>
              </a:lnSpc>
              <a:spcBef>
                <a:spcPct val="0"/>
              </a:spcBef>
            </a:pPr>
            <a:r>
              <a:rPr lang="en-US" b="true" sz="4500">
                <a:solidFill>
                  <a:srgbClr val="051D40"/>
                </a:solidFill>
                <a:latin typeface="Roboto Condensed Bold"/>
                <a:ea typeface="Roboto Condensed Bold"/>
                <a:cs typeface="Roboto Condensed Bold"/>
                <a:sym typeface="Roboto Condensed Bold"/>
              </a:rPr>
              <a:t>Tổ chức thực hiện</a:t>
            </a:r>
          </a:p>
        </p:txBody>
      </p:sp>
      <p:grpSp>
        <p:nvGrpSpPr>
          <p:cNvPr name="Group 6" id="6"/>
          <p:cNvGrpSpPr/>
          <p:nvPr/>
        </p:nvGrpSpPr>
        <p:grpSpPr>
          <a:xfrm rot="0">
            <a:off x="-1595820" y="-1782102"/>
            <a:ext cx="3564204" cy="356420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51D40">
                  <a:alpha val="15686"/>
                </a:srgbClr>
              </a:solidFill>
              <a:prstDash val="solid"/>
              <a:miter/>
            </a:ln>
          </p:spPr>
        </p:sp>
        <p:sp>
          <p:nvSpPr>
            <p:cNvPr name="TextBox 8" id="8"/>
            <p:cNvSpPr txBox="true"/>
            <p:nvPr/>
          </p:nvSpPr>
          <p:spPr>
            <a:xfrm>
              <a:off x="76200" y="28575"/>
              <a:ext cx="660400" cy="708025"/>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9966307" y="300249"/>
            <a:ext cx="8027935" cy="9598729"/>
            <a:chOff x="0" y="0"/>
            <a:chExt cx="8603361" cy="10286746"/>
          </a:xfrm>
        </p:grpSpPr>
        <p:sp>
          <p:nvSpPr>
            <p:cNvPr name="Freeform 10" id="10"/>
            <p:cNvSpPr/>
            <p:nvPr/>
          </p:nvSpPr>
          <p:spPr>
            <a:xfrm flipH="false" flipV="false" rot="0">
              <a:off x="-2794" y="-127"/>
              <a:ext cx="8606155" cy="10286873"/>
            </a:xfrm>
            <a:custGeom>
              <a:avLst/>
              <a:gdLst/>
              <a:ahLst/>
              <a:cxnLst/>
              <a:rect r="r" b="b" t="t" l="l"/>
              <a:pathLst>
                <a:path h="10286873" w="8606155">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2"/>
              <a:stretch>
                <a:fillRect l="0" t="0" r="-19567" b="0"/>
              </a:stretch>
            </a:blipFill>
          </p:spPr>
        </p:sp>
      </p:grpSp>
      <p:grpSp>
        <p:nvGrpSpPr>
          <p:cNvPr name="Group 11" id="11"/>
          <p:cNvGrpSpPr/>
          <p:nvPr/>
        </p:nvGrpSpPr>
        <p:grpSpPr>
          <a:xfrm rot="0">
            <a:off x="14700679" y="7074186"/>
            <a:ext cx="5946973" cy="5946973"/>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sp>
        <p:sp>
          <p:nvSpPr>
            <p:cNvPr name="TextBox 13" id="13"/>
            <p:cNvSpPr txBox="true"/>
            <p:nvPr/>
          </p:nvSpPr>
          <p:spPr>
            <a:xfrm>
              <a:off x="76200" y="28575"/>
              <a:ext cx="660400" cy="708025"/>
            </a:xfrm>
            <a:prstGeom prst="rect">
              <a:avLst/>
            </a:prstGeom>
          </p:spPr>
          <p:txBody>
            <a:bodyPr anchor="ctr" rtlCol="false" tIns="50800" lIns="50800" bIns="50800" rIns="50800"/>
            <a:lstStyle/>
            <a:p>
              <a:pPr algn="ctr">
                <a:lnSpc>
                  <a:spcPts val="2659"/>
                </a:lnSpc>
                <a:spcBef>
                  <a:spcPct val="0"/>
                </a:spcBef>
              </a:pPr>
            </a:p>
          </p:txBody>
        </p:sp>
      </p:grpSp>
      <p:sp>
        <p:nvSpPr>
          <p:cNvPr name="Freeform 14" id="14"/>
          <p:cNvSpPr/>
          <p:nvPr/>
        </p:nvSpPr>
        <p:spPr>
          <a:xfrm flipH="false" flipV="false" rot="0">
            <a:off x="1594175" y="8410948"/>
            <a:ext cx="11402164" cy="711357"/>
          </a:xfrm>
          <a:custGeom>
            <a:avLst/>
            <a:gdLst/>
            <a:ahLst/>
            <a:cxnLst/>
            <a:rect r="r" b="b" t="t" l="l"/>
            <a:pathLst>
              <a:path h="711357" w="11402164">
                <a:moveTo>
                  <a:pt x="0" y="0"/>
                </a:moveTo>
                <a:lnTo>
                  <a:pt x="11402164" y="0"/>
                </a:lnTo>
                <a:lnTo>
                  <a:pt x="11402164" y="711358"/>
                </a:lnTo>
                <a:lnTo>
                  <a:pt x="0" y="711358"/>
                </a:lnTo>
                <a:lnTo>
                  <a:pt x="0" y="0"/>
                </a:lnTo>
                <a:close/>
              </a:path>
            </a:pathLst>
          </a:custGeom>
          <a:blipFill>
            <a:blip r:embed="rId3"/>
            <a:stretch>
              <a:fillRect l="0" t="-216567" r="0" b="0"/>
            </a:stretch>
          </a:blipFill>
        </p:spPr>
      </p:sp>
      <p:grpSp>
        <p:nvGrpSpPr>
          <p:cNvPr name="Group 15" id="15"/>
          <p:cNvGrpSpPr/>
          <p:nvPr/>
        </p:nvGrpSpPr>
        <p:grpSpPr>
          <a:xfrm rot="0">
            <a:off x="1028700" y="2786363"/>
            <a:ext cx="10050627" cy="4509133"/>
            <a:chOff x="0" y="0"/>
            <a:chExt cx="2647079" cy="1187591"/>
          </a:xfrm>
        </p:grpSpPr>
        <p:sp>
          <p:nvSpPr>
            <p:cNvPr name="Freeform 16" id="16"/>
            <p:cNvSpPr/>
            <p:nvPr/>
          </p:nvSpPr>
          <p:spPr>
            <a:xfrm flipH="false" flipV="false" rot="0">
              <a:off x="0" y="0"/>
              <a:ext cx="2647079" cy="1187591"/>
            </a:xfrm>
            <a:custGeom>
              <a:avLst/>
              <a:gdLst/>
              <a:ahLst/>
              <a:cxnLst/>
              <a:rect r="r" b="b" t="t" l="l"/>
              <a:pathLst>
                <a:path h="1187591" w="2647079">
                  <a:moveTo>
                    <a:pt x="10784" y="0"/>
                  </a:moveTo>
                  <a:lnTo>
                    <a:pt x="2636295" y="0"/>
                  </a:lnTo>
                  <a:cubicBezTo>
                    <a:pt x="2639155" y="0"/>
                    <a:pt x="2641898" y="1136"/>
                    <a:pt x="2643920" y="3159"/>
                  </a:cubicBezTo>
                  <a:cubicBezTo>
                    <a:pt x="2645943" y="5181"/>
                    <a:pt x="2647079" y="7924"/>
                    <a:pt x="2647079" y="10784"/>
                  </a:cubicBezTo>
                  <a:lnTo>
                    <a:pt x="2647079" y="1176806"/>
                  </a:lnTo>
                  <a:cubicBezTo>
                    <a:pt x="2647079" y="1179667"/>
                    <a:pt x="2645943" y="1182410"/>
                    <a:pt x="2643920" y="1184432"/>
                  </a:cubicBezTo>
                  <a:cubicBezTo>
                    <a:pt x="2641898" y="1186454"/>
                    <a:pt x="2639155" y="1187591"/>
                    <a:pt x="2636295" y="1187591"/>
                  </a:cubicBezTo>
                  <a:lnTo>
                    <a:pt x="10784" y="1187591"/>
                  </a:lnTo>
                  <a:cubicBezTo>
                    <a:pt x="7924" y="1187591"/>
                    <a:pt x="5181" y="1186454"/>
                    <a:pt x="3159" y="1184432"/>
                  </a:cubicBezTo>
                  <a:cubicBezTo>
                    <a:pt x="1136" y="1182410"/>
                    <a:pt x="0" y="1179667"/>
                    <a:pt x="0" y="1176806"/>
                  </a:cubicBezTo>
                  <a:lnTo>
                    <a:pt x="0" y="10784"/>
                  </a:lnTo>
                  <a:cubicBezTo>
                    <a:pt x="0" y="7924"/>
                    <a:pt x="1136" y="5181"/>
                    <a:pt x="3159" y="3159"/>
                  </a:cubicBezTo>
                  <a:cubicBezTo>
                    <a:pt x="5181" y="1136"/>
                    <a:pt x="7924" y="0"/>
                    <a:pt x="10784" y="0"/>
                  </a:cubicBezTo>
                  <a:close/>
                </a:path>
              </a:pathLst>
            </a:custGeom>
            <a:solidFill>
              <a:srgbClr val="FFFFFF"/>
            </a:solidFill>
            <a:ln w="38100" cap="sq">
              <a:solidFill>
                <a:srgbClr val="000000"/>
              </a:solidFill>
              <a:prstDash val="solid"/>
              <a:miter/>
            </a:ln>
          </p:spPr>
        </p:sp>
        <p:sp>
          <p:nvSpPr>
            <p:cNvPr name="TextBox 17" id="17"/>
            <p:cNvSpPr txBox="true"/>
            <p:nvPr/>
          </p:nvSpPr>
          <p:spPr>
            <a:xfrm>
              <a:off x="0" y="-47625"/>
              <a:ext cx="2647079" cy="1235216"/>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1609132" y="2443586"/>
            <a:ext cx="5326873" cy="685553"/>
            <a:chOff x="0" y="0"/>
            <a:chExt cx="1947094" cy="250585"/>
          </a:xfrm>
        </p:grpSpPr>
        <p:sp>
          <p:nvSpPr>
            <p:cNvPr name="Freeform 19" id="19"/>
            <p:cNvSpPr/>
            <p:nvPr/>
          </p:nvSpPr>
          <p:spPr>
            <a:xfrm flipH="false" flipV="false" rot="0">
              <a:off x="0" y="0"/>
              <a:ext cx="1947094" cy="250585"/>
            </a:xfrm>
            <a:custGeom>
              <a:avLst/>
              <a:gdLst/>
              <a:ahLst/>
              <a:cxnLst/>
              <a:rect r="r" b="b" t="t" l="l"/>
              <a:pathLst>
                <a:path h="250585" w="1947094">
                  <a:moveTo>
                    <a:pt x="66855" y="0"/>
                  </a:moveTo>
                  <a:lnTo>
                    <a:pt x="1880239" y="0"/>
                  </a:lnTo>
                  <a:cubicBezTo>
                    <a:pt x="1917162" y="0"/>
                    <a:pt x="1947094" y="29932"/>
                    <a:pt x="1947094" y="66855"/>
                  </a:cubicBezTo>
                  <a:lnTo>
                    <a:pt x="1947094" y="183730"/>
                  </a:lnTo>
                  <a:cubicBezTo>
                    <a:pt x="1947094" y="220653"/>
                    <a:pt x="1917162" y="250585"/>
                    <a:pt x="1880239" y="250585"/>
                  </a:cubicBezTo>
                  <a:lnTo>
                    <a:pt x="66855" y="250585"/>
                  </a:lnTo>
                  <a:cubicBezTo>
                    <a:pt x="29932" y="250585"/>
                    <a:pt x="0" y="220653"/>
                    <a:pt x="0" y="183730"/>
                  </a:cubicBezTo>
                  <a:lnTo>
                    <a:pt x="0" y="66855"/>
                  </a:lnTo>
                  <a:cubicBezTo>
                    <a:pt x="0" y="29932"/>
                    <a:pt x="29932" y="0"/>
                    <a:pt x="66855" y="0"/>
                  </a:cubicBezTo>
                  <a:close/>
                </a:path>
              </a:pathLst>
            </a:custGeom>
            <a:solidFill>
              <a:srgbClr val="FF3131"/>
            </a:solidFill>
            <a:ln cap="rnd">
              <a:noFill/>
              <a:prstDash val="solid"/>
              <a:round/>
            </a:ln>
          </p:spPr>
        </p:sp>
        <p:sp>
          <p:nvSpPr>
            <p:cNvPr name="TextBox 20" id="20"/>
            <p:cNvSpPr txBox="true"/>
            <p:nvPr/>
          </p:nvSpPr>
          <p:spPr>
            <a:xfrm>
              <a:off x="0" y="-47625"/>
              <a:ext cx="1947094" cy="298210"/>
            </a:xfrm>
            <a:prstGeom prst="rect">
              <a:avLst/>
            </a:prstGeom>
          </p:spPr>
          <p:txBody>
            <a:bodyPr anchor="ctr" rtlCol="false" tIns="0" lIns="0" bIns="0" rIns="0"/>
            <a:lstStyle/>
            <a:p>
              <a:pPr algn="ctr" marL="0" indent="0" lvl="0">
                <a:lnSpc>
                  <a:spcPts val="3480"/>
                </a:lnSpc>
                <a:spcBef>
                  <a:spcPct val="0"/>
                </a:spcBef>
              </a:pPr>
              <a:r>
                <a:rPr lang="en-US" b="true" sz="2486">
                  <a:solidFill>
                    <a:srgbClr val="FFFFFF"/>
                  </a:solidFill>
                  <a:latin typeface="Roboto Condensed Bold"/>
                  <a:ea typeface="Roboto Condensed Bold"/>
                  <a:cs typeface="Roboto Condensed Bold"/>
                  <a:sym typeface="Roboto Condensed Bold"/>
                </a:rPr>
                <a:t>Bước 3: Tổ chức đánh giá kết quả</a:t>
              </a:r>
            </a:p>
          </p:txBody>
        </p:sp>
      </p:grpSp>
      <p:sp>
        <p:nvSpPr>
          <p:cNvPr name="Freeform 21" id="21"/>
          <p:cNvSpPr/>
          <p:nvPr/>
        </p:nvSpPr>
        <p:spPr>
          <a:xfrm flipH="false" flipV="false" rot="0">
            <a:off x="343728" y="6409146"/>
            <a:ext cx="2530809" cy="1330081"/>
          </a:xfrm>
          <a:custGeom>
            <a:avLst/>
            <a:gdLst/>
            <a:ahLst/>
            <a:cxnLst/>
            <a:rect r="r" b="b" t="t" l="l"/>
            <a:pathLst>
              <a:path h="1330081" w="2530809">
                <a:moveTo>
                  <a:pt x="0" y="0"/>
                </a:moveTo>
                <a:lnTo>
                  <a:pt x="2530809" y="0"/>
                </a:lnTo>
                <a:lnTo>
                  <a:pt x="2530809" y="1330080"/>
                </a:lnTo>
                <a:lnTo>
                  <a:pt x="0" y="1330080"/>
                </a:lnTo>
                <a:lnTo>
                  <a:pt x="0" y="0"/>
                </a:lnTo>
                <a:close/>
              </a:path>
            </a:pathLst>
          </a:custGeom>
          <a:blipFill>
            <a:blip r:embed="rId4"/>
            <a:stretch>
              <a:fillRect l="0" t="0" r="0" b="0"/>
            </a:stretch>
          </a:blipFill>
        </p:spPr>
      </p:sp>
      <p:sp>
        <p:nvSpPr>
          <p:cNvPr name="TextBox 22" id="22"/>
          <p:cNvSpPr txBox="true"/>
          <p:nvPr/>
        </p:nvSpPr>
        <p:spPr>
          <a:xfrm rot="0">
            <a:off x="1311437" y="3564338"/>
            <a:ext cx="9356634" cy="2794001"/>
          </a:xfrm>
          <a:prstGeom prst="rect">
            <a:avLst/>
          </a:prstGeom>
        </p:spPr>
        <p:txBody>
          <a:bodyPr anchor="t" rtlCol="false" tIns="0" lIns="0" bIns="0" rIns="0">
            <a:spAutoFit/>
          </a:bodyPr>
          <a:lstStyle/>
          <a:p>
            <a:pPr algn="just" marL="863595" indent="-431797" lvl="1">
              <a:lnSpc>
                <a:spcPts val="5599"/>
              </a:lnSpc>
              <a:buFont typeface="Arial"/>
              <a:buChar char="•"/>
            </a:pPr>
            <a:r>
              <a:rPr lang="en-US" sz="3999">
                <a:solidFill>
                  <a:srgbClr val="051D40"/>
                </a:solidFill>
                <a:latin typeface="Roboto Condensed"/>
                <a:ea typeface="Roboto Condensed"/>
                <a:cs typeface="Roboto Condensed"/>
                <a:sym typeface="Roboto Condensed"/>
              </a:rPr>
              <a:t>Khi hoạt động khởi động kết thúc, GV có thể kiểm tra kết quả của các bạn.</a:t>
            </a:r>
          </a:p>
          <a:p>
            <a:pPr algn="just" marL="863595" indent="-431797" lvl="1">
              <a:lnSpc>
                <a:spcPts val="5599"/>
              </a:lnSpc>
              <a:buFont typeface="Arial"/>
              <a:buChar char="•"/>
            </a:pPr>
            <a:r>
              <a:rPr lang="en-US" sz="3999">
                <a:solidFill>
                  <a:srgbClr val="051D40"/>
                </a:solidFill>
                <a:latin typeface="Roboto Condensed"/>
                <a:ea typeface="Roboto Condensed"/>
                <a:cs typeface="Roboto Condensed"/>
                <a:sym typeface="Roboto Condensed"/>
              </a:rPr>
              <a:t>Giải thích lại một số câu hỏi mà các bạn trả lời sai (nếu có).</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13266830" y="0"/>
            <a:ext cx="5021170" cy="10287000"/>
            <a:chOff x="0" y="0"/>
            <a:chExt cx="1322448" cy="2709333"/>
          </a:xfrm>
        </p:grpSpPr>
        <p:sp>
          <p:nvSpPr>
            <p:cNvPr name="Freeform 3" id="3"/>
            <p:cNvSpPr/>
            <p:nvPr/>
          </p:nvSpPr>
          <p:spPr>
            <a:xfrm flipH="false" flipV="false" rot="0">
              <a:off x="0" y="0"/>
              <a:ext cx="1322448" cy="2709333"/>
            </a:xfrm>
            <a:custGeom>
              <a:avLst/>
              <a:gdLst/>
              <a:ahLst/>
              <a:cxnLst/>
              <a:rect r="r" b="b" t="t" l="l"/>
              <a:pathLst>
                <a:path h="2709333" w="1322448">
                  <a:moveTo>
                    <a:pt x="0" y="0"/>
                  </a:moveTo>
                  <a:lnTo>
                    <a:pt x="1322448" y="0"/>
                  </a:lnTo>
                  <a:lnTo>
                    <a:pt x="1322448" y="2709333"/>
                  </a:lnTo>
                  <a:lnTo>
                    <a:pt x="0" y="2709333"/>
                  </a:lnTo>
                  <a:close/>
                </a:path>
              </a:pathLst>
            </a:custGeom>
            <a:solidFill>
              <a:srgbClr val="051D40"/>
            </a:solidFill>
          </p:spPr>
        </p:sp>
        <p:sp>
          <p:nvSpPr>
            <p:cNvPr name="TextBox 4" id="4"/>
            <p:cNvSpPr txBox="true"/>
            <p:nvPr/>
          </p:nvSpPr>
          <p:spPr>
            <a:xfrm>
              <a:off x="0" y="-47625"/>
              <a:ext cx="1322448" cy="2756958"/>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1609132" y="1203754"/>
            <a:ext cx="7922504" cy="790573"/>
          </a:xfrm>
          <a:prstGeom prst="rect">
            <a:avLst/>
          </a:prstGeom>
        </p:spPr>
        <p:txBody>
          <a:bodyPr anchor="t" rtlCol="false" tIns="0" lIns="0" bIns="0" rIns="0">
            <a:spAutoFit/>
          </a:bodyPr>
          <a:lstStyle/>
          <a:p>
            <a:pPr algn="l" marL="0" indent="0" lvl="0">
              <a:lnSpc>
                <a:spcPts val="6300"/>
              </a:lnSpc>
              <a:spcBef>
                <a:spcPct val="0"/>
              </a:spcBef>
            </a:pPr>
            <a:r>
              <a:rPr lang="en-US" b="true" sz="4500">
                <a:solidFill>
                  <a:srgbClr val="051D40"/>
                </a:solidFill>
                <a:latin typeface="Roboto Condensed Bold"/>
                <a:ea typeface="Roboto Condensed Bold"/>
                <a:cs typeface="Roboto Condensed Bold"/>
                <a:sym typeface="Roboto Condensed Bold"/>
              </a:rPr>
              <a:t>Tổ chức thực hiện</a:t>
            </a:r>
          </a:p>
        </p:txBody>
      </p:sp>
      <p:grpSp>
        <p:nvGrpSpPr>
          <p:cNvPr name="Group 6" id="6"/>
          <p:cNvGrpSpPr/>
          <p:nvPr/>
        </p:nvGrpSpPr>
        <p:grpSpPr>
          <a:xfrm rot="0">
            <a:off x="-1595820" y="-1782102"/>
            <a:ext cx="3564204" cy="356420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51D40">
                  <a:alpha val="15686"/>
                </a:srgbClr>
              </a:solidFill>
              <a:prstDash val="solid"/>
              <a:miter/>
            </a:ln>
          </p:spPr>
        </p:sp>
        <p:sp>
          <p:nvSpPr>
            <p:cNvPr name="TextBox 8" id="8"/>
            <p:cNvSpPr txBox="true"/>
            <p:nvPr/>
          </p:nvSpPr>
          <p:spPr>
            <a:xfrm>
              <a:off x="76200" y="28575"/>
              <a:ext cx="660400" cy="708025"/>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9966307" y="300249"/>
            <a:ext cx="8027935" cy="9598729"/>
            <a:chOff x="0" y="0"/>
            <a:chExt cx="8603361" cy="10286746"/>
          </a:xfrm>
        </p:grpSpPr>
        <p:sp>
          <p:nvSpPr>
            <p:cNvPr name="Freeform 10" id="10"/>
            <p:cNvSpPr/>
            <p:nvPr/>
          </p:nvSpPr>
          <p:spPr>
            <a:xfrm flipH="false" flipV="false" rot="0">
              <a:off x="-2794" y="-127"/>
              <a:ext cx="8606155" cy="10286873"/>
            </a:xfrm>
            <a:custGeom>
              <a:avLst/>
              <a:gdLst/>
              <a:ahLst/>
              <a:cxnLst/>
              <a:rect r="r" b="b" t="t" l="l"/>
              <a:pathLst>
                <a:path h="10286873" w="8606155">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2"/>
              <a:stretch>
                <a:fillRect l="0" t="0" r="-19567" b="0"/>
              </a:stretch>
            </a:blipFill>
          </p:spPr>
        </p:sp>
      </p:grpSp>
      <p:grpSp>
        <p:nvGrpSpPr>
          <p:cNvPr name="Group 11" id="11"/>
          <p:cNvGrpSpPr/>
          <p:nvPr/>
        </p:nvGrpSpPr>
        <p:grpSpPr>
          <a:xfrm rot="0">
            <a:off x="14700679" y="7074186"/>
            <a:ext cx="5946973" cy="5946973"/>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sp>
        <p:sp>
          <p:nvSpPr>
            <p:cNvPr name="TextBox 13" id="13"/>
            <p:cNvSpPr txBox="true"/>
            <p:nvPr/>
          </p:nvSpPr>
          <p:spPr>
            <a:xfrm>
              <a:off x="76200" y="28575"/>
              <a:ext cx="660400" cy="708025"/>
            </a:xfrm>
            <a:prstGeom prst="rect">
              <a:avLst/>
            </a:prstGeom>
          </p:spPr>
          <p:txBody>
            <a:bodyPr anchor="ctr" rtlCol="false" tIns="50800" lIns="50800" bIns="50800" rIns="50800"/>
            <a:lstStyle/>
            <a:p>
              <a:pPr algn="ctr">
                <a:lnSpc>
                  <a:spcPts val="2659"/>
                </a:lnSpc>
                <a:spcBef>
                  <a:spcPct val="0"/>
                </a:spcBef>
              </a:pPr>
            </a:p>
          </p:txBody>
        </p:sp>
      </p:grpSp>
      <p:sp>
        <p:nvSpPr>
          <p:cNvPr name="Freeform 14" id="14"/>
          <p:cNvSpPr/>
          <p:nvPr/>
        </p:nvSpPr>
        <p:spPr>
          <a:xfrm flipH="false" flipV="false" rot="0">
            <a:off x="1594175" y="8410948"/>
            <a:ext cx="11402164" cy="711357"/>
          </a:xfrm>
          <a:custGeom>
            <a:avLst/>
            <a:gdLst/>
            <a:ahLst/>
            <a:cxnLst/>
            <a:rect r="r" b="b" t="t" l="l"/>
            <a:pathLst>
              <a:path h="711357" w="11402164">
                <a:moveTo>
                  <a:pt x="0" y="0"/>
                </a:moveTo>
                <a:lnTo>
                  <a:pt x="11402164" y="0"/>
                </a:lnTo>
                <a:lnTo>
                  <a:pt x="11402164" y="711358"/>
                </a:lnTo>
                <a:lnTo>
                  <a:pt x="0" y="711358"/>
                </a:lnTo>
                <a:lnTo>
                  <a:pt x="0" y="0"/>
                </a:lnTo>
                <a:close/>
              </a:path>
            </a:pathLst>
          </a:custGeom>
          <a:blipFill>
            <a:blip r:embed="rId3"/>
            <a:stretch>
              <a:fillRect l="0" t="-216567" r="0" b="0"/>
            </a:stretch>
          </a:blipFill>
        </p:spPr>
      </p:sp>
      <p:grpSp>
        <p:nvGrpSpPr>
          <p:cNvPr name="Group 15" id="15"/>
          <p:cNvGrpSpPr/>
          <p:nvPr/>
        </p:nvGrpSpPr>
        <p:grpSpPr>
          <a:xfrm rot="0">
            <a:off x="1028700" y="2786363"/>
            <a:ext cx="10102034" cy="4766167"/>
            <a:chOff x="0" y="0"/>
            <a:chExt cx="2660618" cy="1255287"/>
          </a:xfrm>
        </p:grpSpPr>
        <p:sp>
          <p:nvSpPr>
            <p:cNvPr name="Freeform 16" id="16"/>
            <p:cNvSpPr/>
            <p:nvPr/>
          </p:nvSpPr>
          <p:spPr>
            <a:xfrm flipH="false" flipV="false" rot="0">
              <a:off x="0" y="0"/>
              <a:ext cx="2660618" cy="1255287"/>
            </a:xfrm>
            <a:custGeom>
              <a:avLst/>
              <a:gdLst/>
              <a:ahLst/>
              <a:cxnLst/>
              <a:rect r="r" b="b" t="t" l="l"/>
              <a:pathLst>
                <a:path h="1255287" w="2660618">
                  <a:moveTo>
                    <a:pt x="10729" y="0"/>
                  </a:moveTo>
                  <a:lnTo>
                    <a:pt x="2649889" y="0"/>
                  </a:lnTo>
                  <a:cubicBezTo>
                    <a:pt x="2652734" y="0"/>
                    <a:pt x="2655463" y="1130"/>
                    <a:pt x="2657476" y="3143"/>
                  </a:cubicBezTo>
                  <a:cubicBezTo>
                    <a:pt x="2659488" y="5155"/>
                    <a:pt x="2660618" y="7884"/>
                    <a:pt x="2660618" y="10729"/>
                  </a:cubicBezTo>
                  <a:lnTo>
                    <a:pt x="2660618" y="1244558"/>
                  </a:lnTo>
                  <a:cubicBezTo>
                    <a:pt x="2660618" y="1247403"/>
                    <a:pt x="2659488" y="1250132"/>
                    <a:pt x="2657476" y="1252144"/>
                  </a:cubicBezTo>
                  <a:cubicBezTo>
                    <a:pt x="2655463" y="1254156"/>
                    <a:pt x="2652734" y="1255287"/>
                    <a:pt x="2649889" y="1255287"/>
                  </a:cubicBezTo>
                  <a:lnTo>
                    <a:pt x="10729" y="1255287"/>
                  </a:lnTo>
                  <a:cubicBezTo>
                    <a:pt x="7884" y="1255287"/>
                    <a:pt x="5155" y="1254156"/>
                    <a:pt x="3143" y="1252144"/>
                  </a:cubicBezTo>
                  <a:cubicBezTo>
                    <a:pt x="1130" y="1250132"/>
                    <a:pt x="0" y="1247403"/>
                    <a:pt x="0" y="1244558"/>
                  </a:cubicBezTo>
                  <a:lnTo>
                    <a:pt x="0" y="10729"/>
                  </a:lnTo>
                  <a:cubicBezTo>
                    <a:pt x="0" y="7884"/>
                    <a:pt x="1130" y="5155"/>
                    <a:pt x="3143" y="3143"/>
                  </a:cubicBezTo>
                  <a:cubicBezTo>
                    <a:pt x="5155" y="1130"/>
                    <a:pt x="7884" y="0"/>
                    <a:pt x="10729" y="0"/>
                  </a:cubicBezTo>
                  <a:close/>
                </a:path>
              </a:pathLst>
            </a:custGeom>
            <a:solidFill>
              <a:srgbClr val="FFFFFF"/>
            </a:solidFill>
            <a:ln w="38100" cap="sq">
              <a:solidFill>
                <a:srgbClr val="000000"/>
              </a:solidFill>
              <a:prstDash val="solid"/>
              <a:miter/>
            </a:ln>
          </p:spPr>
        </p:sp>
        <p:sp>
          <p:nvSpPr>
            <p:cNvPr name="TextBox 17" id="17"/>
            <p:cNvSpPr txBox="true"/>
            <p:nvPr/>
          </p:nvSpPr>
          <p:spPr>
            <a:xfrm>
              <a:off x="0" y="-47625"/>
              <a:ext cx="2660618" cy="1302912"/>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1609132" y="2443586"/>
            <a:ext cx="5326873" cy="685553"/>
            <a:chOff x="0" y="0"/>
            <a:chExt cx="1947094" cy="250585"/>
          </a:xfrm>
        </p:grpSpPr>
        <p:sp>
          <p:nvSpPr>
            <p:cNvPr name="Freeform 19" id="19"/>
            <p:cNvSpPr/>
            <p:nvPr/>
          </p:nvSpPr>
          <p:spPr>
            <a:xfrm flipH="false" flipV="false" rot="0">
              <a:off x="0" y="0"/>
              <a:ext cx="1947094" cy="250585"/>
            </a:xfrm>
            <a:custGeom>
              <a:avLst/>
              <a:gdLst/>
              <a:ahLst/>
              <a:cxnLst/>
              <a:rect r="r" b="b" t="t" l="l"/>
              <a:pathLst>
                <a:path h="250585" w="1947094">
                  <a:moveTo>
                    <a:pt x="66855" y="0"/>
                  </a:moveTo>
                  <a:lnTo>
                    <a:pt x="1880239" y="0"/>
                  </a:lnTo>
                  <a:cubicBezTo>
                    <a:pt x="1917162" y="0"/>
                    <a:pt x="1947094" y="29932"/>
                    <a:pt x="1947094" y="66855"/>
                  </a:cubicBezTo>
                  <a:lnTo>
                    <a:pt x="1947094" y="183730"/>
                  </a:lnTo>
                  <a:cubicBezTo>
                    <a:pt x="1947094" y="220653"/>
                    <a:pt x="1917162" y="250585"/>
                    <a:pt x="1880239" y="250585"/>
                  </a:cubicBezTo>
                  <a:lnTo>
                    <a:pt x="66855" y="250585"/>
                  </a:lnTo>
                  <a:cubicBezTo>
                    <a:pt x="29932" y="250585"/>
                    <a:pt x="0" y="220653"/>
                    <a:pt x="0" y="183730"/>
                  </a:cubicBezTo>
                  <a:lnTo>
                    <a:pt x="0" y="66855"/>
                  </a:lnTo>
                  <a:cubicBezTo>
                    <a:pt x="0" y="29932"/>
                    <a:pt x="29932" y="0"/>
                    <a:pt x="66855" y="0"/>
                  </a:cubicBezTo>
                  <a:close/>
                </a:path>
              </a:pathLst>
            </a:custGeom>
            <a:solidFill>
              <a:srgbClr val="FF3131"/>
            </a:solidFill>
            <a:ln cap="rnd">
              <a:noFill/>
              <a:prstDash val="solid"/>
              <a:round/>
            </a:ln>
          </p:spPr>
        </p:sp>
        <p:sp>
          <p:nvSpPr>
            <p:cNvPr name="TextBox 20" id="20"/>
            <p:cNvSpPr txBox="true"/>
            <p:nvPr/>
          </p:nvSpPr>
          <p:spPr>
            <a:xfrm>
              <a:off x="0" y="-47625"/>
              <a:ext cx="1947094" cy="298210"/>
            </a:xfrm>
            <a:prstGeom prst="rect">
              <a:avLst/>
            </a:prstGeom>
          </p:spPr>
          <p:txBody>
            <a:bodyPr anchor="ctr" rtlCol="false" tIns="0" lIns="0" bIns="0" rIns="0"/>
            <a:lstStyle/>
            <a:p>
              <a:pPr algn="ctr" marL="0" indent="0" lvl="0">
                <a:lnSpc>
                  <a:spcPts val="3480"/>
                </a:lnSpc>
                <a:spcBef>
                  <a:spcPct val="0"/>
                </a:spcBef>
              </a:pPr>
              <a:r>
                <a:rPr lang="en-US" b="true" sz="2486">
                  <a:solidFill>
                    <a:srgbClr val="FFFFFF"/>
                  </a:solidFill>
                  <a:latin typeface="Roboto Condensed Bold"/>
                  <a:ea typeface="Roboto Condensed Bold"/>
                  <a:cs typeface="Roboto Condensed Bold"/>
                  <a:sym typeface="Roboto Condensed Bold"/>
                </a:rPr>
                <a:t>Bước 4: Kết luận</a:t>
              </a:r>
            </a:p>
          </p:txBody>
        </p:sp>
      </p:grpSp>
      <p:sp>
        <p:nvSpPr>
          <p:cNvPr name="TextBox 21" id="21"/>
          <p:cNvSpPr txBox="true"/>
          <p:nvPr/>
        </p:nvSpPr>
        <p:spPr>
          <a:xfrm rot="0">
            <a:off x="1311437" y="3564338"/>
            <a:ext cx="9356634" cy="2794001"/>
          </a:xfrm>
          <a:prstGeom prst="rect">
            <a:avLst/>
          </a:prstGeom>
        </p:spPr>
        <p:txBody>
          <a:bodyPr anchor="t" rtlCol="false" tIns="0" lIns="0" bIns="0" rIns="0">
            <a:spAutoFit/>
          </a:bodyPr>
          <a:lstStyle/>
          <a:p>
            <a:pPr algn="just" marL="863595" indent="-431797" lvl="1">
              <a:lnSpc>
                <a:spcPts val="5599"/>
              </a:lnSpc>
              <a:buFont typeface="Arial"/>
              <a:buChar char="•"/>
            </a:pPr>
            <a:r>
              <a:rPr lang="en-US" sz="3999">
                <a:solidFill>
                  <a:srgbClr val="051D40"/>
                </a:solidFill>
                <a:latin typeface="Roboto Condensed"/>
                <a:ea typeface="Roboto Condensed"/>
                <a:cs typeface="Roboto Condensed"/>
                <a:sym typeface="Roboto Condensed"/>
              </a:rPr>
              <a:t>GV tổng kết trò chơi, nhận xét và tuyên dương các bạn.</a:t>
            </a:r>
          </a:p>
          <a:p>
            <a:pPr algn="just" marL="863595" indent="-431797" lvl="1">
              <a:lnSpc>
                <a:spcPts val="5599"/>
              </a:lnSpc>
              <a:buFont typeface="Arial"/>
              <a:buChar char="•"/>
            </a:pPr>
            <a:r>
              <a:rPr lang="en-US" sz="3999">
                <a:solidFill>
                  <a:srgbClr val="051D40"/>
                </a:solidFill>
                <a:latin typeface="Roboto Condensed"/>
                <a:ea typeface="Roboto Condensed"/>
                <a:cs typeface="Roboto Condensed"/>
                <a:sym typeface="Roboto Condensed"/>
              </a:rPr>
              <a:t>Sau khi đã đạt được mục tiêu hoạt động, </a:t>
            </a:r>
            <a:r>
              <a:rPr lang="en-US" sz="3999">
                <a:solidFill>
                  <a:srgbClr val="051D40"/>
                </a:solidFill>
                <a:latin typeface="Roboto Condensed"/>
                <a:ea typeface="Roboto Condensed"/>
                <a:cs typeface="Roboto Condensed"/>
                <a:sym typeface="Roboto Condensed"/>
              </a:rPr>
              <a:t>GV dẫn dắt vào bài mới</a:t>
            </a:r>
          </a:p>
        </p:txBody>
      </p:sp>
      <p:sp>
        <p:nvSpPr>
          <p:cNvPr name="Freeform 22" id="22"/>
          <p:cNvSpPr/>
          <p:nvPr/>
        </p:nvSpPr>
        <p:spPr>
          <a:xfrm flipH="false" flipV="false" rot="0">
            <a:off x="343728" y="6409146"/>
            <a:ext cx="2530809" cy="1330081"/>
          </a:xfrm>
          <a:custGeom>
            <a:avLst/>
            <a:gdLst/>
            <a:ahLst/>
            <a:cxnLst/>
            <a:rect r="r" b="b" t="t" l="l"/>
            <a:pathLst>
              <a:path h="1330081" w="2530809">
                <a:moveTo>
                  <a:pt x="0" y="0"/>
                </a:moveTo>
                <a:lnTo>
                  <a:pt x="2530809" y="0"/>
                </a:lnTo>
                <a:lnTo>
                  <a:pt x="2530809" y="1330080"/>
                </a:lnTo>
                <a:lnTo>
                  <a:pt x="0" y="1330080"/>
                </a:lnTo>
                <a:lnTo>
                  <a:pt x="0" y="0"/>
                </a:lnTo>
                <a:close/>
              </a:path>
            </a:pathLst>
          </a:custGeom>
          <a:blipFill>
            <a:blip r:embed="rId4"/>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144000" y="0"/>
            <a:ext cx="9145731" cy="10287000"/>
            <a:chOff x="0" y="0"/>
            <a:chExt cx="12194308" cy="13716000"/>
          </a:xfrm>
        </p:grpSpPr>
        <p:pic>
          <p:nvPicPr>
            <p:cNvPr name="Picture 3" id="3"/>
            <p:cNvPicPr>
              <a:picLocks noChangeAspect="true"/>
            </p:cNvPicPr>
            <p:nvPr/>
          </p:nvPicPr>
          <p:blipFill>
            <a:blip r:embed="rId2"/>
            <a:srcRect l="5547" t="0" r="5547" b="0"/>
            <a:stretch>
              <a:fillRect/>
            </a:stretch>
          </p:blipFill>
          <p:spPr>
            <a:xfrm flipH="false" flipV="false">
              <a:off x="0" y="0"/>
              <a:ext cx="12194308" cy="13716000"/>
            </a:xfrm>
            <a:prstGeom prst="rect">
              <a:avLst/>
            </a:prstGeom>
          </p:spPr>
        </p:pic>
      </p:grpSp>
      <p:sp>
        <p:nvSpPr>
          <p:cNvPr name="AutoShape 4" id="4"/>
          <p:cNvSpPr/>
          <p:nvPr/>
        </p:nvSpPr>
        <p:spPr>
          <a:xfrm>
            <a:off x="-282420" y="9595979"/>
            <a:ext cx="18852841" cy="0"/>
          </a:xfrm>
          <a:prstGeom prst="line">
            <a:avLst/>
          </a:prstGeom>
          <a:ln cap="rnd" w="28575">
            <a:solidFill>
              <a:srgbClr val="D9D9D9"/>
            </a:solidFill>
            <a:prstDash val="solid"/>
            <a:headEnd type="none" len="sm" w="sm"/>
            <a:tailEnd type="none" len="sm" w="sm"/>
          </a:ln>
        </p:spPr>
      </p:sp>
      <p:sp>
        <p:nvSpPr>
          <p:cNvPr name="Freeform 5" id="5"/>
          <p:cNvSpPr/>
          <p:nvPr/>
        </p:nvSpPr>
        <p:spPr>
          <a:xfrm flipH="false" flipV="false" rot="-5400000">
            <a:off x="215412" y="1249973"/>
            <a:ext cx="844062" cy="211015"/>
          </a:xfrm>
          <a:custGeom>
            <a:avLst/>
            <a:gdLst/>
            <a:ahLst/>
            <a:cxnLst/>
            <a:rect r="r" b="b" t="t" l="l"/>
            <a:pathLst>
              <a:path h="211015" w="844062">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l="0" t="0" r="0" b="0"/>
            </a:stretch>
          </a:blipFill>
        </p:spPr>
      </p:sp>
      <p:sp>
        <p:nvSpPr>
          <p:cNvPr name="AutoShape 6" id="6"/>
          <p:cNvSpPr/>
          <p:nvPr/>
        </p:nvSpPr>
        <p:spPr>
          <a:xfrm rot="-5376337">
            <a:off x="-400441" y="3241875"/>
            <a:ext cx="2075766" cy="0"/>
          </a:xfrm>
          <a:prstGeom prst="line">
            <a:avLst/>
          </a:prstGeom>
          <a:ln cap="rnd" w="28575">
            <a:solidFill>
              <a:srgbClr val="D9D9D9">
                <a:alpha val="74902"/>
              </a:srgbClr>
            </a:solidFill>
            <a:prstDash val="solid"/>
            <a:headEnd type="none" len="sm" w="sm"/>
            <a:tailEnd type="none" len="sm" w="sm"/>
          </a:ln>
        </p:spPr>
      </p:sp>
      <p:grpSp>
        <p:nvGrpSpPr>
          <p:cNvPr name="Group 7" id="7"/>
          <p:cNvGrpSpPr/>
          <p:nvPr/>
        </p:nvGrpSpPr>
        <p:grpSpPr>
          <a:xfrm rot="0">
            <a:off x="1028700" y="3075940"/>
            <a:ext cx="577806" cy="577806"/>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598D"/>
            </a:solidFill>
          </p:spPr>
        </p:sp>
      </p:grpSp>
      <p:grpSp>
        <p:nvGrpSpPr>
          <p:cNvPr name="Group 9" id="9"/>
          <p:cNvGrpSpPr/>
          <p:nvPr/>
        </p:nvGrpSpPr>
        <p:grpSpPr>
          <a:xfrm rot="0">
            <a:off x="1028700" y="5559059"/>
            <a:ext cx="577806" cy="57780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598D"/>
            </a:solidFill>
          </p:spPr>
        </p:sp>
      </p:grpSp>
      <p:sp>
        <p:nvSpPr>
          <p:cNvPr name="TextBox 11" id="11"/>
          <p:cNvSpPr txBox="true"/>
          <p:nvPr/>
        </p:nvSpPr>
        <p:spPr>
          <a:xfrm rot="0">
            <a:off x="1447718" y="1470811"/>
            <a:ext cx="7364723" cy="839343"/>
          </a:xfrm>
          <a:prstGeom prst="rect">
            <a:avLst/>
          </a:prstGeom>
        </p:spPr>
        <p:txBody>
          <a:bodyPr anchor="t" rtlCol="false" tIns="0" lIns="0" bIns="0" rIns="0">
            <a:spAutoFit/>
          </a:bodyPr>
          <a:lstStyle/>
          <a:p>
            <a:pPr algn="l">
              <a:lnSpc>
                <a:spcPts val="6695"/>
              </a:lnSpc>
            </a:pPr>
            <a:r>
              <a:rPr lang="en-US" b="true" sz="5399">
                <a:solidFill>
                  <a:srgbClr val="051D40"/>
                </a:solidFill>
                <a:latin typeface="Roboto Condensed Bold"/>
                <a:ea typeface="Roboto Condensed Bold"/>
                <a:cs typeface="Roboto Condensed Bold"/>
                <a:sym typeface="Roboto Condensed Bold"/>
              </a:rPr>
              <a:t>Sau khi lên lớp</a:t>
            </a:r>
          </a:p>
        </p:txBody>
      </p:sp>
      <p:sp>
        <p:nvSpPr>
          <p:cNvPr name="TextBox 12" id="12"/>
          <p:cNvSpPr txBox="true"/>
          <p:nvPr/>
        </p:nvSpPr>
        <p:spPr>
          <a:xfrm rot="0">
            <a:off x="1855552" y="2999740"/>
            <a:ext cx="6356820" cy="2143760"/>
          </a:xfrm>
          <a:prstGeom prst="rect">
            <a:avLst/>
          </a:prstGeom>
        </p:spPr>
        <p:txBody>
          <a:bodyPr anchor="t" rtlCol="false" tIns="0" lIns="0" bIns="0" rIns="0">
            <a:spAutoFit/>
          </a:bodyPr>
          <a:lstStyle/>
          <a:p>
            <a:pPr algn="just">
              <a:lnSpc>
                <a:spcPts val="5740"/>
              </a:lnSpc>
            </a:pPr>
            <a:r>
              <a:rPr lang="en-US" sz="4100">
                <a:solidFill>
                  <a:srgbClr val="000000"/>
                </a:solidFill>
                <a:latin typeface="Roboto Condensed"/>
                <a:ea typeface="Roboto Condensed"/>
                <a:cs typeface="Roboto Condensed"/>
                <a:sym typeface="Roboto Condensed"/>
              </a:rPr>
              <a:t>Tạo bài tập/bài kiểm tra theo các mức độ (nhận biết, thông hiểu, vận dụng, vận dụng cao)</a:t>
            </a:r>
          </a:p>
        </p:txBody>
      </p:sp>
      <p:sp>
        <p:nvSpPr>
          <p:cNvPr name="TextBox 13" id="13"/>
          <p:cNvSpPr txBox="true"/>
          <p:nvPr/>
        </p:nvSpPr>
        <p:spPr>
          <a:xfrm rot="0">
            <a:off x="1855552" y="5482859"/>
            <a:ext cx="6356820" cy="2143761"/>
          </a:xfrm>
          <a:prstGeom prst="rect">
            <a:avLst/>
          </a:prstGeom>
        </p:spPr>
        <p:txBody>
          <a:bodyPr anchor="t" rtlCol="false" tIns="0" lIns="0" bIns="0" rIns="0">
            <a:spAutoFit/>
          </a:bodyPr>
          <a:lstStyle/>
          <a:p>
            <a:pPr algn="just">
              <a:lnSpc>
                <a:spcPts val="5739"/>
              </a:lnSpc>
            </a:pPr>
            <a:r>
              <a:rPr lang="en-US" sz="4099">
                <a:solidFill>
                  <a:srgbClr val="000000"/>
                </a:solidFill>
                <a:latin typeface="Roboto Condensed"/>
                <a:ea typeface="Roboto Condensed"/>
                <a:cs typeface="Roboto Condensed"/>
                <a:sym typeface="Roboto Condensed"/>
              </a:rPr>
              <a:t>Giao bài tập qua mã Code phòng học google  classroom, mircrosoft team, ...</a:t>
            </a:r>
          </a:p>
        </p:txBody>
      </p:sp>
      <p:grpSp>
        <p:nvGrpSpPr>
          <p:cNvPr name="Group 14" id="14"/>
          <p:cNvGrpSpPr/>
          <p:nvPr/>
        </p:nvGrpSpPr>
        <p:grpSpPr>
          <a:xfrm rot="0">
            <a:off x="1028700" y="8045719"/>
            <a:ext cx="577806" cy="577806"/>
            <a:chOff x="0" y="0"/>
            <a:chExt cx="6350000" cy="6350000"/>
          </a:xfrm>
        </p:grpSpPr>
        <p:sp>
          <p:nvSpPr>
            <p:cNvPr name="Freeform 15" id="1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598D"/>
            </a:solidFill>
          </p:spPr>
        </p:sp>
      </p:grpSp>
      <p:sp>
        <p:nvSpPr>
          <p:cNvPr name="TextBox 16" id="16"/>
          <p:cNvSpPr txBox="true"/>
          <p:nvPr/>
        </p:nvSpPr>
        <p:spPr>
          <a:xfrm rot="0">
            <a:off x="1855552" y="7969519"/>
            <a:ext cx="6356820" cy="695961"/>
          </a:xfrm>
          <a:prstGeom prst="rect">
            <a:avLst/>
          </a:prstGeom>
        </p:spPr>
        <p:txBody>
          <a:bodyPr anchor="t" rtlCol="false" tIns="0" lIns="0" bIns="0" rIns="0">
            <a:spAutoFit/>
          </a:bodyPr>
          <a:lstStyle/>
          <a:p>
            <a:pPr algn="just">
              <a:lnSpc>
                <a:spcPts val="5739"/>
              </a:lnSpc>
            </a:pPr>
            <a:r>
              <a:rPr lang="en-US" sz="4099">
                <a:solidFill>
                  <a:srgbClr val="000000"/>
                </a:solidFill>
                <a:latin typeface="Roboto Condensed"/>
                <a:ea typeface="Roboto Condensed"/>
                <a:cs typeface="Roboto Condensed"/>
                <a:sym typeface="Roboto Condensed"/>
              </a:rPr>
              <a:t>Nhận xét, phẩn hồi kết quả.</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188217" y="9258300"/>
            <a:ext cx="18476217" cy="1028700"/>
            <a:chOff x="0" y="0"/>
            <a:chExt cx="4866164" cy="270933"/>
          </a:xfrm>
        </p:grpSpPr>
        <p:sp>
          <p:nvSpPr>
            <p:cNvPr name="Freeform 3" id="3"/>
            <p:cNvSpPr/>
            <p:nvPr/>
          </p:nvSpPr>
          <p:spPr>
            <a:xfrm flipH="false" flipV="false" rot="0">
              <a:off x="0" y="0"/>
              <a:ext cx="4866164" cy="270933"/>
            </a:xfrm>
            <a:custGeom>
              <a:avLst/>
              <a:gdLst/>
              <a:ahLst/>
              <a:cxnLst/>
              <a:rect r="r" b="b" t="t" l="l"/>
              <a:pathLst>
                <a:path h="270933" w="4866164">
                  <a:moveTo>
                    <a:pt x="0" y="0"/>
                  </a:moveTo>
                  <a:lnTo>
                    <a:pt x="4866164" y="0"/>
                  </a:lnTo>
                  <a:lnTo>
                    <a:pt x="4866164" y="270933"/>
                  </a:lnTo>
                  <a:lnTo>
                    <a:pt x="0" y="270933"/>
                  </a:lnTo>
                  <a:close/>
                </a:path>
              </a:pathLst>
            </a:custGeom>
            <a:solidFill>
              <a:srgbClr val="5B98BA"/>
            </a:solidFill>
            <a:ln cap="sq">
              <a:noFill/>
              <a:prstDash val="solid"/>
              <a:miter/>
            </a:ln>
          </p:spPr>
        </p:sp>
        <p:sp>
          <p:nvSpPr>
            <p:cNvPr name="TextBox 4" id="4"/>
            <p:cNvSpPr txBox="true"/>
            <p:nvPr/>
          </p:nvSpPr>
          <p:spPr>
            <a:xfrm>
              <a:off x="0" y="-38100"/>
              <a:ext cx="4866164" cy="309033"/>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5" id="5"/>
          <p:cNvSpPr/>
          <p:nvPr/>
        </p:nvSpPr>
        <p:spPr>
          <a:xfrm flipH="false" flipV="false" rot="0">
            <a:off x="0" y="1647842"/>
            <a:ext cx="18288000" cy="7246620"/>
          </a:xfrm>
          <a:custGeom>
            <a:avLst/>
            <a:gdLst/>
            <a:ahLst/>
            <a:cxnLst/>
            <a:rect r="r" b="b" t="t" l="l"/>
            <a:pathLst>
              <a:path h="7246620" w="18288000">
                <a:moveTo>
                  <a:pt x="0" y="0"/>
                </a:moveTo>
                <a:lnTo>
                  <a:pt x="18288000" y="0"/>
                </a:lnTo>
                <a:lnTo>
                  <a:pt x="18288000" y="7246620"/>
                </a:lnTo>
                <a:lnTo>
                  <a:pt x="0" y="7246620"/>
                </a:lnTo>
                <a:lnTo>
                  <a:pt x="0" y="0"/>
                </a:lnTo>
                <a:close/>
              </a:path>
            </a:pathLst>
          </a:custGeom>
          <a:blipFill>
            <a:blip r:embed="rId2"/>
            <a:stretch>
              <a:fillRect l="0" t="0" r="0" b="0"/>
            </a:stretch>
          </a:blipFill>
        </p:spPr>
      </p:sp>
      <p:grpSp>
        <p:nvGrpSpPr>
          <p:cNvPr name="Group 6" id="6"/>
          <p:cNvGrpSpPr/>
          <p:nvPr/>
        </p:nvGrpSpPr>
        <p:grpSpPr>
          <a:xfrm rot="0">
            <a:off x="6391268" y="5831099"/>
            <a:ext cx="11552885" cy="2898098"/>
            <a:chOff x="0" y="0"/>
            <a:chExt cx="3042735" cy="763285"/>
          </a:xfrm>
        </p:grpSpPr>
        <p:sp>
          <p:nvSpPr>
            <p:cNvPr name="Freeform 7" id="7"/>
            <p:cNvSpPr/>
            <p:nvPr/>
          </p:nvSpPr>
          <p:spPr>
            <a:xfrm flipH="false" flipV="false" rot="0">
              <a:off x="0" y="0"/>
              <a:ext cx="3042735" cy="763285"/>
            </a:xfrm>
            <a:custGeom>
              <a:avLst/>
              <a:gdLst/>
              <a:ahLst/>
              <a:cxnLst/>
              <a:rect r="r" b="b" t="t" l="l"/>
              <a:pathLst>
                <a:path h="763285" w="3042735">
                  <a:moveTo>
                    <a:pt x="12062" y="0"/>
                  </a:moveTo>
                  <a:lnTo>
                    <a:pt x="3030673" y="0"/>
                  </a:lnTo>
                  <a:cubicBezTo>
                    <a:pt x="3033872" y="0"/>
                    <a:pt x="3036940" y="1271"/>
                    <a:pt x="3039202" y="3533"/>
                  </a:cubicBezTo>
                  <a:cubicBezTo>
                    <a:pt x="3041464" y="5795"/>
                    <a:pt x="3042735" y="8863"/>
                    <a:pt x="3042735" y="12062"/>
                  </a:cubicBezTo>
                  <a:lnTo>
                    <a:pt x="3042735" y="751223"/>
                  </a:lnTo>
                  <a:cubicBezTo>
                    <a:pt x="3042735" y="754422"/>
                    <a:pt x="3041464" y="757490"/>
                    <a:pt x="3039202" y="759752"/>
                  </a:cubicBezTo>
                  <a:cubicBezTo>
                    <a:pt x="3036940" y="762014"/>
                    <a:pt x="3033872" y="763285"/>
                    <a:pt x="3030673" y="763285"/>
                  </a:cubicBezTo>
                  <a:lnTo>
                    <a:pt x="12062" y="763285"/>
                  </a:lnTo>
                  <a:cubicBezTo>
                    <a:pt x="8863" y="763285"/>
                    <a:pt x="5795" y="762014"/>
                    <a:pt x="3533" y="759752"/>
                  </a:cubicBezTo>
                  <a:cubicBezTo>
                    <a:pt x="1271" y="757490"/>
                    <a:pt x="0" y="754422"/>
                    <a:pt x="0" y="751223"/>
                  </a:cubicBezTo>
                  <a:lnTo>
                    <a:pt x="0" y="12062"/>
                  </a:lnTo>
                  <a:cubicBezTo>
                    <a:pt x="0" y="8863"/>
                    <a:pt x="1271" y="5795"/>
                    <a:pt x="3533" y="3533"/>
                  </a:cubicBezTo>
                  <a:cubicBezTo>
                    <a:pt x="5795" y="1271"/>
                    <a:pt x="8863" y="0"/>
                    <a:pt x="12062" y="0"/>
                  </a:cubicBezTo>
                  <a:close/>
                </a:path>
              </a:pathLst>
            </a:custGeom>
            <a:solidFill>
              <a:srgbClr val="145DA0"/>
            </a:solidFill>
            <a:ln cap="sq">
              <a:noFill/>
              <a:prstDash val="solid"/>
              <a:miter/>
            </a:ln>
          </p:spPr>
        </p:sp>
        <p:sp>
          <p:nvSpPr>
            <p:cNvPr name="TextBox 8" id="8"/>
            <p:cNvSpPr txBox="true"/>
            <p:nvPr/>
          </p:nvSpPr>
          <p:spPr>
            <a:xfrm>
              <a:off x="0" y="-38100"/>
              <a:ext cx="3042735" cy="80138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9" id="9"/>
          <p:cNvSpPr/>
          <p:nvPr/>
        </p:nvSpPr>
        <p:spPr>
          <a:xfrm flipH="false" flipV="false" rot="0">
            <a:off x="9770385" y="6381151"/>
            <a:ext cx="4794651" cy="898997"/>
          </a:xfrm>
          <a:custGeom>
            <a:avLst/>
            <a:gdLst/>
            <a:ahLst/>
            <a:cxnLst/>
            <a:rect r="r" b="b" t="t" l="l"/>
            <a:pathLst>
              <a:path h="898997" w="4794651">
                <a:moveTo>
                  <a:pt x="0" y="0"/>
                </a:moveTo>
                <a:lnTo>
                  <a:pt x="4794651" y="0"/>
                </a:lnTo>
                <a:lnTo>
                  <a:pt x="4794651" y="898997"/>
                </a:lnTo>
                <a:lnTo>
                  <a:pt x="0" y="898997"/>
                </a:lnTo>
                <a:lnTo>
                  <a:pt x="0" y="0"/>
                </a:lnTo>
                <a:close/>
              </a:path>
            </a:pathLst>
          </a:custGeom>
          <a:blipFill>
            <a:blip r:embed="rId3"/>
            <a:stretch>
              <a:fillRect l="0" t="0" r="0" b="0"/>
            </a:stretch>
          </a:blipFill>
        </p:spPr>
      </p:sp>
      <p:sp>
        <p:nvSpPr>
          <p:cNvPr name="TextBox 10" id="10"/>
          <p:cNvSpPr txBox="true"/>
          <p:nvPr/>
        </p:nvSpPr>
        <p:spPr>
          <a:xfrm rot="0">
            <a:off x="6920466" y="7645773"/>
            <a:ext cx="10494490" cy="614709"/>
          </a:xfrm>
          <a:prstGeom prst="rect">
            <a:avLst/>
          </a:prstGeom>
        </p:spPr>
        <p:txBody>
          <a:bodyPr anchor="t" rtlCol="false" tIns="0" lIns="0" bIns="0" rIns="0">
            <a:spAutoFit/>
          </a:bodyPr>
          <a:lstStyle/>
          <a:p>
            <a:pPr algn="ctr">
              <a:lnSpc>
                <a:spcPts val="4968"/>
              </a:lnSpc>
              <a:spcBef>
                <a:spcPct val="0"/>
              </a:spcBef>
            </a:pPr>
            <a:r>
              <a:rPr lang="en-US" sz="3548" spc="-70">
                <a:solidFill>
                  <a:srgbClr val="FDFDFD"/>
                </a:solidFill>
                <a:latin typeface="Roboto Condensed"/>
                <a:ea typeface="Roboto Condensed"/>
                <a:cs typeface="Roboto Condensed"/>
                <a:sym typeface="Roboto Condensed"/>
              </a:rPr>
              <a:t>Tạo bài tập, bài kiểm tra sử dụng Quizizz AI hỗ trợ </a:t>
            </a:r>
          </a:p>
        </p:txBody>
      </p:sp>
      <p:sp>
        <p:nvSpPr>
          <p:cNvPr name="TextBox 11" id="11"/>
          <p:cNvSpPr txBox="true"/>
          <p:nvPr/>
        </p:nvSpPr>
        <p:spPr>
          <a:xfrm rot="0">
            <a:off x="6222649" y="238127"/>
            <a:ext cx="5714715" cy="790573"/>
          </a:xfrm>
          <a:prstGeom prst="rect">
            <a:avLst/>
          </a:prstGeom>
        </p:spPr>
        <p:txBody>
          <a:bodyPr anchor="t" rtlCol="false" tIns="0" lIns="0" bIns="0" rIns="0">
            <a:spAutoFit/>
          </a:bodyPr>
          <a:lstStyle/>
          <a:p>
            <a:pPr algn="l" marL="0" indent="0" lvl="0">
              <a:lnSpc>
                <a:spcPts val="6300"/>
              </a:lnSpc>
              <a:spcBef>
                <a:spcPct val="0"/>
              </a:spcBef>
            </a:pPr>
            <a:r>
              <a:rPr lang="en-US" b="true" sz="4500">
                <a:solidFill>
                  <a:srgbClr val="051D40"/>
                </a:solidFill>
                <a:latin typeface="Roboto Condensed Bold"/>
                <a:ea typeface="Roboto Condensed Bold"/>
                <a:cs typeface="Roboto Condensed Bold"/>
                <a:sym typeface="Roboto Condensed Bold"/>
              </a:rPr>
              <a:t>Tạo bài tập cho học sinh</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54724" y="-1945700"/>
            <a:ext cx="3735531" cy="3735531"/>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sp>
        <p:sp>
          <p:nvSpPr>
            <p:cNvPr name="TextBox 4" id="4"/>
            <p:cNvSpPr txBox="true"/>
            <p:nvPr/>
          </p:nvSpPr>
          <p:spPr>
            <a:xfrm>
              <a:off x="76200" y="28575"/>
              <a:ext cx="660400" cy="708025"/>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1443330" y="1407282"/>
            <a:ext cx="16003812" cy="8442011"/>
          </a:xfrm>
          <a:custGeom>
            <a:avLst/>
            <a:gdLst/>
            <a:ahLst/>
            <a:cxnLst/>
            <a:rect r="r" b="b" t="t" l="l"/>
            <a:pathLst>
              <a:path h="8442011" w="16003812">
                <a:moveTo>
                  <a:pt x="0" y="0"/>
                </a:moveTo>
                <a:lnTo>
                  <a:pt x="16003812" y="0"/>
                </a:lnTo>
                <a:lnTo>
                  <a:pt x="16003812" y="8442011"/>
                </a:lnTo>
                <a:lnTo>
                  <a:pt x="0" y="8442011"/>
                </a:lnTo>
                <a:lnTo>
                  <a:pt x="0" y="0"/>
                </a:lnTo>
                <a:close/>
              </a:path>
            </a:pathLst>
          </a:custGeom>
          <a:blipFill>
            <a:blip r:embed="rId2"/>
            <a:stretch>
              <a:fillRect l="0" t="0" r="0" b="0"/>
            </a:stretch>
          </a:blipFill>
        </p:spPr>
      </p:sp>
      <p:sp>
        <p:nvSpPr>
          <p:cNvPr name="TextBox 6" id="6"/>
          <p:cNvSpPr txBox="true"/>
          <p:nvPr/>
        </p:nvSpPr>
        <p:spPr>
          <a:xfrm rot="0">
            <a:off x="2080807" y="210942"/>
            <a:ext cx="15726171" cy="1196340"/>
          </a:xfrm>
          <a:prstGeom prst="rect">
            <a:avLst/>
          </a:prstGeom>
        </p:spPr>
        <p:txBody>
          <a:bodyPr anchor="t" rtlCol="false" tIns="0" lIns="0" bIns="0" rIns="0">
            <a:spAutoFit/>
          </a:bodyPr>
          <a:lstStyle/>
          <a:p>
            <a:pPr algn="l">
              <a:lnSpc>
                <a:spcPts val="9659"/>
              </a:lnSpc>
              <a:spcBef>
                <a:spcPct val="0"/>
              </a:spcBef>
            </a:pPr>
            <a:r>
              <a:rPr lang="en-US" sz="6899">
                <a:solidFill>
                  <a:srgbClr val="051D40"/>
                </a:solidFill>
                <a:latin typeface="Roboto Condensed"/>
                <a:ea typeface="Roboto Condensed"/>
                <a:cs typeface="Roboto Condensed"/>
                <a:sym typeface="Roboto Condensed"/>
              </a:rPr>
              <a:t>Quá trình chuyển đổi số</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188217" y="9258300"/>
            <a:ext cx="18476217" cy="1028700"/>
            <a:chOff x="0" y="0"/>
            <a:chExt cx="4866164" cy="270933"/>
          </a:xfrm>
        </p:grpSpPr>
        <p:sp>
          <p:nvSpPr>
            <p:cNvPr name="Freeform 3" id="3"/>
            <p:cNvSpPr/>
            <p:nvPr/>
          </p:nvSpPr>
          <p:spPr>
            <a:xfrm flipH="false" flipV="false" rot="0">
              <a:off x="0" y="0"/>
              <a:ext cx="4866164" cy="270933"/>
            </a:xfrm>
            <a:custGeom>
              <a:avLst/>
              <a:gdLst/>
              <a:ahLst/>
              <a:cxnLst/>
              <a:rect r="r" b="b" t="t" l="l"/>
              <a:pathLst>
                <a:path h="270933" w="4866164">
                  <a:moveTo>
                    <a:pt x="0" y="0"/>
                  </a:moveTo>
                  <a:lnTo>
                    <a:pt x="4866164" y="0"/>
                  </a:lnTo>
                  <a:lnTo>
                    <a:pt x="4866164" y="270933"/>
                  </a:lnTo>
                  <a:lnTo>
                    <a:pt x="0" y="270933"/>
                  </a:lnTo>
                  <a:close/>
                </a:path>
              </a:pathLst>
            </a:custGeom>
            <a:solidFill>
              <a:srgbClr val="5B98BA"/>
            </a:solidFill>
            <a:ln cap="sq">
              <a:noFill/>
              <a:prstDash val="solid"/>
              <a:miter/>
            </a:ln>
          </p:spPr>
        </p:sp>
        <p:sp>
          <p:nvSpPr>
            <p:cNvPr name="TextBox 4" id="4"/>
            <p:cNvSpPr txBox="true"/>
            <p:nvPr/>
          </p:nvSpPr>
          <p:spPr>
            <a:xfrm>
              <a:off x="0" y="-38100"/>
              <a:ext cx="4866164" cy="309033"/>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5" id="5"/>
          <p:cNvGrpSpPr>
            <a:grpSpLocks noChangeAspect="true"/>
          </p:cNvGrpSpPr>
          <p:nvPr/>
        </p:nvGrpSpPr>
        <p:grpSpPr>
          <a:xfrm rot="0">
            <a:off x="567029" y="223853"/>
            <a:ext cx="17153942" cy="9839294"/>
            <a:chOff x="0" y="0"/>
            <a:chExt cx="7981950" cy="4578350"/>
          </a:xfrm>
        </p:grpSpPr>
        <p:sp>
          <p:nvSpPr>
            <p:cNvPr name="Freeform 6" id="6"/>
            <p:cNvSpPr/>
            <p:nvPr/>
          </p:nvSpPr>
          <p:spPr>
            <a:xfrm flipH="false" flipV="false" rot="0">
              <a:off x="765810" y="21590"/>
              <a:ext cx="6451600" cy="4326890"/>
            </a:xfrm>
            <a:custGeom>
              <a:avLst/>
              <a:gdLst/>
              <a:ahLst/>
              <a:cxnLst/>
              <a:rect r="r" b="b" t="t" l="l"/>
              <a:pathLst>
                <a:path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name="Freeform 7" id="7"/>
            <p:cNvSpPr/>
            <p:nvPr/>
          </p:nvSpPr>
          <p:spPr>
            <a:xfrm flipH="false" flipV="false" rot="0">
              <a:off x="0" y="0"/>
              <a:ext cx="7981950" cy="4542790"/>
            </a:xfrm>
            <a:custGeom>
              <a:avLst/>
              <a:gdLst/>
              <a:ahLst/>
              <a:cxnLst/>
              <a:rect r="r" b="b" t="t" l="l"/>
              <a:pathLst>
                <a:path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name="Freeform 8" id="8"/>
            <p:cNvSpPr/>
            <p:nvPr/>
          </p:nvSpPr>
          <p:spPr>
            <a:xfrm flipH="false" flipV="false" rot="0">
              <a:off x="3460750" y="4349750"/>
              <a:ext cx="1059180" cy="96520"/>
            </a:xfrm>
            <a:custGeom>
              <a:avLst/>
              <a:gdLst/>
              <a:ahLst/>
              <a:cxnLst/>
              <a:rect r="r" b="b" t="t" l="l"/>
              <a:pathLst>
                <a:path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name="Freeform 9" id="9"/>
            <p:cNvSpPr/>
            <p:nvPr/>
          </p:nvSpPr>
          <p:spPr>
            <a:xfrm flipH="false" flipV="false" rot="0">
              <a:off x="163830" y="4542790"/>
              <a:ext cx="7654290" cy="35560"/>
            </a:xfrm>
            <a:custGeom>
              <a:avLst/>
              <a:gdLst/>
              <a:ahLst/>
              <a:cxnLst/>
              <a:rect r="r" b="b" t="t" l="l"/>
              <a:pathLst>
                <a:path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name="Freeform 10" id="10"/>
            <p:cNvSpPr/>
            <p:nvPr/>
          </p:nvSpPr>
          <p:spPr>
            <a:xfrm flipH="false" flipV="false" rot="0">
              <a:off x="962660" y="276860"/>
              <a:ext cx="6055360" cy="3789680"/>
            </a:xfrm>
            <a:custGeom>
              <a:avLst/>
              <a:gdLst/>
              <a:ahLst/>
              <a:cxnLst/>
              <a:rect r="r" b="b" t="t" l="l"/>
              <a:pathLst>
                <a:path h="3789680" w="6055360">
                  <a:moveTo>
                    <a:pt x="0" y="0"/>
                  </a:moveTo>
                  <a:lnTo>
                    <a:pt x="6055360" y="0"/>
                  </a:lnTo>
                  <a:lnTo>
                    <a:pt x="6055360" y="3789680"/>
                  </a:lnTo>
                  <a:lnTo>
                    <a:pt x="0" y="3789680"/>
                  </a:lnTo>
                  <a:close/>
                </a:path>
              </a:pathLst>
            </a:custGeom>
            <a:blipFill>
              <a:blip r:embed="rId2"/>
              <a:stretch>
                <a:fillRect l="-4778" t="0" r="-4778" b="0"/>
              </a:stretch>
            </a:blipFill>
          </p:spPr>
        </p:sp>
      </p:grpSp>
      <p:grpSp>
        <p:nvGrpSpPr>
          <p:cNvPr name="Group 11" id="11"/>
          <p:cNvGrpSpPr/>
          <p:nvPr/>
        </p:nvGrpSpPr>
        <p:grpSpPr>
          <a:xfrm rot="0">
            <a:off x="11872541" y="3360473"/>
            <a:ext cx="1918212" cy="766322"/>
            <a:chOff x="0" y="0"/>
            <a:chExt cx="505208" cy="201830"/>
          </a:xfrm>
        </p:grpSpPr>
        <p:sp>
          <p:nvSpPr>
            <p:cNvPr name="Freeform 12" id="12"/>
            <p:cNvSpPr/>
            <p:nvPr/>
          </p:nvSpPr>
          <p:spPr>
            <a:xfrm flipH="false" flipV="false" rot="0">
              <a:off x="0" y="0"/>
              <a:ext cx="505208" cy="201830"/>
            </a:xfrm>
            <a:custGeom>
              <a:avLst/>
              <a:gdLst/>
              <a:ahLst/>
              <a:cxnLst/>
              <a:rect r="r" b="b" t="t" l="l"/>
              <a:pathLst>
                <a:path h="201830" w="505208">
                  <a:moveTo>
                    <a:pt x="0" y="0"/>
                  </a:moveTo>
                  <a:lnTo>
                    <a:pt x="505208" y="0"/>
                  </a:lnTo>
                  <a:lnTo>
                    <a:pt x="505208" y="201830"/>
                  </a:lnTo>
                  <a:lnTo>
                    <a:pt x="0" y="201830"/>
                  </a:lnTo>
                  <a:close/>
                </a:path>
              </a:pathLst>
            </a:custGeom>
            <a:solidFill>
              <a:srgbClr val="000000">
                <a:alpha val="0"/>
              </a:srgbClr>
            </a:solidFill>
            <a:ln w="38100" cap="sq">
              <a:solidFill>
                <a:srgbClr val="FF3131"/>
              </a:solidFill>
              <a:prstDash val="solid"/>
              <a:miter/>
            </a:ln>
          </p:spPr>
        </p:sp>
        <p:sp>
          <p:nvSpPr>
            <p:cNvPr name="TextBox 13" id="13"/>
            <p:cNvSpPr txBox="true"/>
            <p:nvPr/>
          </p:nvSpPr>
          <p:spPr>
            <a:xfrm>
              <a:off x="0" y="-47625"/>
              <a:ext cx="505208" cy="249455"/>
            </a:xfrm>
            <a:prstGeom prst="rect">
              <a:avLst/>
            </a:prstGeom>
          </p:spPr>
          <p:txBody>
            <a:bodyPr anchor="ctr" rtlCol="false" tIns="50800" lIns="50800" bIns="50800" rIns="50800"/>
            <a:lstStyle/>
            <a:p>
              <a:pPr algn="ctr">
                <a:lnSpc>
                  <a:spcPts val="2659"/>
                </a:lnSpc>
              </a:pPr>
            </a:p>
          </p:txBody>
        </p:sp>
      </p:grpSp>
      <p:sp>
        <p:nvSpPr>
          <p:cNvPr name="TextBox 14" id="14"/>
          <p:cNvSpPr txBox="true"/>
          <p:nvPr/>
        </p:nvSpPr>
        <p:spPr>
          <a:xfrm rot="0">
            <a:off x="11390154" y="2269932"/>
            <a:ext cx="2882986" cy="790573"/>
          </a:xfrm>
          <a:prstGeom prst="rect">
            <a:avLst/>
          </a:prstGeom>
        </p:spPr>
        <p:txBody>
          <a:bodyPr anchor="t" rtlCol="false" tIns="0" lIns="0" bIns="0" rIns="0">
            <a:spAutoFit/>
          </a:bodyPr>
          <a:lstStyle/>
          <a:p>
            <a:pPr algn="l" marL="0" indent="0" lvl="0">
              <a:lnSpc>
                <a:spcPts val="6300"/>
              </a:lnSpc>
              <a:spcBef>
                <a:spcPct val="0"/>
              </a:spcBef>
            </a:pPr>
            <a:r>
              <a:rPr lang="en-US" b="true" sz="4500">
                <a:solidFill>
                  <a:srgbClr val="051D40"/>
                </a:solidFill>
                <a:latin typeface="Roboto Condensed Bold"/>
                <a:ea typeface="Roboto Condensed Bold"/>
                <a:cs typeface="Roboto Condensed Bold"/>
                <a:sym typeface="Roboto Condensed Bold"/>
              </a:rPr>
              <a:t>Giao bài tập</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188217" y="9258300"/>
            <a:ext cx="18476217" cy="1028700"/>
            <a:chOff x="0" y="0"/>
            <a:chExt cx="4866164" cy="270933"/>
          </a:xfrm>
        </p:grpSpPr>
        <p:sp>
          <p:nvSpPr>
            <p:cNvPr name="Freeform 3" id="3"/>
            <p:cNvSpPr/>
            <p:nvPr/>
          </p:nvSpPr>
          <p:spPr>
            <a:xfrm flipH="false" flipV="false" rot="0">
              <a:off x="0" y="0"/>
              <a:ext cx="4866164" cy="270933"/>
            </a:xfrm>
            <a:custGeom>
              <a:avLst/>
              <a:gdLst/>
              <a:ahLst/>
              <a:cxnLst/>
              <a:rect r="r" b="b" t="t" l="l"/>
              <a:pathLst>
                <a:path h="270933" w="4866164">
                  <a:moveTo>
                    <a:pt x="0" y="0"/>
                  </a:moveTo>
                  <a:lnTo>
                    <a:pt x="4866164" y="0"/>
                  </a:lnTo>
                  <a:lnTo>
                    <a:pt x="4866164" y="270933"/>
                  </a:lnTo>
                  <a:lnTo>
                    <a:pt x="0" y="270933"/>
                  </a:lnTo>
                  <a:close/>
                </a:path>
              </a:pathLst>
            </a:custGeom>
            <a:solidFill>
              <a:srgbClr val="5B98BA"/>
            </a:solidFill>
            <a:ln cap="sq">
              <a:noFill/>
              <a:prstDash val="solid"/>
              <a:miter/>
            </a:ln>
          </p:spPr>
        </p:sp>
        <p:sp>
          <p:nvSpPr>
            <p:cNvPr name="TextBox 4" id="4"/>
            <p:cNvSpPr txBox="true"/>
            <p:nvPr/>
          </p:nvSpPr>
          <p:spPr>
            <a:xfrm>
              <a:off x="0" y="-38100"/>
              <a:ext cx="4866164" cy="309033"/>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5" id="5"/>
          <p:cNvGrpSpPr>
            <a:grpSpLocks noChangeAspect="true"/>
          </p:cNvGrpSpPr>
          <p:nvPr/>
        </p:nvGrpSpPr>
        <p:grpSpPr>
          <a:xfrm rot="0">
            <a:off x="567029" y="223853"/>
            <a:ext cx="17153942" cy="9839294"/>
            <a:chOff x="0" y="0"/>
            <a:chExt cx="7981950" cy="4578350"/>
          </a:xfrm>
        </p:grpSpPr>
        <p:sp>
          <p:nvSpPr>
            <p:cNvPr name="Freeform 6" id="6"/>
            <p:cNvSpPr/>
            <p:nvPr/>
          </p:nvSpPr>
          <p:spPr>
            <a:xfrm flipH="false" flipV="false" rot="0">
              <a:off x="765810" y="21590"/>
              <a:ext cx="6451600" cy="4326890"/>
            </a:xfrm>
            <a:custGeom>
              <a:avLst/>
              <a:gdLst/>
              <a:ahLst/>
              <a:cxnLst/>
              <a:rect r="r" b="b" t="t" l="l"/>
              <a:pathLst>
                <a:path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name="Freeform 7" id="7"/>
            <p:cNvSpPr/>
            <p:nvPr/>
          </p:nvSpPr>
          <p:spPr>
            <a:xfrm flipH="false" flipV="false" rot="0">
              <a:off x="0" y="0"/>
              <a:ext cx="7981950" cy="4542790"/>
            </a:xfrm>
            <a:custGeom>
              <a:avLst/>
              <a:gdLst/>
              <a:ahLst/>
              <a:cxnLst/>
              <a:rect r="r" b="b" t="t" l="l"/>
              <a:pathLst>
                <a:path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name="Freeform 8" id="8"/>
            <p:cNvSpPr/>
            <p:nvPr/>
          </p:nvSpPr>
          <p:spPr>
            <a:xfrm flipH="false" flipV="false" rot="0">
              <a:off x="3460750" y="4349750"/>
              <a:ext cx="1059180" cy="96520"/>
            </a:xfrm>
            <a:custGeom>
              <a:avLst/>
              <a:gdLst/>
              <a:ahLst/>
              <a:cxnLst/>
              <a:rect r="r" b="b" t="t" l="l"/>
              <a:pathLst>
                <a:path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name="Freeform 9" id="9"/>
            <p:cNvSpPr/>
            <p:nvPr/>
          </p:nvSpPr>
          <p:spPr>
            <a:xfrm flipH="false" flipV="false" rot="0">
              <a:off x="163830" y="4542790"/>
              <a:ext cx="7654290" cy="35560"/>
            </a:xfrm>
            <a:custGeom>
              <a:avLst/>
              <a:gdLst/>
              <a:ahLst/>
              <a:cxnLst/>
              <a:rect r="r" b="b" t="t" l="l"/>
              <a:pathLst>
                <a:path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name="Freeform 10" id="10"/>
            <p:cNvSpPr/>
            <p:nvPr/>
          </p:nvSpPr>
          <p:spPr>
            <a:xfrm flipH="false" flipV="false" rot="0">
              <a:off x="962660" y="276860"/>
              <a:ext cx="6055360" cy="3789680"/>
            </a:xfrm>
            <a:custGeom>
              <a:avLst/>
              <a:gdLst/>
              <a:ahLst/>
              <a:cxnLst/>
              <a:rect r="r" b="b" t="t" l="l"/>
              <a:pathLst>
                <a:path h="3789680" w="6055360">
                  <a:moveTo>
                    <a:pt x="0" y="0"/>
                  </a:moveTo>
                  <a:lnTo>
                    <a:pt x="6055360" y="0"/>
                  </a:lnTo>
                  <a:lnTo>
                    <a:pt x="6055360" y="3789680"/>
                  </a:lnTo>
                  <a:lnTo>
                    <a:pt x="0" y="3789680"/>
                  </a:lnTo>
                  <a:close/>
                </a:path>
              </a:pathLst>
            </a:custGeom>
            <a:blipFill>
              <a:blip r:embed="rId2"/>
              <a:stretch>
                <a:fillRect l="0" t="0" r="-12258" b="0"/>
              </a:stretch>
            </a:blipFill>
          </p:spPr>
        </p:sp>
      </p:grpSp>
      <p:grpSp>
        <p:nvGrpSpPr>
          <p:cNvPr name="Group 11" id="11"/>
          <p:cNvGrpSpPr/>
          <p:nvPr/>
        </p:nvGrpSpPr>
        <p:grpSpPr>
          <a:xfrm rot="0">
            <a:off x="8208892" y="5024314"/>
            <a:ext cx="5677852" cy="2606146"/>
            <a:chOff x="0" y="0"/>
            <a:chExt cx="1495401" cy="686392"/>
          </a:xfrm>
        </p:grpSpPr>
        <p:sp>
          <p:nvSpPr>
            <p:cNvPr name="Freeform 12" id="12"/>
            <p:cNvSpPr/>
            <p:nvPr/>
          </p:nvSpPr>
          <p:spPr>
            <a:xfrm flipH="false" flipV="false" rot="0">
              <a:off x="0" y="0"/>
              <a:ext cx="1495401" cy="686392"/>
            </a:xfrm>
            <a:custGeom>
              <a:avLst/>
              <a:gdLst/>
              <a:ahLst/>
              <a:cxnLst/>
              <a:rect r="r" b="b" t="t" l="l"/>
              <a:pathLst>
                <a:path h="686392" w="1495401">
                  <a:moveTo>
                    <a:pt x="0" y="0"/>
                  </a:moveTo>
                  <a:lnTo>
                    <a:pt x="1495401" y="0"/>
                  </a:lnTo>
                  <a:lnTo>
                    <a:pt x="1495401" y="686392"/>
                  </a:lnTo>
                  <a:lnTo>
                    <a:pt x="0" y="686392"/>
                  </a:lnTo>
                  <a:close/>
                </a:path>
              </a:pathLst>
            </a:custGeom>
            <a:solidFill>
              <a:srgbClr val="000000">
                <a:alpha val="0"/>
              </a:srgbClr>
            </a:solidFill>
            <a:ln w="38100" cap="sq">
              <a:solidFill>
                <a:srgbClr val="FF3131"/>
              </a:solidFill>
              <a:prstDash val="solid"/>
              <a:miter/>
            </a:ln>
          </p:spPr>
        </p:sp>
        <p:sp>
          <p:nvSpPr>
            <p:cNvPr name="TextBox 13" id="13"/>
            <p:cNvSpPr txBox="true"/>
            <p:nvPr/>
          </p:nvSpPr>
          <p:spPr>
            <a:xfrm>
              <a:off x="0" y="-47625"/>
              <a:ext cx="1495401" cy="734017"/>
            </a:xfrm>
            <a:prstGeom prst="rect">
              <a:avLst/>
            </a:prstGeom>
          </p:spPr>
          <p:txBody>
            <a:bodyPr anchor="ctr" rtlCol="false" tIns="50800" lIns="50800" bIns="50800" rIns="50800"/>
            <a:lstStyle/>
            <a:p>
              <a:pPr algn="ctr">
                <a:lnSpc>
                  <a:spcPts val="2659"/>
                </a:lnSpc>
              </a:pPr>
            </a:p>
          </p:txBody>
        </p:sp>
      </p:grpSp>
      <p:sp>
        <p:nvSpPr>
          <p:cNvPr name="TextBox 14" id="14"/>
          <p:cNvSpPr txBox="true"/>
          <p:nvPr/>
        </p:nvSpPr>
        <p:spPr>
          <a:xfrm rot="0">
            <a:off x="5198747" y="5479663"/>
            <a:ext cx="2882986" cy="1590673"/>
          </a:xfrm>
          <a:prstGeom prst="rect">
            <a:avLst/>
          </a:prstGeom>
        </p:spPr>
        <p:txBody>
          <a:bodyPr anchor="t" rtlCol="false" tIns="0" lIns="0" bIns="0" rIns="0">
            <a:spAutoFit/>
          </a:bodyPr>
          <a:lstStyle/>
          <a:p>
            <a:pPr algn="l" marL="0" indent="0" lvl="0">
              <a:lnSpc>
                <a:spcPts val="6300"/>
              </a:lnSpc>
              <a:spcBef>
                <a:spcPct val="0"/>
              </a:spcBef>
            </a:pPr>
            <a:r>
              <a:rPr lang="en-US" b="true" sz="4500">
                <a:solidFill>
                  <a:srgbClr val="051D40"/>
                </a:solidFill>
                <a:latin typeface="Roboto Condensed Bold"/>
                <a:ea typeface="Roboto Condensed Bold"/>
                <a:cs typeface="Roboto Condensed Bold"/>
                <a:sym typeface="Roboto Condensed Bold"/>
              </a:rPr>
              <a:t>Gửi bài tập đến lớp học</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839025">
            <a:off x="1516786" y="-460094"/>
            <a:ext cx="278907" cy="14793052"/>
            <a:chOff x="0" y="0"/>
            <a:chExt cx="73457" cy="3896112"/>
          </a:xfrm>
        </p:grpSpPr>
        <p:sp>
          <p:nvSpPr>
            <p:cNvPr name="Freeform 3" id="3"/>
            <p:cNvSpPr/>
            <p:nvPr/>
          </p:nvSpPr>
          <p:spPr>
            <a:xfrm flipH="false" flipV="false" rot="0">
              <a:off x="0" y="0"/>
              <a:ext cx="73457" cy="3896113"/>
            </a:xfrm>
            <a:custGeom>
              <a:avLst/>
              <a:gdLst/>
              <a:ahLst/>
              <a:cxnLst/>
              <a:rect r="r" b="b" t="t" l="l"/>
              <a:pathLst>
                <a:path h="3896113" w="73457">
                  <a:moveTo>
                    <a:pt x="0" y="0"/>
                  </a:moveTo>
                  <a:lnTo>
                    <a:pt x="73457" y="0"/>
                  </a:lnTo>
                  <a:lnTo>
                    <a:pt x="73457" y="3896113"/>
                  </a:lnTo>
                  <a:lnTo>
                    <a:pt x="0" y="3896113"/>
                  </a:lnTo>
                  <a:close/>
                </a:path>
              </a:pathLst>
            </a:custGeom>
            <a:solidFill>
              <a:srgbClr val="08377C"/>
            </a:solidFill>
            <a:ln cap="sq">
              <a:noFill/>
              <a:prstDash val="solid"/>
              <a:miter/>
            </a:ln>
          </p:spPr>
        </p:sp>
        <p:sp>
          <p:nvSpPr>
            <p:cNvPr name="TextBox 4" id="4"/>
            <p:cNvSpPr txBox="true"/>
            <p:nvPr/>
          </p:nvSpPr>
          <p:spPr>
            <a:xfrm>
              <a:off x="0" y="-47625"/>
              <a:ext cx="73457" cy="3943737"/>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5" id="5"/>
          <p:cNvGrpSpPr/>
          <p:nvPr/>
        </p:nvGrpSpPr>
        <p:grpSpPr>
          <a:xfrm rot="-1839025">
            <a:off x="-4049466" y="1232097"/>
            <a:ext cx="5850996" cy="14793052"/>
            <a:chOff x="0" y="0"/>
            <a:chExt cx="1541003" cy="3896112"/>
          </a:xfrm>
        </p:grpSpPr>
        <p:sp>
          <p:nvSpPr>
            <p:cNvPr name="Freeform 6" id="6"/>
            <p:cNvSpPr/>
            <p:nvPr/>
          </p:nvSpPr>
          <p:spPr>
            <a:xfrm flipH="false" flipV="false" rot="0">
              <a:off x="0" y="0"/>
              <a:ext cx="1541003" cy="3896113"/>
            </a:xfrm>
            <a:custGeom>
              <a:avLst/>
              <a:gdLst/>
              <a:ahLst/>
              <a:cxnLst/>
              <a:rect r="r" b="b" t="t" l="l"/>
              <a:pathLst>
                <a:path h="3896113" w="1541003">
                  <a:moveTo>
                    <a:pt x="0" y="0"/>
                  </a:moveTo>
                  <a:lnTo>
                    <a:pt x="1541003" y="0"/>
                  </a:lnTo>
                  <a:lnTo>
                    <a:pt x="1541003" y="3896113"/>
                  </a:lnTo>
                  <a:lnTo>
                    <a:pt x="0" y="3896113"/>
                  </a:lnTo>
                  <a:close/>
                </a:path>
              </a:pathLst>
            </a:custGeom>
            <a:solidFill>
              <a:srgbClr val="08377C"/>
            </a:solidFill>
            <a:ln cap="sq">
              <a:noFill/>
              <a:prstDash val="solid"/>
              <a:miter/>
            </a:ln>
          </p:spPr>
        </p:sp>
        <p:sp>
          <p:nvSpPr>
            <p:cNvPr name="TextBox 7" id="7"/>
            <p:cNvSpPr txBox="true"/>
            <p:nvPr/>
          </p:nvSpPr>
          <p:spPr>
            <a:xfrm>
              <a:off x="0" y="-47625"/>
              <a:ext cx="1541003" cy="3943737"/>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8" id="8"/>
          <p:cNvGrpSpPr>
            <a:grpSpLocks noChangeAspect="true"/>
          </p:cNvGrpSpPr>
          <p:nvPr/>
        </p:nvGrpSpPr>
        <p:grpSpPr>
          <a:xfrm rot="0">
            <a:off x="-2065539" y="-59329"/>
            <a:ext cx="15224978" cy="10405658"/>
            <a:chOff x="0" y="0"/>
            <a:chExt cx="5508856" cy="3765081"/>
          </a:xfrm>
        </p:grpSpPr>
        <p:sp>
          <p:nvSpPr>
            <p:cNvPr name="Freeform 9" id="9"/>
            <p:cNvSpPr/>
            <p:nvPr/>
          </p:nvSpPr>
          <p:spPr>
            <a:xfrm flipH="false" flipV="false" rot="0">
              <a:off x="0" y="0"/>
              <a:ext cx="5508856" cy="3765081"/>
            </a:xfrm>
            <a:custGeom>
              <a:avLst/>
              <a:gdLst/>
              <a:ahLst/>
              <a:cxnLst/>
              <a:rect r="r" b="b" t="t" l="l"/>
              <a:pathLst>
                <a:path h="3765081" w="5508856">
                  <a:moveTo>
                    <a:pt x="0" y="0"/>
                  </a:moveTo>
                  <a:lnTo>
                    <a:pt x="3335085" y="0"/>
                  </a:lnTo>
                  <a:lnTo>
                    <a:pt x="5508856" y="3765081"/>
                  </a:lnTo>
                  <a:lnTo>
                    <a:pt x="2173770" y="3765081"/>
                  </a:lnTo>
                  <a:lnTo>
                    <a:pt x="0" y="0"/>
                  </a:lnTo>
                  <a:close/>
                </a:path>
              </a:pathLst>
            </a:custGeom>
            <a:solidFill>
              <a:srgbClr val="08377C"/>
            </a:solidFill>
          </p:spPr>
        </p:sp>
        <p:sp>
          <p:nvSpPr>
            <p:cNvPr name="Freeform 10" id="10"/>
            <p:cNvSpPr/>
            <p:nvPr/>
          </p:nvSpPr>
          <p:spPr>
            <a:xfrm flipH="false" flipV="false" rot="0">
              <a:off x="0" y="0"/>
              <a:ext cx="5508856" cy="3765081"/>
            </a:xfrm>
            <a:custGeom>
              <a:avLst/>
              <a:gdLst/>
              <a:ahLst/>
              <a:cxnLst/>
              <a:rect r="r" b="b" t="t" l="l"/>
              <a:pathLst>
                <a:path h="3765081" w="5508856">
                  <a:moveTo>
                    <a:pt x="0" y="0"/>
                  </a:moveTo>
                  <a:lnTo>
                    <a:pt x="3335085" y="0"/>
                  </a:lnTo>
                  <a:lnTo>
                    <a:pt x="5508856" y="3765081"/>
                  </a:lnTo>
                  <a:lnTo>
                    <a:pt x="2173770" y="3765081"/>
                  </a:lnTo>
                  <a:lnTo>
                    <a:pt x="0" y="0"/>
                  </a:lnTo>
                  <a:close/>
                </a:path>
              </a:pathLst>
            </a:custGeom>
            <a:solidFill>
              <a:srgbClr val="08377C"/>
            </a:solidFill>
            <a:ln w="12700">
              <a:solidFill>
                <a:srgbClr val="000000"/>
              </a:solidFill>
            </a:ln>
          </p:spPr>
        </p:sp>
      </p:grpSp>
      <p:grpSp>
        <p:nvGrpSpPr>
          <p:cNvPr name="Group 11" id="11"/>
          <p:cNvGrpSpPr>
            <a:grpSpLocks noChangeAspect="true"/>
          </p:cNvGrpSpPr>
          <p:nvPr/>
        </p:nvGrpSpPr>
        <p:grpSpPr>
          <a:xfrm rot="0">
            <a:off x="-2065539" y="0"/>
            <a:ext cx="15224978" cy="10405658"/>
            <a:chOff x="0" y="0"/>
            <a:chExt cx="5508856" cy="3765081"/>
          </a:xfrm>
        </p:grpSpPr>
        <p:sp>
          <p:nvSpPr>
            <p:cNvPr name="Freeform 12" id="12"/>
            <p:cNvSpPr/>
            <p:nvPr/>
          </p:nvSpPr>
          <p:spPr>
            <a:xfrm flipH="false" flipV="false" rot="0">
              <a:off x="0" y="0"/>
              <a:ext cx="5508856" cy="3765081"/>
            </a:xfrm>
            <a:custGeom>
              <a:avLst/>
              <a:gdLst/>
              <a:ahLst/>
              <a:cxnLst/>
              <a:rect r="r" b="b" t="t" l="l"/>
              <a:pathLst>
                <a:path h="3765081" w="5508856">
                  <a:moveTo>
                    <a:pt x="0" y="0"/>
                  </a:moveTo>
                  <a:lnTo>
                    <a:pt x="3335085" y="0"/>
                  </a:lnTo>
                  <a:lnTo>
                    <a:pt x="5508856" y="3765081"/>
                  </a:lnTo>
                  <a:lnTo>
                    <a:pt x="2173770" y="3765081"/>
                  </a:lnTo>
                  <a:lnTo>
                    <a:pt x="0" y="0"/>
                  </a:lnTo>
                  <a:close/>
                </a:path>
              </a:pathLst>
            </a:custGeom>
            <a:solidFill>
              <a:srgbClr val="F1945B"/>
            </a:solidFill>
          </p:spPr>
        </p:sp>
        <p:sp>
          <p:nvSpPr>
            <p:cNvPr name="Freeform 13" id="13"/>
            <p:cNvSpPr/>
            <p:nvPr/>
          </p:nvSpPr>
          <p:spPr>
            <a:xfrm flipH="false" flipV="false" rot="0">
              <a:off x="0" y="0"/>
              <a:ext cx="5508856" cy="3765081"/>
            </a:xfrm>
            <a:custGeom>
              <a:avLst/>
              <a:gdLst/>
              <a:ahLst/>
              <a:cxnLst/>
              <a:rect r="r" b="b" t="t" l="l"/>
              <a:pathLst>
                <a:path h="3765081" w="5508856">
                  <a:moveTo>
                    <a:pt x="0" y="0"/>
                  </a:moveTo>
                  <a:lnTo>
                    <a:pt x="3335085" y="0"/>
                  </a:lnTo>
                  <a:lnTo>
                    <a:pt x="5508856" y="3765081"/>
                  </a:lnTo>
                  <a:lnTo>
                    <a:pt x="2173770" y="3765081"/>
                  </a:lnTo>
                  <a:lnTo>
                    <a:pt x="0" y="0"/>
                  </a:lnTo>
                  <a:close/>
                </a:path>
              </a:pathLst>
            </a:custGeom>
            <a:blipFill>
              <a:blip r:embed="rId2"/>
              <a:stretch>
                <a:fillRect l="0" t="-38627" r="0" b="-7687"/>
              </a:stretch>
            </a:blipFill>
          </p:spPr>
        </p:sp>
      </p:grpSp>
      <p:grpSp>
        <p:nvGrpSpPr>
          <p:cNvPr name="Group 14" id="14"/>
          <p:cNvGrpSpPr/>
          <p:nvPr/>
        </p:nvGrpSpPr>
        <p:grpSpPr>
          <a:xfrm rot="-1839025">
            <a:off x="10382703" y="-2380630"/>
            <a:ext cx="278907" cy="14793052"/>
            <a:chOff x="0" y="0"/>
            <a:chExt cx="73457" cy="3896112"/>
          </a:xfrm>
        </p:grpSpPr>
        <p:sp>
          <p:nvSpPr>
            <p:cNvPr name="Freeform 15" id="15"/>
            <p:cNvSpPr/>
            <p:nvPr/>
          </p:nvSpPr>
          <p:spPr>
            <a:xfrm flipH="false" flipV="false" rot="0">
              <a:off x="0" y="0"/>
              <a:ext cx="73457" cy="3896113"/>
            </a:xfrm>
            <a:custGeom>
              <a:avLst/>
              <a:gdLst/>
              <a:ahLst/>
              <a:cxnLst/>
              <a:rect r="r" b="b" t="t" l="l"/>
              <a:pathLst>
                <a:path h="3896113" w="73457">
                  <a:moveTo>
                    <a:pt x="0" y="0"/>
                  </a:moveTo>
                  <a:lnTo>
                    <a:pt x="73457" y="0"/>
                  </a:lnTo>
                  <a:lnTo>
                    <a:pt x="73457" y="3896113"/>
                  </a:lnTo>
                  <a:lnTo>
                    <a:pt x="0" y="3896113"/>
                  </a:lnTo>
                  <a:close/>
                </a:path>
              </a:pathLst>
            </a:custGeom>
            <a:solidFill>
              <a:srgbClr val="08377C"/>
            </a:solidFill>
            <a:ln cap="sq">
              <a:noFill/>
              <a:prstDash val="solid"/>
              <a:miter/>
            </a:ln>
          </p:spPr>
        </p:sp>
        <p:sp>
          <p:nvSpPr>
            <p:cNvPr name="TextBox 16" id="16"/>
            <p:cNvSpPr txBox="true"/>
            <p:nvPr/>
          </p:nvSpPr>
          <p:spPr>
            <a:xfrm>
              <a:off x="0" y="-47625"/>
              <a:ext cx="73457" cy="3943737"/>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17" id="17"/>
          <p:cNvGrpSpPr/>
          <p:nvPr/>
        </p:nvGrpSpPr>
        <p:grpSpPr>
          <a:xfrm rot="0">
            <a:off x="6728953" y="3293418"/>
            <a:ext cx="10755688" cy="6151362"/>
            <a:chOff x="0" y="0"/>
            <a:chExt cx="2832774" cy="1620112"/>
          </a:xfrm>
        </p:grpSpPr>
        <p:sp>
          <p:nvSpPr>
            <p:cNvPr name="Freeform 18" id="18"/>
            <p:cNvSpPr/>
            <p:nvPr/>
          </p:nvSpPr>
          <p:spPr>
            <a:xfrm flipH="false" flipV="false" rot="0">
              <a:off x="0" y="0"/>
              <a:ext cx="2832774" cy="1620112"/>
            </a:xfrm>
            <a:custGeom>
              <a:avLst/>
              <a:gdLst/>
              <a:ahLst/>
              <a:cxnLst/>
              <a:rect r="r" b="b" t="t" l="l"/>
              <a:pathLst>
                <a:path h="1620112" w="2832774">
                  <a:moveTo>
                    <a:pt x="20874" y="0"/>
                  </a:moveTo>
                  <a:lnTo>
                    <a:pt x="2811900" y="0"/>
                  </a:lnTo>
                  <a:cubicBezTo>
                    <a:pt x="2817436" y="0"/>
                    <a:pt x="2822745" y="2199"/>
                    <a:pt x="2826660" y="6114"/>
                  </a:cubicBezTo>
                  <a:cubicBezTo>
                    <a:pt x="2830575" y="10029"/>
                    <a:pt x="2832774" y="15338"/>
                    <a:pt x="2832774" y="20874"/>
                  </a:cubicBezTo>
                  <a:lnTo>
                    <a:pt x="2832774" y="1599238"/>
                  </a:lnTo>
                  <a:cubicBezTo>
                    <a:pt x="2832774" y="1604774"/>
                    <a:pt x="2830575" y="1610083"/>
                    <a:pt x="2826660" y="1613998"/>
                  </a:cubicBezTo>
                  <a:cubicBezTo>
                    <a:pt x="2822745" y="1617913"/>
                    <a:pt x="2817436" y="1620112"/>
                    <a:pt x="2811900" y="1620112"/>
                  </a:cubicBezTo>
                  <a:lnTo>
                    <a:pt x="20874" y="1620112"/>
                  </a:lnTo>
                  <a:cubicBezTo>
                    <a:pt x="15338" y="1620112"/>
                    <a:pt x="10029" y="1617913"/>
                    <a:pt x="6114" y="1613998"/>
                  </a:cubicBezTo>
                  <a:cubicBezTo>
                    <a:pt x="2199" y="1610083"/>
                    <a:pt x="0" y="1604774"/>
                    <a:pt x="0" y="1599238"/>
                  </a:cubicBezTo>
                  <a:lnTo>
                    <a:pt x="0" y="20874"/>
                  </a:lnTo>
                  <a:cubicBezTo>
                    <a:pt x="0" y="15338"/>
                    <a:pt x="2199" y="10029"/>
                    <a:pt x="6114" y="6114"/>
                  </a:cubicBezTo>
                  <a:cubicBezTo>
                    <a:pt x="10029" y="2199"/>
                    <a:pt x="15338" y="0"/>
                    <a:pt x="20874" y="0"/>
                  </a:cubicBezTo>
                  <a:close/>
                </a:path>
              </a:pathLst>
            </a:custGeom>
            <a:solidFill>
              <a:srgbClr val="052A47"/>
            </a:solidFill>
          </p:spPr>
        </p:sp>
        <p:sp>
          <p:nvSpPr>
            <p:cNvPr name="TextBox 19" id="19"/>
            <p:cNvSpPr txBox="true"/>
            <p:nvPr/>
          </p:nvSpPr>
          <p:spPr>
            <a:xfrm>
              <a:off x="0" y="-47625"/>
              <a:ext cx="2832774" cy="1667737"/>
            </a:xfrm>
            <a:prstGeom prst="rect">
              <a:avLst/>
            </a:prstGeom>
          </p:spPr>
          <p:txBody>
            <a:bodyPr anchor="ctr" rtlCol="false" tIns="50800" lIns="50800" bIns="50800" rIns="50800"/>
            <a:lstStyle/>
            <a:p>
              <a:pPr algn="ctr">
                <a:lnSpc>
                  <a:spcPts val="2659"/>
                </a:lnSpc>
              </a:pPr>
            </a:p>
          </p:txBody>
        </p:sp>
      </p:grpSp>
      <p:sp>
        <p:nvSpPr>
          <p:cNvPr name="AutoShape 20" id="20"/>
          <p:cNvSpPr/>
          <p:nvPr/>
        </p:nvSpPr>
        <p:spPr>
          <a:xfrm flipV="true">
            <a:off x="7106834" y="4774584"/>
            <a:ext cx="0" cy="3744892"/>
          </a:xfrm>
          <a:prstGeom prst="line">
            <a:avLst/>
          </a:prstGeom>
          <a:ln cap="flat" w="38100">
            <a:solidFill>
              <a:srgbClr val="FFFFFF"/>
            </a:solidFill>
            <a:prstDash val="solid"/>
            <a:headEnd type="none" len="sm" w="sm"/>
            <a:tailEnd type="none" len="sm" w="sm"/>
          </a:ln>
        </p:spPr>
      </p:sp>
      <p:grpSp>
        <p:nvGrpSpPr>
          <p:cNvPr name="Group 21" id="21"/>
          <p:cNvGrpSpPr/>
          <p:nvPr/>
        </p:nvGrpSpPr>
        <p:grpSpPr>
          <a:xfrm rot="0">
            <a:off x="7337555" y="3645110"/>
            <a:ext cx="1806445" cy="475148"/>
            <a:chOff x="0" y="0"/>
            <a:chExt cx="2408593" cy="633531"/>
          </a:xfrm>
        </p:grpSpPr>
        <p:sp>
          <p:nvSpPr>
            <p:cNvPr name="Freeform 22" id="22"/>
            <p:cNvSpPr/>
            <p:nvPr/>
          </p:nvSpPr>
          <p:spPr>
            <a:xfrm flipH="false" flipV="false" rot="0">
              <a:off x="0"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3" id="23"/>
            <p:cNvSpPr/>
            <p:nvPr/>
          </p:nvSpPr>
          <p:spPr>
            <a:xfrm flipH="false" flipV="false" rot="0">
              <a:off x="887531"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4" id="24"/>
            <p:cNvSpPr/>
            <p:nvPr/>
          </p:nvSpPr>
          <p:spPr>
            <a:xfrm flipH="false" flipV="false" rot="0">
              <a:off x="1775062"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TextBox 25" id="25"/>
          <p:cNvSpPr txBox="true"/>
          <p:nvPr/>
        </p:nvSpPr>
        <p:spPr>
          <a:xfrm rot="0">
            <a:off x="7490798" y="4438231"/>
            <a:ext cx="9555404" cy="4190392"/>
          </a:xfrm>
          <a:prstGeom prst="rect">
            <a:avLst/>
          </a:prstGeom>
        </p:spPr>
        <p:txBody>
          <a:bodyPr anchor="t" rtlCol="false" tIns="0" lIns="0" bIns="0" rIns="0">
            <a:spAutoFit/>
          </a:bodyPr>
          <a:lstStyle/>
          <a:p>
            <a:pPr algn="just">
              <a:lnSpc>
                <a:spcPts val="4758"/>
              </a:lnSpc>
            </a:pPr>
            <a:r>
              <a:rPr lang="en-US" sz="3398" spc="152">
                <a:solidFill>
                  <a:srgbClr val="FFFFFF"/>
                </a:solidFill>
                <a:latin typeface="Roboto Condensed"/>
                <a:ea typeface="Roboto Condensed"/>
                <a:cs typeface="Roboto Condensed"/>
                <a:sym typeface="Roboto Condensed"/>
              </a:rPr>
              <a:t>Dựa trên kết quả phân tích, giáo viên điều chỉnh phương pháp giảng dạy sao cho phù hợp với nhu cầu và khả năng của từng đối học sinh. Ví dụ cung cấp các bài luyện tập, bổ sung thêm kiến thức đối với các em kết quả còn chưa cao. Hay đưa ra một số dạng bài tập nâng cao cho các em có kết quả tốt để các em luyện tập thêm.</a:t>
            </a:r>
          </a:p>
        </p:txBody>
      </p:sp>
      <p:sp>
        <p:nvSpPr>
          <p:cNvPr name="TextBox 26" id="26"/>
          <p:cNvSpPr txBox="true"/>
          <p:nvPr/>
        </p:nvSpPr>
        <p:spPr>
          <a:xfrm rot="0">
            <a:off x="9520808" y="607847"/>
            <a:ext cx="7738492" cy="1457325"/>
          </a:xfrm>
          <a:prstGeom prst="rect">
            <a:avLst/>
          </a:prstGeom>
        </p:spPr>
        <p:txBody>
          <a:bodyPr anchor="t" rtlCol="false" tIns="0" lIns="0" bIns="0" rIns="0">
            <a:spAutoFit/>
          </a:bodyPr>
          <a:lstStyle/>
          <a:p>
            <a:pPr algn="r" marL="0" indent="0" lvl="0">
              <a:lnSpc>
                <a:spcPts val="5764"/>
              </a:lnSpc>
              <a:spcBef>
                <a:spcPct val="0"/>
              </a:spcBef>
            </a:pPr>
            <a:r>
              <a:rPr lang="en-US" b="true" sz="4803" spc="172">
                <a:solidFill>
                  <a:srgbClr val="000000"/>
                </a:solidFill>
                <a:latin typeface="Roboto Condensed Bold"/>
                <a:ea typeface="Roboto Condensed Bold"/>
                <a:cs typeface="Roboto Condensed Bold"/>
                <a:sym typeface="Roboto Condensed Bold"/>
              </a:rPr>
              <a:t>Sử dụng dữ liệu để cải thiện phương pháp giảng dạy</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8B58BB"/>
        </a:solidFill>
      </p:bgPr>
    </p:bg>
    <p:spTree>
      <p:nvGrpSpPr>
        <p:cNvPr id="1" name=""/>
        <p:cNvGrpSpPr/>
        <p:nvPr/>
      </p:nvGrpSpPr>
      <p:grpSpPr>
        <a:xfrm>
          <a:off x="0" y="0"/>
          <a:ext cx="0" cy="0"/>
          <a:chOff x="0" y="0"/>
          <a:chExt cx="0" cy="0"/>
        </a:xfrm>
      </p:grpSpPr>
      <p:grpSp>
        <p:nvGrpSpPr>
          <p:cNvPr name="Group 2" id="2"/>
          <p:cNvGrpSpPr/>
          <p:nvPr/>
        </p:nvGrpSpPr>
        <p:grpSpPr>
          <a:xfrm rot="0">
            <a:off x="268773" y="233779"/>
            <a:ext cx="17750455" cy="9819442"/>
            <a:chOff x="0" y="0"/>
            <a:chExt cx="4675017" cy="2586190"/>
          </a:xfrm>
        </p:grpSpPr>
        <p:sp>
          <p:nvSpPr>
            <p:cNvPr name="Freeform 3" id="3"/>
            <p:cNvSpPr/>
            <p:nvPr/>
          </p:nvSpPr>
          <p:spPr>
            <a:xfrm flipH="false" flipV="false" rot="0">
              <a:off x="0" y="0"/>
              <a:ext cx="4675017" cy="2586191"/>
            </a:xfrm>
            <a:custGeom>
              <a:avLst/>
              <a:gdLst/>
              <a:ahLst/>
              <a:cxnLst/>
              <a:rect r="r" b="b" t="t" l="l"/>
              <a:pathLst>
                <a:path h="2586191" w="4675017">
                  <a:moveTo>
                    <a:pt x="5670" y="0"/>
                  </a:moveTo>
                  <a:lnTo>
                    <a:pt x="4669347" y="0"/>
                  </a:lnTo>
                  <a:cubicBezTo>
                    <a:pt x="4670851" y="0"/>
                    <a:pt x="4672293" y="597"/>
                    <a:pt x="4673356" y="1661"/>
                  </a:cubicBezTo>
                  <a:cubicBezTo>
                    <a:pt x="4674420" y="2724"/>
                    <a:pt x="4675017" y="4166"/>
                    <a:pt x="4675017" y="5670"/>
                  </a:cubicBezTo>
                  <a:lnTo>
                    <a:pt x="4675017" y="2580521"/>
                  </a:lnTo>
                  <a:cubicBezTo>
                    <a:pt x="4675017" y="2582024"/>
                    <a:pt x="4674420" y="2583467"/>
                    <a:pt x="4673356" y="2584530"/>
                  </a:cubicBezTo>
                  <a:cubicBezTo>
                    <a:pt x="4672293" y="2585593"/>
                    <a:pt x="4670851" y="2586191"/>
                    <a:pt x="4669347" y="2586191"/>
                  </a:cubicBezTo>
                  <a:lnTo>
                    <a:pt x="5670" y="2586191"/>
                  </a:lnTo>
                  <a:cubicBezTo>
                    <a:pt x="4166" y="2586191"/>
                    <a:pt x="2724" y="2585593"/>
                    <a:pt x="1661" y="2584530"/>
                  </a:cubicBezTo>
                  <a:cubicBezTo>
                    <a:pt x="597" y="2583467"/>
                    <a:pt x="0" y="2582024"/>
                    <a:pt x="0" y="2580521"/>
                  </a:cubicBezTo>
                  <a:lnTo>
                    <a:pt x="0" y="5670"/>
                  </a:lnTo>
                  <a:cubicBezTo>
                    <a:pt x="0" y="4166"/>
                    <a:pt x="597" y="2724"/>
                    <a:pt x="1661" y="1661"/>
                  </a:cubicBezTo>
                  <a:cubicBezTo>
                    <a:pt x="2724" y="597"/>
                    <a:pt x="4166" y="0"/>
                    <a:pt x="5670" y="0"/>
                  </a:cubicBezTo>
                  <a:close/>
                </a:path>
              </a:pathLst>
            </a:custGeom>
            <a:solidFill>
              <a:srgbClr val="FFFFFF"/>
            </a:solidFill>
            <a:ln w="38100" cap="sq">
              <a:solidFill>
                <a:srgbClr val="000000"/>
              </a:solidFill>
              <a:prstDash val="solid"/>
              <a:miter/>
            </a:ln>
          </p:spPr>
        </p:sp>
        <p:sp>
          <p:nvSpPr>
            <p:cNvPr name="TextBox 4" id="4"/>
            <p:cNvSpPr txBox="true"/>
            <p:nvPr/>
          </p:nvSpPr>
          <p:spPr>
            <a:xfrm>
              <a:off x="0" y="-38100"/>
              <a:ext cx="4675017" cy="2624290"/>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5" id="5"/>
          <p:cNvGrpSpPr/>
          <p:nvPr/>
        </p:nvGrpSpPr>
        <p:grpSpPr>
          <a:xfrm rot="0">
            <a:off x="618198" y="553552"/>
            <a:ext cx="1806445" cy="475148"/>
            <a:chOff x="0" y="0"/>
            <a:chExt cx="2408593" cy="633531"/>
          </a:xfrm>
        </p:grpSpPr>
        <p:sp>
          <p:nvSpPr>
            <p:cNvPr name="Freeform 6" id="6"/>
            <p:cNvSpPr/>
            <p:nvPr/>
          </p:nvSpPr>
          <p:spPr>
            <a:xfrm flipH="false" flipV="false" rot="0">
              <a:off x="0"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87531"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775062"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TextBox 9" id="9"/>
          <p:cNvSpPr txBox="true"/>
          <p:nvPr/>
        </p:nvSpPr>
        <p:spPr>
          <a:xfrm rot="0">
            <a:off x="618198" y="2307749"/>
            <a:ext cx="16641102" cy="4207618"/>
          </a:xfrm>
          <a:prstGeom prst="rect">
            <a:avLst/>
          </a:prstGeom>
        </p:spPr>
        <p:txBody>
          <a:bodyPr anchor="t" rtlCol="false" tIns="0" lIns="0" bIns="0" rIns="0">
            <a:spAutoFit/>
          </a:bodyPr>
          <a:lstStyle/>
          <a:p>
            <a:pPr algn="l">
              <a:lnSpc>
                <a:spcPts val="6797"/>
              </a:lnSpc>
            </a:pPr>
            <a:r>
              <a:rPr lang="en-US" sz="3398" spc="152" b="true">
                <a:solidFill>
                  <a:srgbClr val="000000"/>
                </a:solidFill>
                <a:latin typeface="Roboto Condensed Bold"/>
                <a:ea typeface="Roboto Condensed Bold"/>
                <a:cs typeface="Roboto Condensed Bold"/>
                <a:sym typeface="Roboto Condensed Bold"/>
              </a:rPr>
              <a:t>Vấn đề về kết nối Internet: </a:t>
            </a:r>
            <a:r>
              <a:rPr lang="en-US" sz="3398" spc="152">
                <a:solidFill>
                  <a:srgbClr val="000000"/>
                </a:solidFill>
                <a:latin typeface="Roboto Condensed"/>
                <a:ea typeface="Roboto Condensed"/>
                <a:cs typeface="Roboto Condensed"/>
                <a:sym typeface="Roboto Condensed"/>
              </a:rPr>
              <a:t>Học sinh hoặc giáo viên gặp khó khăn khi truy cập vào Quizizz do kết nối Internet yếu hoặc không ổn định, chập chờn. </a:t>
            </a:r>
          </a:p>
          <a:p>
            <a:pPr algn="l">
              <a:lnSpc>
                <a:spcPts val="6797"/>
              </a:lnSpc>
            </a:pPr>
            <a:r>
              <a:rPr lang="en-US" sz="3398" i="true" spc="152" u="sng">
                <a:solidFill>
                  <a:srgbClr val="000000"/>
                </a:solidFill>
                <a:latin typeface="Roboto Condensed Italics"/>
                <a:ea typeface="Roboto Condensed Italics"/>
                <a:cs typeface="Roboto Condensed Italics"/>
                <a:sym typeface="Roboto Condensed Italics"/>
              </a:rPr>
              <a:t>Cách khắc phục Kiểm tra lại kết nối:</a:t>
            </a:r>
            <a:r>
              <a:rPr lang="en-US" b="true" sz="3398" spc="152">
                <a:solidFill>
                  <a:srgbClr val="000000"/>
                </a:solidFill>
                <a:latin typeface="Roboto Condensed Bold"/>
                <a:ea typeface="Roboto Condensed Bold"/>
                <a:cs typeface="Roboto Condensed Bold"/>
                <a:sym typeface="Roboto Condensed Bold"/>
              </a:rPr>
              <a:t> </a:t>
            </a:r>
            <a:r>
              <a:rPr lang="en-US" sz="3398" spc="152">
                <a:solidFill>
                  <a:srgbClr val="000000"/>
                </a:solidFill>
                <a:latin typeface="Roboto Condensed"/>
                <a:ea typeface="Roboto Condensed"/>
                <a:cs typeface="Roboto Condensed"/>
                <a:sym typeface="Roboto Condensed"/>
              </a:rPr>
              <a:t>đảm bảo rằng kết nối Internet ổn định. Có thể khởi động lại modem hay router. Sử dụng mạng dây: nếu có thể sử dụng mạng dây thay vì Wifi để đảm bảo tốc độ và độ ổn định.</a:t>
            </a:r>
          </a:p>
        </p:txBody>
      </p:sp>
      <p:sp>
        <p:nvSpPr>
          <p:cNvPr name="TextBox 10" id="10"/>
          <p:cNvSpPr txBox="true"/>
          <p:nvPr/>
        </p:nvSpPr>
        <p:spPr>
          <a:xfrm rot="0">
            <a:off x="618198" y="1325087"/>
            <a:ext cx="10780544" cy="589915"/>
          </a:xfrm>
          <a:prstGeom prst="rect">
            <a:avLst/>
          </a:prstGeom>
        </p:spPr>
        <p:txBody>
          <a:bodyPr anchor="t" rtlCol="false" tIns="0" lIns="0" bIns="0" rIns="0">
            <a:spAutoFit/>
          </a:bodyPr>
          <a:lstStyle/>
          <a:p>
            <a:pPr algn="ctr">
              <a:lnSpc>
                <a:spcPts val="4759"/>
              </a:lnSpc>
              <a:spcBef>
                <a:spcPct val="0"/>
              </a:spcBef>
            </a:pPr>
            <a:r>
              <a:rPr lang="en-US" b="true" sz="3399">
                <a:solidFill>
                  <a:srgbClr val="000000"/>
                </a:solidFill>
                <a:latin typeface="Roboto Condensed Bold"/>
                <a:ea typeface="Roboto Condensed Bold"/>
                <a:cs typeface="Roboto Condensed Bold"/>
                <a:sym typeface="Roboto Condensed Bold"/>
              </a:rPr>
              <a:t>Các vấn đề thường gặp khi sử dụng Quizizz và cách khắc phục</a:t>
            </a:r>
          </a:p>
        </p:txBody>
      </p:sp>
      <p:grpSp>
        <p:nvGrpSpPr>
          <p:cNvPr name="Group 11" id="11"/>
          <p:cNvGrpSpPr/>
          <p:nvPr/>
        </p:nvGrpSpPr>
        <p:grpSpPr>
          <a:xfrm rot="0">
            <a:off x="11582034" y="7432234"/>
            <a:ext cx="6437194" cy="2381010"/>
            <a:chOff x="0" y="0"/>
            <a:chExt cx="8582925" cy="3174681"/>
          </a:xfrm>
        </p:grpSpPr>
        <p:sp>
          <p:nvSpPr>
            <p:cNvPr name="Freeform 12" id="12"/>
            <p:cNvSpPr/>
            <p:nvPr/>
          </p:nvSpPr>
          <p:spPr>
            <a:xfrm flipH="false" flipV="false" rot="0">
              <a:off x="0" y="0"/>
              <a:ext cx="3294007" cy="3174681"/>
            </a:xfrm>
            <a:custGeom>
              <a:avLst/>
              <a:gdLst/>
              <a:ahLst/>
              <a:cxnLst/>
              <a:rect r="r" b="b" t="t" l="l"/>
              <a:pathLst>
                <a:path h="3174681" w="3294007">
                  <a:moveTo>
                    <a:pt x="0" y="0"/>
                  </a:moveTo>
                  <a:lnTo>
                    <a:pt x="3294007" y="0"/>
                  </a:lnTo>
                  <a:lnTo>
                    <a:pt x="3294007" y="3174681"/>
                  </a:lnTo>
                  <a:lnTo>
                    <a:pt x="0" y="3174681"/>
                  </a:lnTo>
                  <a:lnTo>
                    <a:pt x="0" y="0"/>
                  </a:lnTo>
                  <a:close/>
                </a:path>
              </a:pathLst>
            </a:custGeom>
            <a:blipFill>
              <a:blip r:embed="rId8"/>
              <a:stretch>
                <a:fillRect l="-41788" t="0" r="-41788" b="0"/>
              </a:stretch>
            </a:blipFill>
          </p:spPr>
        </p:sp>
        <p:sp>
          <p:nvSpPr>
            <p:cNvPr name="TextBox 13" id="13"/>
            <p:cNvSpPr txBox="true"/>
            <p:nvPr/>
          </p:nvSpPr>
          <p:spPr>
            <a:xfrm rot="0">
              <a:off x="3591171" y="466657"/>
              <a:ext cx="4991754" cy="2060391"/>
            </a:xfrm>
            <a:prstGeom prst="rect">
              <a:avLst/>
            </a:prstGeom>
          </p:spPr>
          <p:txBody>
            <a:bodyPr anchor="t" rtlCol="false" tIns="0" lIns="0" bIns="0" rIns="0">
              <a:spAutoFit/>
            </a:bodyPr>
            <a:lstStyle/>
            <a:p>
              <a:pPr algn="l">
                <a:lnSpc>
                  <a:spcPts val="13030"/>
                </a:lnSpc>
                <a:spcBef>
                  <a:spcPct val="0"/>
                </a:spcBef>
              </a:pPr>
              <a:r>
                <a:rPr lang="en-US" sz="9307">
                  <a:solidFill>
                    <a:srgbClr val="360233"/>
                  </a:solidFill>
                  <a:latin typeface="Open Sans Extra Bold"/>
                  <a:ea typeface="Open Sans Extra Bold"/>
                  <a:cs typeface="Open Sans Extra Bold"/>
                  <a:sym typeface="Open Sans Extra Bold"/>
                </a:rPr>
                <a:t>uizizz</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8B58BB"/>
        </a:solidFill>
      </p:bgPr>
    </p:bg>
    <p:spTree>
      <p:nvGrpSpPr>
        <p:cNvPr id="1" name=""/>
        <p:cNvGrpSpPr/>
        <p:nvPr/>
      </p:nvGrpSpPr>
      <p:grpSpPr>
        <a:xfrm>
          <a:off x="0" y="0"/>
          <a:ext cx="0" cy="0"/>
          <a:chOff x="0" y="0"/>
          <a:chExt cx="0" cy="0"/>
        </a:xfrm>
      </p:grpSpPr>
      <p:grpSp>
        <p:nvGrpSpPr>
          <p:cNvPr name="Group 2" id="2"/>
          <p:cNvGrpSpPr/>
          <p:nvPr/>
        </p:nvGrpSpPr>
        <p:grpSpPr>
          <a:xfrm rot="0">
            <a:off x="268773" y="233779"/>
            <a:ext cx="17750455" cy="9819442"/>
            <a:chOff x="0" y="0"/>
            <a:chExt cx="4675017" cy="2586190"/>
          </a:xfrm>
        </p:grpSpPr>
        <p:sp>
          <p:nvSpPr>
            <p:cNvPr name="Freeform 3" id="3"/>
            <p:cNvSpPr/>
            <p:nvPr/>
          </p:nvSpPr>
          <p:spPr>
            <a:xfrm flipH="false" flipV="false" rot="0">
              <a:off x="0" y="0"/>
              <a:ext cx="4675017" cy="2586191"/>
            </a:xfrm>
            <a:custGeom>
              <a:avLst/>
              <a:gdLst/>
              <a:ahLst/>
              <a:cxnLst/>
              <a:rect r="r" b="b" t="t" l="l"/>
              <a:pathLst>
                <a:path h="2586191" w="4675017">
                  <a:moveTo>
                    <a:pt x="5670" y="0"/>
                  </a:moveTo>
                  <a:lnTo>
                    <a:pt x="4669347" y="0"/>
                  </a:lnTo>
                  <a:cubicBezTo>
                    <a:pt x="4670851" y="0"/>
                    <a:pt x="4672293" y="597"/>
                    <a:pt x="4673356" y="1661"/>
                  </a:cubicBezTo>
                  <a:cubicBezTo>
                    <a:pt x="4674420" y="2724"/>
                    <a:pt x="4675017" y="4166"/>
                    <a:pt x="4675017" y="5670"/>
                  </a:cubicBezTo>
                  <a:lnTo>
                    <a:pt x="4675017" y="2580521"/>
                  </a:lnTo>
                  <a:cubicBezTo>
                    <a:pt x="4675017" y="2582024"/>
                    <a:pt x="4674420" y="2583467"/>
                    <a:pt x="4673356" y="2584530"/>
                  </a:cubicBezTo>
                  <a:cubicBezTo>
                    <a:pt x="4672293" y="2585593"/>
                    <a:pt x="4670851" y="2586191"/>
                    <a:pt x="4669347" y="2586191"/>
                  </a:cubicBezTo>
                  <a:lnTo>
                    <a:pt x="5670" y="2586191"/>
                  </a:lnTo>
                  <a:cubicBezTo>
                    <a:pt x="4166" y="2586191"/>
                    <a:pt x="2724" y="2585593"/>
                    <a:pt x="1661" y="2584530"/>
                  </a:cubicBezTo>
                  <a:cubicBezTo>
                    <a:pt x="597" y="2583467"/>
                    <a:pt x="0" y="2582024"/>
                    <a:pt x="0" y="2580521"/>
                  </a:cubicBezTo>
                  <a:lnTo>
                    <a:pt x="0" y="5670"/>
                  </a:lnTo>
                  <a:cubicBezTo>
                    <a:pt x="0" y="4166"/>
                    <a:pt x="597" y="2724"/>
                    <a:pt x="1661" y="1661"/>
                  </a:cubicBezTo>
                  <a:cubicBezTo>
                    <a:pt x="2724" y="597"/>
                    <a:pt x="4166" y="0"/>
                    <a:pt x="5670" y="0"/>
                  </a:cubicBezTo>
                  <a:close/>
                </a:path>
              </a:pathLst>
            </a:custGeom>
            <a:solidFill>
              <a:srgbClr val="FFFFFF"/>
            </a:solidFill>
            <a:ln w="38100" cap="sq">
              <a:solidFill>
                <a:srgbClr val="000000"/>
              </a:solidFill>
              <a:prstDash val="solid"/>
              <a:miter/>
            </a:ln>
          </p:spPr>
        </p:sp>
        <p:sp>
          <p:nvSpPr>
            <p:cNvPr name="TextBox 4" id="4"/>
            <p:cNvSpPr txBox="true"/>
            <p:nvPr/>
          </p:nvSpPr>
          <p:spPr>
            <a:xfrm>
              <a:off x="0" y="-38100"/>
              <a:ext cx="4675017" cy="2624290"/>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5" id="5"/>
          <p:cNvGrpSpPr/>
          <p:nvPr/>
        </p:nvGrpSpPr>
        <p:grpSpPr>
          <a:xfrm rot="0">
            <a:off x="618198" y="553552"/>
            <a:ext cx="1806445" cy="475148"/>
            <a:chOff x="0" y="0"/>
            <a:chExt cx="2408593" cy="633531"/>
          </a:xfrm>
        </p:grpSpPr>
        <p:sp>
          <p:nvSpPr>
            <p:cNvPr name="Freeform 6" id="6"/>
            <p:cNvSpPr/>
            <p:nvPr/>
          </p:nvSpPr>
          <p:spPr>
            <a:xfrm flipH="false" flipV="false" rot="0">
              <a:off x="0"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87531"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775062"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TextBox 9" id="9"/>
          <p:cNvSpPr txBox="true"/>
          <p:nvPr/>
        </p:nvSpPr>
        <p:spPr>
          <a:xfrm rot="0">
            <a:off x="618198" y="2181702"/>
            <a:ext cx="16833083" cy="5718851"/>
          </a:xfrm>
          <a:prstGeom prst="rect">
            <a:avLst/>
          </a:prstGeom>
        </p:spPr>
        <p:txBody>
          <a:bodyPr anchor="t" rtlCol="false" tIns="0" lIns="0" bIns="0" rIns="0">
            <a:spAutoFit/>
          </a:bodyPr>
          <a:lstStyle/>
          <a:p>
            <a:pPr algn="l">
              <a:lnSpc>
                <a:spcPts val="5098"/>
              </a:lnSpc>
            </a:pPr>
            <a:r>
              <a:rPr lang="en-US" sz="3398" spc="152" b="true">
                <a:solidFill>
                  <a:srgbClr val="000000"/>
                </a:solidFill>
                <a:latin typeface="Roboto Condensed Bold"/>
                <a:ea typeface="Roboto Condensed Bold"/>
                <a:cs typeface="Roboto Condensed Bold"/>
                <a:sym typeface="Roboto Condensed Bold"/>
              </a:rPr>
              <a:t>Vấn đề về đăng nhập: </a:t>
            </a:r>
            <a:r>
              <a:rPr lang="en-US" sz="3398" spc="152">
                <a:solidFill>
                  <a:srgbClr val="000000"/>
                </a:solidFill>
                <a:latin typeface="Roboto Condensed"/>
                <a:ea typeface="Roboto Condensed"/>
                <a:cs typeface="Roboto Condensed"/>
                <a:sym typeface="Roboto Condensed"/>
              </a:rPr>
              <a:t>Người dùng không thể đăng nhập vào tài khoản Quizizz do quên mật khẩu hoặc lỗi hệ thống. </a:t>
            </a:r>
          </a:p>
          <a:p>
            <a:pPr algn="l">
              <a:lnSpc>
                <a:spcPts val="5098"/>
              </a:lnSpc>
            </a:pPr>
            <a:r>
              <a:rPr lang="en-US" sz="3398" i="true" spc="152" u="sng">
                <a:solidFill>
                  <a:srgbClr val="000000"/>
                </a:solidFill>
                <a:latin typeface="Roboto Condensed Italics"/>
                <a:ea typeface="Roboto Condensed Italics"/>
                <a:cs typeface="Roboto Condensed Italics"/>
                <a:sym typeface="Roboto Condensed Italics"/>
              </a:rPr>
              <a:t>Cách khắc phục</a:t>
            </a:r>
          </a:p>
          <a:p>
            <a:pPr algn="l" marL="733830" indent="-366915" lvl="1">
              <a:lnSpc>
                <a:spcPts val="5098"/>
              </a:lnSpc>
              <a:buFont typeface="Arial"/>
              <a:buChar char="•"/>
            </a:pPr>
            <a:r>
              <a:rPr lang="en-US" sz="3398" spc="152">
                <a:solidFill>
                  <a:srgbClr val="000000"/>
                </a:solidFill>
                <a:latin typeface="Roboto Condensed"/>
                <a:ea typeface="Roboto Condensed"/>
                <a:cs typeface="Roboto Condensed"/>
                <a:sym typeface="Roboto Condensed"/>
              </a:rPr>
              <a:t>Quên mật khẩu: Sử dụng tùy chọn "Quên mật khẩu" trên trang đăng nhập để đặt lại mật khẩu. </a:t>
            </a:r>
          </a:p>
          <a:p>
            <a:pPr algn="l" marL="733830" indent="-366915" lvl="1">
              <a:lnSpc>
                <a:spcPts val="5098"/>
              </a:lnSpc>
              <a:buFont typeface="Arial"/>
              <a:buChar char="•"/>
            </a:pPr>
            <a:r>
              <a:rPr lang="en-US" sz="3398" spc="152">
                <a:solidFill>
                  <a:srgbClr val="000000"/>
                </a:solidFill>
                <a:latin typeface="Roboto Condensed"/>
                <a:ea typeface="Roboto Condensed"/>
                <a:cs typeface="Roboto Condensed"/>
                <a:sym typeface="Roboto Condensed"/>
              </a:rPr>
              <a:t>Đăng nhập bằng Google: Nếu tài khoản Quizizz được liên kết với Google, thử đăng nhập bằng tài khoản Google. </a:t>
            </a:r>
          </a:p>
          <a:p>
            <a:pPr algn="l" marL="733830" indent="-366915" lvl="1">
              <a:lnSpc>
                <a:spcPts val="5098"/>
              </a:lnSpc>
              <a:buFont typeface="Arial"/>
              <a:buChar char="•"/>
            </a:pPr>
            <a:r>
              <a:rPr lang="en-US" sz="3398" spc="152">
                <a:solidFill>
                  <a:srgbClr val="000000"/>
                </a:solidFill>
                <a:latin typeface="Roboto Condensed"/>
                <a:ea typeface="Roboto Condensed"/>
                <a:cs typeface="Roboto Condensed"/>
                <a:sym typeface="Roboto Condensed"/>
              </a:rPr>
              <a:t>Liên hệ hỗ trợ: Nếu vẫn gặp vấn đề, liên hệ với bộ phận hỗ trợ của Quizizz để được trợ giúp. </a:t>
            </a:r>
          </a:p>
        </p:txBody>
      </p:sp>
      <p:sp>
        <p:nvSpPr>
          <p:cNvPr name="TextBox 10" id="10"/>
          <p:cNvSpPr txBox="true"/>
          <p:nvPr/>
        </p:nvSpPr>
        <p:spPr>
          <a:xfrm rot="0">
            <a:off x="618198" y="1324531"/>
            <a:ext cx="10780544" cy="589915"/>
          </a:xfrm>
          <a:prstGeom prst="rect">
            <a:avLst/>
          </a:prstGeom>
        </p:spPr>
        <p:txBody>
          <a:bodyPr anchor="t" rtlCol="false" tIns="0" lIns="0" bIns="0" rIns="0">
            <a:spAutoFit/>
          </a:bodyPr>
          <a:lstStyle/>
          <a:p>
            <a:pPr algn="ctr">
              <a:lnSpc>
                <a:spcPts val="4759"/>
              </a:lnSpc>
              <a:spcBef>
                <a:spcPct val="0"/>
              </a:spcBef>
            </a:pPr>
            <a:r>
              <a:rPr lang="en-US" b="true" sz="3399">
                <a:solidFill>
                  <a:srgbClr val="000000"/>
                </a:solidFill>
                <a:latin typeface="Roboto Condensed Bold"/>
                <a:ea typeface="Roboto Condensed Bold"/>
                <a:cs typeface="Roboto Condensed Bold"/>
                <a:sym typeface="Roboto Condensed Bold"/>
              </a:rPr>
              <a:t>Các vấn đề thường gặp khi sử dụng Quizizz và cách khắc phục</a:t>
            </a:r>
          </a:p>
        </p:txBody>
      </p:sp>
      <p:grpSp>
        <p:nvGrpSpPr>
          <p:cNvPr name="Group 11" id="11"/>
          <p:cNvGrpSpPr/>
          <p:nvPr/>
        </p:nvGrpSpPr>
        <p:grpSpPr>
          <a:xfrm rot="0">
            <a:off x="11582034" y="7480229"/>
            <a:ext cx="6437194" cy="2381010"/>
            <a:chOff x="0" y="0"/>
            <a:chExt cx="8582925" cy="3174681"/>
          </a:xfrm>
        </p:grpSpPr>
        <p:sp>
          <p:nvSpPr>
            <p:cNvPr name="Freeform 12" id="12"/>
            <p:cNvSpPr/>
            <p:nvPr/>
          </p:nvSpPr>
          <p:spPr>
            <a:xfrm flipH="false" flipV="false" rot="0">
              <a:off x="0" y="0"/>
              <a:ext cx="3294007" cy="3174681"/>
            </a:xfrm>
            <a:custGeom>
              <a:avLst/>
              <a:gdLst/>
              <a:ahLst/>
              <a:cxnLst/>
              <a:rect r="r" b="b" t="t" l="l"/>
              <a:pathLst>
                <a:path h="3174681" w="3294007">
                  <a:moveTo>
                    <a:pt x="0" y="0"/>
                  </a:moveTo>
                  <a:lnTo>
                    <a:pt x="3294007" y="0"/>
                  </a:lnTo>
                  <a:lnTo>
                    <a:pt x="3294007" y="3174681"/>
                  </a:lnTo>
                  <a:lnTo>
                    <a:pt x="0" y="3174681"/>
                  </a:lnTo>
                  <a:lnTo>
                    <a:pt x="0" y="0"/>
                  </a:lnTo>
                  <a:close/>
                </a:path>
              </a:pathLst>
            </a:custGeom>
            <a:blipFill>
              <a:blip r:embed="rId8"/>
              <a:stretch>
                <a:fillRect l="-41788" t="0" r="-41788" b="0"/>
              </a:stretch>
            </a:blipFill>
          </p:spPr>
        </p:sp>
        <p:sp>
          <p:nvSpPr>
            <p:cNvPr name="TextBox 13" id="13"/>
            <p:cNvSpPr txBox="true"/>
            <p:nvPr/>
          </p:nvSpPr>
          <p:spPr>
            <a:xfrm rot="0">
              <a:off x="3591171" y="466657"/>
              <a:ext cx="4991754" cy="2060391"/>
            </a:xfrm>
            <a:prstGeom prst="rect">
              <a:avLst/>
            </a:prstGeom>
          </p:spPr>
          <p:txBody>
            <a:bodyPr anchor="t" rtlCol="false" tIns="0" lIns="0" bIns="0" rIns="0">
              <a:spAutoFit/>
            </a:bodyPr>
            <a:lstStyle/>
            <a:p>
              <a:pPr algn="l">
                <a:lnSpc>
                  <a:spcPts val="13030"/>
                </a:lnSpc>
                <a:spcBef>
                  <a:spcPct val="0"/>
                </a:spcBef>
              </a:pPr>
              <a:r>
                <a:rPr lang="en-US" sz="9307">
                  <a:solidFill>
                    <a:srgbClr val="360233"/>
                  </a:solidFill>
                  <a:latin typeface="Open Sans Extra Bold"/>
                  <a:ea typeface="Open Sans Extra Bold"/>
                  <a:cs typeface="Open Sans Extra Bold"/>
                  <a:sym typeface="Open Sans Extra Bold"/>
                </a:rPr>
                <a:t>uizizz</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8B58BB"/>
        </a:solidFill>
      </p:bgPr>
    </p:bg>
    <p:spTree>
      <p:nvGrpSpPr>
        <p:cNvPr id="1" name=""/>
        <p:cNvGrpSpPr/>
        <p:nvPr/>
      </p:nvGrpSpPr>
      <p:grpSpPr>
        <a:xfrm>
          <a:off x="0" y="0"/>
          <a:ext cx="0" cy="0"/>
          <a:chOff x="0" y="0"/>
          <a:chExt cx="0" cy="0"/>
        </a:xfrm>
      </p:grpSpPr>
      <p:grpSp>
        <p:nvGrpSpPr>
          <p:cNvPr name="Group 2" id="2"/>
          <p:cNvGrpSpPr/>
          <p:nvPr/>
        </p:nvGrpSpPr>
        <p:grpSpPr>
          <a:xfrm rot="0">
            <a:off x="268773" y="233779"/>
            <a:ext cx="17750455" cy="9819442"/>
            <a:chOff x="0" y="0"/>
            <a:chExt cx="4675017" cy="2586190"/>
          </a:xfrm>
        </p:grpSpPr>
        <p:sp>
          <p:nvSpPr>
            <p:cNvPr name="Freeform 3" id="3"/>
            <p:cNvSpPr/>
            <p:nvPr/>
          </p:nvSpPr>
          <p:spPr>
            <a:xfrm flipH="false" flipV="false" rot="0">
              <a:off x="0" y="0"/>
              <a:ext cx="4675017" cy="2586191"/>
            </a:xfrm>
            <a:custGeom>
              <a:avLst/>
              <a:gdLst/>
              <a:ahLst/>
              <a:cxnLst/>
              <a:rect r="r" b="b" t="t" l="l"/>
              <a:pathLst>
                <a:path h="2586191" w="4675017">
                  <a:moveTo>
                    <a:pt x="5670" y="0"/>
                  </a:moveTo>
                  <a:lnTo>
                    <a:pt x="4669347" y="0"/>
                  </a:lnTo>
                  <a:cubicBezTo>
                    <a:pt x="4670851" y="0"/>
                    <a:pt x="4672293" y="597"/>
                    <a:pt x="4673356" y="1661"/>
                  </a:cubicBezTo>
                  <a:cubicBezTo>
                    <a:pt x="4674420" y="2724"/>
                    <a:pt x="4675017" y="4166"/>
                    <a:pt x="4675017" y="5670"/>
                  </a:cubicBezTo>
                  <a:lnTo>
                    <a:pt x="4675017" y="2580521"/>
                  </a:lnTo>
                  <a:cubicBezTo>
                    <a:pt x="4675017" y="2582024"/>
                    <a:pt x="4674420" y="2583467"/>
                    <a:pt x="4673356" y="2584530"/>
                  </a:cubicBezTo>
                  <a:cubicBezTo>
                    <a:pt x="4672293" y="2585593"/>
                    <a:pt x="4670851" y="2586191"/>
                    <a:pt x="4669347" y="2586191"/>
                  </a:cubicBezTo>
                  <a:lnTo>
                    <a:pt x="5670" y="2586191"/>
                  </a:lnTo>
                  <a:cubicBezTo>
                    <a:pt x="4166" y="2586191"/>
                    <a:pt x="2724" y="2585593"/>
                    <a:pt x="1661" y="2584530"/>
                  </a:cubicBezTo>
                  <a:cubicBezTo>
                    <a:pt x="597" y="2583467"/>
                    <a:pt x="0" y="2582024"/>
                    <a:pt x="0" y="2580521"/>
                  </a:cubicBezTo>
                  <a:lnTo>
                    <a:pt x="0" y="5670"/>
                  </a:lnTo>
                  <a:cubicBezTo>
                    <a:pt x="0" y="4166"/>
                    <a:pt x="597" y="2724"/>
                    <a:pt x="1661" y="1661"/>
                  </a:cubicBezTo>
                  <a:cubicBezTo>
                    <a:pt x="2724" y="597"/>
                    <a:pt x="4166" y="0"/>
                    <a:pt x="5670" y="0"/>
                  </a:cubicBezTo>
                  <a:close/>
                </a:path>
              </a:pathLst>
            </a:custGeom>
            <a:solidFill>
              <a:srgbClr val="FFFFFF"/>
            </a:solidFill>
            <a:ln w="38100" cap="sq">
              <a:solidFill>
                <a:srgbClr val="000000"/>
              </a:solidFill>
              <a:prstDash val="solid"/>
              <a:miter/>
            </a:ln>
          </p:spPr>
        </p:sp>
        <p:sp>
          <p:nvSpPr>
            <p:cNvPr name="TextBox 4" id="4"/>
            <p:cNvSpPr txBox="true"/>
            <p:nvPr/>
          </p:nvSpPr>
          <p:spPr>
            <a:xfrm>
              <a:off x="0" y="-38100"/>
              <a:ext cx="4675017" cy="2624290"/>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5" id="5"/>
          <p:cNvGrpSpPr/>
          <p:nvPr/>
        </p:nvGrpSpPr>
        <p:grpSpPr>
          <a:xfrm rot="0">
            <a:off x="618198" y="553552"/>
            <a:ext cx="1806445" cy="475148"/>
            <a:chOff x="0" y="0"/>
            <a:chExt cx="2408593" cy="633531"/>
          </a:xfrm>
        </p:grpSpPr>
        <p:sp>
          <p:nvSpPr>
            <p:cNvPr name="Freeform 6" id="6"/>
            <p:cNvSpPr/>
            <p:nvPr/>
          </p:nvSpPr>
          <p:spPr>
            <a:xfrm flipH="false" flipV="false" rot="0">
              <a:off x="0"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87531"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775062"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TextBox 9" id="9"/>
          <p:cNvSpPr txBox="true"/>
          <p:nvPr/>
        </p:nvSpPr>
        <p:spPr>
          <a:xfrm rot="0">
            <a:off x="618198" y="1953360"/>
            <a:ext cx="16833083" cy="5718851"/>
          </a:xfrm>
          <a:prstGeom prst="rect">
            <a:avLst/>
          </a:prstGeom>
        </p:spPr>
        <p:txBody>
          <a:bodyPr anchor="t" rtlCol="false" tIns="0" lIns="0" bIns="0" rIns="0">
            <a:spAutoFit/>
          </a:bodyPr>
          <a:lstStyle/>
          <a:p>
            <a:pPr algn="l">
              <a:lnSpc>
                <a:spcPts val="5098"/>
              </a:lnSpc>
            </a:pPr>
            <a:r>
              <a:rPr lang="en-US" sz="3398" spc="152" b="true">
                <a:solidFill>
                  <a:srgbClr val="000000"/>
                </a:solidFill>
                <a:latin typeface="Roboto Condensed Bold"/>
                <a:ea typeface="Roboto Condensed Bold"/>
                <a:cs typeface="Roboto Condensed Bold"/>
                <a:sym typeface="Roboto Condensed Bold"/>
              </a:rPr>
              <a:t>Không hiển thị câu hỏi/đáp án: </a:t>
            </a:r>
            <a:r>
              <a:rPr lang="en-US" sz="3398" spc="152">
                <a:solidFill>
                  <a:srgbClr val="000000"/>
                </a:solidFill>
                <a:latin typeface="Roboto Condensed"/>
                <a:ea typeface="Roboto Condensed"/>
                <a:cs typeface="Roboto Condensed"/>
                <a:sym typeface="Roboto Condensed"/>
              </a:rPr>
              <a:t>Câu hỏi hoặc đáp án không hiển thị đầy đủ hoặc bị lỗi hiển thị.</a:t>
            </a:r>
          </a:p>
          <a:p>
            <a:pPr algn="l">
              <a:lnSpc>
                <a:spcPts val="5098"/>
              </a:lnSpc>
            </a:pPr>
            <a:r>
              <a:rPr lang="en-US" sz="3398" i="true" spc="152" u="sng">
                <a:solidFill>
                  <a:srgbClr val="000000"/>
                </a:solidFill>
                <a:latin typeface="Roboto Condensed Italics"/>
                <a:ea typeface="Roboto Condensed Italics"/>
                <a:cs typeface="Roboto Condensed Italics"/>
                <a:sym typeface="Roboto Condensed Italics"/>
              </a:rPr>
              <a:t>Cách khắc phục</a:t>
            </a:r>
          </a:p>
          <a:p>
            <a:pPr algn="just" marL="733830" indent="-366915" lvl="1">
              <a:lnSpc>
                <a:spcPts val="5098"/>
              </a:lnSpc>
              <a:buFont typeface="Arial"/>
              <a:buChar char="•"/>
            </a:pPr>
            <a:r>
              <a:rPr lang="en-US" sz="3398" spc="152">
                <a:solidFill>
                  <a:srgbClr val="000000"/>
                </a:solidFill>
                <a:latin typeface="Roboto Condensed"/>
                <a:ea typeface="Roboto Condensed"/>
                <a:cs typeface="Roboto Condensed"/>
                <a:sym typeface="Roboto Condensed"/>
              </a:rPr>
              <a:t>Cập nhật trình duyệt: Đảm bảo rằng trình duyệt web của bạn đã được cập nhật lên phiên bản mới nhất. </a:t>
            </a:r>
          </a:p>
          <a:p>
            <a:pPr algn="just" marL="733830" indent="-366915" lvl="1">
              <a:lnSpc>
                <a:spcPts val="5098"/>
              </a:lnSpc>
              <a:buFont typeface="Arial"/>
              <a:buChar char="•"/>
            </a:pPr>
            <a:r>
              <a:rPr lang="en-US" sz="3398" spc="152">
                <a:solidFill>
                  <a:srgbClr val="000000"/>
                </a:solidFill>
                <a:latin typeface="Roboto Condensed"/>
                <a:ea typeface="Roboto Condensed"/>
                <a:cs typeface="Roboto Condensed"/>
                <a:sym typeface="Roboto Condensed"/>
              </a:rPr>
              <a:t>Xóa bộ nhớ cache: Xóa bộ nhớ cache và cookie của trình duyệt để loại bỏ các dữ liệu cũ chưa được xóa bỏ hết có thể gây xung đột. </a:t>
            </a:r>
          </a:p>
          <a:p>
            <a:pPr algn="just" marL="733830" indent="-366915" lvl="1">
              <a:lnSpc>
                <a:spcPts val="5098"/>
              </a:lnSpc>
              <a:buFont typeface="Arial"/>
              <a:buChar char="•"/>
            </a:pPr>
            <a:r>
              <a:rPr lang="en-US" sz="3398" spc="152">
                <a:solidFill>
                  <a:srgbClr val="000000"/>
                </a:solidFill>
                <a:latin typeface="Roboto Condensed"/>
                <a:ea typeface="Roboto Condensed"/>
                <a:cs typeface="Roboto Condensed"/>
                <a:sym typeface="Roboto Condensed"/>
              </a:rPr>
              <a:t>Thử trình duyệt khác: Nếu vấn đề vẫn tiếp diễn, thử sử dụng trình duyệt khác để truy cập Quizizz.</a:t>
            </a:r>
          </a:p>
        </p:txBody>
      </p:sp>
      <p:sp>
        <p:nvSpPr>
          <p:cNvPr name="TextBox 10" id="10"/>
          <p:cNvSpPr txBox="true"/>
          <p:nvPr/>
        </p:nvSpPr>
        <p:spPr>
          <a:xfrm rot="0">
            <a:off x="618198" y="1324531"/>
            <a:ext cx="10780544" cy="589915"/>
          </a:xfrm>
          <a:prstGeom prst="rect">
            <a:avLst/>
          </a:prstGeom>
        </p:spPr>
        <p:txBody>
          <a:bodyPr anchor="t" rtlCol="false" tIns="0" lIns="0" bIns="0" rIns="0">
            <a:spAutoFit/>
          </a:bodyPr>
          <a:lstStyle/>
          <a:p>
            <a:pPr algn="ctr">
              <a:lnSpc>
                <a:spcPts val="4759"/>
              </a:lnSpc>
              <a:spcBef>
                <a:spcPct val="0"/>
              </a:spcBef>
            </a:pPr>
            <a:r>
              <a:rPr lang="en-US" b="true" sz="3399">
                <a:solidFill>
                  <a:srgbClr val="000000"/>
                </a:solidFill>
                <a:latin typeface="Roboto Condensed Bold"/>
                <a:ea typeface="Roboto Condensed Bold"/>
                <a:cs typeface="Roboto Condensed Bold"/>
                <a:sym typeface="Roboto Condensed Bold"/>
              </a:rPr>
              <a:t>Các vấn đề thường gặp khi sử dụng Quizizz và cách khắc phục</a:t>
            </a:r>
          </a:p>
        </p:txBody>
      </p:sp>
      <p:grpSp>
        <p:nvGrpSpPr>
          <p:cNvPr name="Group 11" id="11"/>
          <p:cNvGrpSpPr/>
          <p:nvPr/>
        </p:nvGrpSpPr>
        <p:grpSpPr>
          <a:xfrm rot="0">
            <a:off x="11582034" y="7480229"/>
            <a:ext cx="6437194" cy="2381010"/>
            <a:chOff x="0" y="0"/>
            <a:chExt cx="8582925" cy="3174681"/>
          </a:xfrm>
        </p:grpSpPr>
        <p:sp>
          <p:nvSpPr>
            <p:cNvPr name="Freeform 12" id="12"/>
            <p:cNvSpPr/>
            <p:nvPr/>
          </p:nvSpPr>
          <p:spPr>
            <a:xfrm flipH="false" flipV="false" rot="0">
              <a:off x="0" y="0"/>
              <a:ext cx="3294007" cy="3174681"/>
            </a:xfrm>
            <a:custGeom>
              <a:avLst/>
              <a:gdLst/>
              <a:ahLst/>
              <a:cxnLst/>
              <a:rect r="r" b="b" t="t" l="l"/>
              <a:pathLst>
                <a:path h="3174681" w="3294007">
                  <a:moveTo>
                    <a:pt x="0" y="0"/>
                  </a:moveTo>
                  <a:lnTo>
                    <a:pt x="3294007" y="0"/>
                  </a:lnTo>
                  <a:lnTo>
                    <a:pt x="3294007" y="3174681"/>
                  </a:lnTo>
                  <a:lnTo>
                    <a:pt x="0" y="3174681"/>
                  </a:lnTo>
                  <a:lnTo>
                    <a:pt x="0" y="0"/>
                  </a:lnTo>
                  <a:close/>
                </a:path>
              </a:pathLst>
            </a:custGeom>
            <a:blipFill>
              <a:blip r:embed="rId8"/>
              <a:stretch>
                <a:fillRect l="-41788" t="0" r="-41788" b="0"/>
              </a:stretch>
            </a:blipFill>
          </p:spPr>
        </p:sp>
        <p:sp>
          <p:nvSpPr>
            <p:cNvPr name="TextBox 13" id="13"/>
            <p:cNvSpPr txBox="true"/>
            <p:nvPr/>
          </p:nvSpPr>
          <p:spPr>
            <a:xfrm rot="0">
              <a:off x="3591171" y="466657"/>
              <a:ext cx="4991754" cy="2060391"/>
            </a:xfrm>
            <a:prstGeom prst="rect">
              <a:avLst/>
            </a:prstGeom>
          </p:spPr>
          <p:txBody>
            <a:bodyPr anchor="t" rtlCol="false" tIns="0" lIns="0" bIns="0" rIns="0">
              <a:spAutoFit/>
            </a:bodyPr>
            <a:lstStyle/>
            <a:p>
              <a:pPr algn="l">
                <a:lnSpc>
                  <a:spcPts val="13030"/>
                </a:lnSpc>
                <a:spcBef>
                  <a:spcPct val="0"/>
                </a:spcBef>
              </a:pPr>
              <a:r>
                <a:rPr lang="en-US" sz="9307">
                  <a:solidFill>
                    <a:srgbClr val="360233"/>
                  </a:solidFill>
                  <a:latin typeface="Open Sans Extra Bold"/>
                  <a:ea typeface="Open Sans Extra Bold"/>
                  <a:cs typeface="Open Sans Extra Bold"/>
                  <a:sym typeface="Open Sans Extra Bold"/>
                </a:rPr>
                <a:t>uizizz</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8B58BB"/>
        </a:solidFill>
      </p:bgPr>
    </p:bg>
    <p:spTree>
      <p:nvGrpSpPr>
        <p:cNvPr id="1" name=""/>
        <p:cNvGrpSpPr/>
        <p:nvPr/>
      </p:nvGrpSpPr>
      <p:grpSpPr>
        <a:xfrm>
          <a:off x="0" y="0"/>
          <a:ext cx="0" cy="0"/>
          <a:chOff x="0" y="0"/>
          <a:chExt cx="0" cy="0"/>
        </a:xfrm>
      </p:grpSpPr>
      <p:grpSp>
        <p:nvGrpSpPr>
          <p:cNvPr name="Group 2" id="2"/>
          <p:cNvGrpSpPr/>
          <p:nvPr/>
        </p:nvGrpSpPr>
        <p:grpSpPr>
          <a:xfrm rot="0">
            <a:off x="268773" y="233779"/>
            <a:ext cx="17750455" cy="9819442"/>
            <a:chOff x="0" y="0"/>
            <a:chExt cx="4675017" cy="2586190"/>
          </a:xfrm>
        </p:grpSpPr>
        <p:sp>
          <p:nvSpPr>
            <p:cNvPr name="Freeform 3" id="3"/>
            <p:cNvSpPr/>
            <p:nvPr/>
          </p:nvSpPr>
          <p:spPr>
            <a:xfrm flipH="false" flipV="false" rot="0">
              <a:off x="0" y="0"/>
              <a:ext cx="4675017" cy="2586191"/>
            </a:xfrm>
            <a:custGeom>
              <a:avLst/>
              <a:gdLst/>
              <a:ahLst/>
              <a:cxnLst/>
              <a:rect r="r" b="b" t="t" l="l"/>
              <a:pathLst>
                <a:path h="2586191" w="4675017">
                  <a:moveTo>
                    <a:pt x="5670" y="0"/>
                  </a:moveTo>
                  <a:lnTo>
                    <a:pt x="4669347" y="0"/>
                  </a:lnTo>
                  <a:cubicBezTo>
                    <a:pt x="4670851" y="0"/>
                    <a:pt x="4672293" y="597"/>
                    <a:pt x="4673356" y="1661"/>
                  </a:cubicBezTo>
                  <a:cubicBezTo>
                    <a:pt x="4674420" y="2724"/>
                    <a:pt x="4675017" y="4166"/>
                    <a:pt x="4675017" y="5670"/>
                  </a:cubicBezTo>
                  <a:lnTo>
                    <a:pt x="4675017" y="2580521"/>
                  </a:lnTo>
                  <a:cubicBezTo>
                    <a:pt x="4675017" y="2582024"/>
                    <a:pt x="4674420" y="2583467"/>
                    <a:pt x="4673356" y="2584530"/>
                  </a:cubicBezTo>
                  <a:cubicBezTo>
                    <a:pt x="4672293" y="2585593"/>
                    <a:pt x="4670851" y="2586191"/>
                    <a:pt x="4669347" y="2586191"/>
                  </a:cubicBezTo>
                  <a:lnTo>
                    <a:pt x="5670" y="2586191"/>
                  </a:lnTo>
                  <a:cubicBezTo>
                    <a:pt x="4166" y="2586191"/>
                    <a:pt x="2724" y="2585593"/>
                    <a:pt x="1661" y="2584530"/>
                  </a:cubicBezTo>
                  <a:cubicBezTo>
                    <a:pt x="597" y="2583467"/>
                    <a:pt x="0" y="2582024"/>
                    <a:pt x="0" y="2580521"/>
                  </a:cubicBezTo>
                  <a:lnTo>
                    <a:pt x="0" y="5670"/>
                  </a:lnTo>
                  <a:cubicBezTo>
                    <a:pt x="0" y="4166"/>
                    <a:pt x="597" y="2724"/>
                    <a:pt x="1661" y="1661"/>
                  </a:cubicBezTo>
                  <a:cubicBezTo>
                    <a:pt x="2724" y="597"/>
                    <a:pt x="4166" y="0"/>
                    <a:pt x="5670" y="0"/>
                  </a:cubicBezTo>
                  <a:close/>
                </a:path>
              </a:pathLst>
            </a:custGeom>
            <a:solidFill>
              <a:srgbClr val="FFFFFF"/>
            </a:solidFill>
            <a:ln w="38100" cap="sq">
              <a:solidFill>
                <a:srgbClr val="000000"/>
              </a:solidFill>
              <a:prstDash val="solid"/>
              <a:miter/>
            </a:ln>
          </p:spPr>
        </p:sp>
        <p:sp>
          <p:nvSpPr>
            <p:cNvPr name="TextBox 4" id="4"/>
            <p:cNvSpPr txBox="true"/>
            <p:nvPr/>
          </p:nvSpPr>
          <p:spPr>
            <a:xfrm>
              <a:off x="0" y="-38100"/>
              <a:ext cx="4675017" cy="2624290"/>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5" id="5"/>
          <p:cNvGrpSpPr/>
          <p:nvPr/>
        </p:nvGrpSpPr>
        <p:grpSpPr>
          <a:xfrm rot="0">
            <a:off x="618198" y="553552"/>
            <a:ext cx="1806445" cy="475148"/>
            <a:chOff x="0" y="0"/>
            <a:chExt cx="2408593" cy="633531"/>
          </a:xfrm>
        </p:grpSpPr>
        <p:sp>
          <p:nvSpPr>
            <p:cNvPr name="Freeform 6" id="6"/>
            <p:cNvSpPr/>
            <p:nvPr/>
          </p:nvSpPr>
          <p:spPr>
            <a:xfrm flipH="false" flipV="false" rot="0">
              <a:off x="0"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87531"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775062" y="0"/>
              <a:ext cx="633531" cy="633531"/>
            </a:xfrm>
            <a:custGeom>
              <a:avLst/>
              <a:gdLst/>
              <a:ahLst/>
              <a:cxnLst/>
              <a:rect r="r" b="b" t="t" l="l"/>
              <a:pathLst>
                <a:path h="633531" w="633531">
                  <a:moveTo>
                    <a:pt x="0" y="0"/>
                  </a:moveTo>
                  <a:lnTo>
                    <a:pt x="633531" y="0"/>
                  </a:lnTo>
                  <a:lnTo>
                    <a:pt x="633531" y="633531"/>
                  </a:lnTo>
                  <a:lnTo>
                    <a:pt x="0" y="6335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TextBox 9" id="9"/>
          <p:cNvSpPr txBox="true"/>
          <p:nvPr/>
        </p:nvSpPr>
        <p:spPr>
          <a:xfrm rot="0">
            <a:off x="618198" y="2033352"/>
            <a:ext cx="16833083" cy="5718851"/>
          </a:xfrm>
          <a:prstGeom prst="rect">
            <a:avLst/>
          </a:prstGeom>
        </p:spPr>
        <p:txBody>
          <a:bodyPr anchor="t" rtlCol="false" tIns="0" lIns="0" bIns="0" rIns="0">
            <a:spAutoFit/>
          </a:bodyPr>
          <a:lstStyle/>
          <a:p>
            <a:pPr algn="just">
              <a:lnSpc>
                <a:spcPts val="5098"/>
              </a:lnSpc>
            </a:pPr>
            <a:r>
              <a:rPr lang="en-US" b="true" sz="3398" spc="152">
                <a:solidFill>
                  <a:srgbClr val="000000"/>
                </a:solidFill>
                <a:latin typeface="Roboto Condensed Bold"/>
                <a:ea typeface="Roboto Condensed Bold"/>
                <a:cs typeface="Roboto Condensed Bold"/>
                <a:sym typeface="Roboto Condensed Bold"/>
              </a:rPr>
              <a:t>Vấn đề về chia sẻ và phản hồi Quiz:</a:t>
            </a:r>
            <a:r>
              <a:rPr lang="en-US" sz="3398" spc="152">
                <a:solidFill>
                  <a:srgbClr val="000000"/>
                </a:solidFill>
                <a:latin typeface="Roboto Condensed"/>
                <a:ea typeface="Roboto Condensed"/>
                <a:cs typeface="Roboto Condensed"/>
                <a:sym typeface="Roboto Condensed"/>
              </a:rPr>
              <a:t> Khó khăn trong việc chia sẻ quiz và thu thập phản hồi từ học sinh </a:t>
            </a:r>
          </a:p>
          <a:p>
            <a:pPr algn="just">
              <a:lnSpc>
                <a:spcPts val="5098"/>
              </a:lnSpc>
            </a:pPr>
            <a:r>
              <a:rPr lang="en-US" sz="3398" i="true" spc="152" u="sng">
                <a:solidFill>
                  <a:srgbClr val="000000"/>
                </a:solidFill>
                <a:latin typeface="Roboto Condensed Italics"/>
                <a:ea typeface="Roboto Condensed Italics"/>
                <a:cs typeface="Roboto Condensed Italics"/>
                <a:sym typeface="Roboto Condensed Italics"/>
              </a:rPr>
              <a:t>Cách khắc phục</a:t>
            </a:r>
            <a:r>
              <a:rPr lang="en-US" sz="3398" spc="152">
                <a:solidFill>
                  <a:srgbClr val="000000"/>
                </a:solidFill>
                <a:latin typeface="Roboto Condensed"/>
                <a:ea typeface="Roboto Condensed"/>
                <a:cs typeface="Roboto Condensed"/>
                <a:sym typeface="Roboto Condensed"/>
              </a:rPr>
              <a:t> </a:t>
            </a:r>
          </a:p>
          <a:p>
            <a:pPr algn="just" marL="733830" indent="-366915" lvl="1">
              <a:lnSpc>
                <a:spcPts val="5098"/>
              </a:lnSpc>
              <a:buFont typeface="Arial"/>
              <a:buChar char="•"/>
            </a:pPr>
            <a:r>
              <a:rPr lang="en-US" sz="3398" spc="152">
                <a:solidFill>
                  <a:srgbClr val="000000"/>
                </a:solidFill>
                <a:latin typeface="Roboto Condensed"/>
                <a:ea typeface="Roboto Condensed"/>
                <a:cs typeface="Roboto Condensed"/>
                <a:sym typeface="Roboto Condensed"/>
              </a:rPr>
              <a:t>Hướng dẫn rõ ràng: Đảm bảo rằng học sinh được hướng dẫn rõ ràng về cách tham gia quiz, bao gồm mã tham gia và thời gian thực hiện.</a:t>
            </a:r>
          </a:p>
          <a:p>
            <a:pPr algn="just" marL="733830" indent="-366915" lvl="1">
              <a:lnSpc>
                <a:spcPts val="5098"/>
              </a:lnSpc>
              <a:buFont typeface="Arial"/>
              <a:buChar char="•"/>
            </a:pPr>
            <a:r>
              <a:rPr lang="en-US" sz="3398" spc="152">
                <a:solidFill>
                  <a:srgbClr val="000000"/>
                </a:solidFill>
                <a:latin typeface="Roboto Condensed"/>
                <a:ea typeface="Roboto Condensed"/>
                <a:cs typeface="Roboto Condensed"/>
                <a:sym typeface="Roboto Condensed"/>
              </a:rPr>
              <a:t>Sử dụng chế độ bài tập: Sử dụng chế độ bài tập (Homework mode) để học sinh có thể hoàn thành quiz theo lịch trình cá nhân, thay vì chỉ giới hạn trong lớp học. </a:t>
            </a:r>
          </a:p>
          <a:p>
            <a:pPr algn="just" marL="733830" indent="-366915" lvl="1">
              <a:lnSpc>
                <a:spcPts val="5098"/>
              </a:lnSpc>
              <a:buFont typeface="Arial"/>
              <a:buChar char="•"/>
            </a:pPr>
            <a:r>
              <a:rPr lang="en-US" sz="3398" spc="152">
                <a:solidFill>
                  <a:srgbClr val="000000"/>
                </a:solidFill>
                <a:latin typeface="Roboto Condensed"/>
                <a:ea typeface="Roboto Condensed"/>
                <a:cs typeface="Roboto Condensed"/>
                <a:sym typeface="Roboto Condensed"/>
              </a:rPr>
              <a:t>Theo dõi tiến độ: Sử dụng các công cụ theo dõi tiến độ của Quizizz để giám sát việc hoàn thành của học sinh và cung cấp phản hồi kịp thời.</a:t>
            </a:r>
          </a:p>
        </p:txBody>
      </p:sp>
      <p:sp>
        <p:nvSpPr>
          <p:cNvPr name="TextBox 10" id="10"/>
          <p:cNvSpPr txBox="true"/>
          <p:nvPr/>
        </p:nvSpPr>
        <p:spPr>
          <a:xfrm rot="0">
            <a:off x="618198" y="1324531"/>
            <a:ext cx="10780544" cy="589915"/>
          </a:xfrm>
          <a:prstGeom prst="rect">
            <a:avLst/>
          </a:prstGeom>
        </p:spPr>
        <p:txBody>
          <a:bodyPr anchor="t" rtlCol="false" tIns="0" lIns="0" bIns="0" rIns="0">
            <a:spAutoFit/>
          </a:bodyPr>
          <a:lstStyle/>
          <a:p>
            <a:pPr algn="ctr">
              <a:lnSpc>
                <a:spcPts val="4759"/>
              </a:lnSpc>
              <a:spcBef>
                <a:spcPct val="0"/>
              </a:spcBef>
            </a:pPr>
            <a:r>
              <a:rPr lang="en-US" b="true" sz="3399">
                <a:solidFill>
                  <a:srgbClr val="000000"/>
                </a:solidFill>
                <a:latin typeface="Roboto Condensed Bold"/>
                <a:ea typeface="Roboto Condensed Bold"/>
                <a:cs typeface="Roboto Condensed Bold"/>
                <a:sym typeface="Roboto Condensed Bold"/>
              </a:rPr>
              <a:t>Các vấn đề thường gặp khi sử dụng Quizizz và cách khắc phục</a:t>
            </a:r>
          </a:p>
        </p:txBody>
      </p:sp>
      <p:grpSp>
        <p:nvGrpSpPr>
          <p:cNvPr name="Group 11" id="11"/>
          <p:cNvGrpSpPr/>
          <p:nvPr/>
        </p:nvGrpSpPr>
        <p:grpSpPr>
          <a:xfrm rot="0">
            <a:off x="11582034" y="7480229"/>
            <a:ext cx="6437194" cy="2381010"/>
            <a:chOff x="0" y="0"/>
            <a:chExt cx="8582925" cy="3174681"/>
          </a:xfrm>
        </p:grpSpPr>
        <p:sp>
          <p:nvSpPr>
            <p:cNvPr name="Freeform 12" id="12"/>
            <p:cNvSpPr/>
            <p:nvPr/>
          </p:nvSpPr>
          <p:spPr>
            <a:xfrm flipH="false" flipV="false" rot="0">
              <a:off x="0" y="0"/>
              <a:ext cx="3294007" cy="3174681"/>
            </a:xfrm>
            <a:custGeom>
              <a:avLst/>
              <a:gdLst/>
              <a:ahLst/>
              <a:cxnLst/>
              <a:rect r="r" b="b" t="t" l="l"/>
              <a:pathLst>
                <a:path h="3174681" w="3294007">
                  <a:moveTo>
                    <a:pt x="0" y="0"/>
                  </a:moveTo>
                  <a:lnTo>
                    <a:pt x="3294007" y="0"/>
                  </a:lnTo>
                  <a:lnTo>
                    <a:pt x="3294007" y="3174681"/>
                  </a:lnTo>
                  <a:lnTo>
                    <a:pt x="0" y="3174681"/>
                  </a:lnTo>
                  <a:lnTo>
                    <a:pt x="0" y="0"/>
                  </a:lnTo>
                  <a:close/>
                </a:path>
              </a:pathLst>
            </a:custGeom>
            <a:blipFill>
              <a:blip r:embed="rId8"/>
              <a:stretch>
                <a:fillRect l="-41788" t="0" r="-41788" b="0"/>
              </a:stretch>
            </a:blipFill>
          </p:spPr>
        </p:sp>
        <p:sp>
          <p:nvSpPr>
            <p:cNvPr name="TextBox 13" id="13"/>
            <p:cNvSpPr txBox="true"/>
            <p:nvPr/>
          </p:nvSpPr>
          <p:spPr>
            <a:xfrm rot="0">
              <a:off x="3591171" y="466657"/>
              <a:ext cx="4991754" cy="2060391"/>
            </a:xfrm>
            <a:prstGeom prst="rect">
              <a:avLst/>
            </a:prstGeom>
          </p:spPr>
          <p:txBody>
            <a:bodyPr anchor="t" rtlCol="false" tIns="0" lIns="0" bIns="0" rIns="0">
              <a:spAutoFit/>
            </a:bodyPr>
            <a:lstStyle/>
            <a:p>
              <a:pPr algn="l">
                <a:lnSpc>
                  <a:spcPts val="13030"/>
                </a:lnSpc>
                <a:spcBef>
                  <a:spcPct val="0"/>
                </a:spcBef>
              </a:pPr>
              <a:r>
                <a:rPr lang="en-US" sz="9307">
                  <a:solidFill>
                    <a:srgbClr val="360233"/>
                  </a:solidFill>
                  <a:latin typeface="Open Sans Extra Bold"/>
                  <a:ea typeface="Open Sans Extra Bold"/>
                  <a:cs typeface="Open Sans Extra Bold"/>
                  <a:sym typeface="Open Sans Extra Bold"/>
                </a:rPr>
                <a:t>uizizz</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TextBox 2" id="2"/>
          <p:cNvSpPr txBox="true"/>
          <p:nvPr/>
        </p:nvSpPr>
        <p:spPr>
          <a:xfrm rot="0">
            <a:off x="2658381" y="4157742"/>
            <a:ext cx="6373630" cy="1771491"/>
          </a:xfrm>
          <a:prstGeom prst="rect">
            <a:avLst/>
          </a:prstGeom>
        </p:spPr>
        <p:txBody>
          <a:bodyPr anchor="t" rtlCol="false" tIns="0" lIns="0" bIns="0" rIns="0">
            <a:spAutoFit/>
          </a:bodyPr>
          <a:lstStyle/>
          <a:p>
            <a:pPr algn="l" marL="0" indent="0" lvl="0">
              <a:lnSpc>
                <a:spcPts val="14510"/>
              </a:lnSpc>
              <a:spcBef>
                <a:spcPct val="0"/>
              </a:spcBef>
            </a:pPr>
            <a:r>
              <a:rPr lang="en-US" sz="10364">
                <a:solidFill>
                  <a:srgbClr val="051D40"/>
                </a:solidFill>
                <a:latin typeface="Open Sans Extra Bold"/>
                <a:ea typeface="Open Sans Extra Bold"/>
                <a:cs typeface="Open Sans Extra Bold"/>
                <a:sym typeface="Open Sans Extra Bold"/>
              </a:rPr>
              <a:t>CẢM ƠN!</a:t>
            </a:r>
          </a:p>
        </p:txBody>
      </p:sp>
      <p:grpSp>
        <p:nvGrpSpPr>
          <p:cNvPr name="Group 3" id="3"/>
          <p:cNvGrpSpPr/>
          <p:nvPr/>
        </p:nvGrpSpPr>
        <p:grpSpPr>
          <a:xfrm rot="0">
            <a:off x="9759164" y="0"/>
            <a:ext cx="8528836" cy="756959"/>
            <a:chOff x="0" y="0"/>
            <a:chExt cx="2246278" cy="199364"/>
          </a:xfrm>
        </p:grpSpPr>
        <p:sp>
          <p:nvSpPr>
            <p:cNvPr name="Freeform 4" id="4"/>
            <p:cNvSpPr/>
            <p:nvPr/>
          </p:nvSpPr>
          <p:spPr>
            <a:xfrm flipH="false" flipV="false" rot="0">
              <a:off x="0" y="0"/>
              <a:ext cx="2246278" cy="199364"/>
            </a:xfrm>
            <a:custGeom>
              <a:avLst/>
              <a:gdLst/>
              <a:ahLst/>
              <a:cxnLst/>
              <a:rect r="r" b="b" t="t" l="l"/>
              <a:pathLst>
                <a:path h="199364" w="2246278">
                  <a:moveTo>
                    <a:pt x="0" y="0"/>
                  </a:moveTo>
                  <a:lnTo>
                    <a:pt x="2246278" y="0"/>
                  </a:lnTo>
                  <a:lnTo>
                    <a:pt x="2246278" y="199364"/>
                  </a:lnTo>
                  <a:lnTo>
                    <a:pt x="0" y="199364"/>
                  </a:lnTo>
                  <a:close/>
                </a:path>
              </a:pathLst>
            </a:custGeom>
            <a:solidFill>
              <a:srgbClr val="00569E"/>
            </a:solidFill>
            <a:ln cap="sq">
              <a:noFill/>
              <a:prstDash val="solid"/>
              <a:miter/>
            </a:ln>
          </p:spPr>
        </p:sp>
        <p:sp>
          <p:nvSpPr>
            <p:cNvPr name="TextBox 5" id="5"/>
            <p:cNvSpPr txBox="true"/>
            <p:nvPr/>
          </p:nvSpPr>
          <p:spPr>
            <a:xfrm>
              <a:off x="0" y="-38100"/>
              <a:ext cx="2246278" cy="237464"/>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9759164" y="9530041"/>
            <a:ext cx="8528836" cy="756959"/>
            <a:chOff x="0" y="0"/>
            <a:chExt cx="2246278" cy="199364"/>
          </a:xfrm>
        </p:grpSpPr>
        <p:sp>
          <p:nvSpPr>
            <p:cNvPr name="Freeform 7" id="7"/>
            <p:cNvSpPr/>
            <p:nvPr/>
          </p:nvSpPr>
          <p:spPr>
            <a:xfrm flipH="false" flipV="false" rot="0">
              <a:off x="0" y="0"/>
              <a:ext cx="2246278" cy="199364"/>
            </a:xfrm>
            <a:custGeom>
              <a:avLst/>
              <a:gdLst/>
              <a:ahLst/>
              <a:cxnLst/>
              <a:rect r="r" b="b" t="t" l="l"/>
              <a:pathLst>
                <a:path h="199364" w="2246278">
                  <a:moveTo>
                    <a:pt x="0" y="0"/>
                  </a:moveTo>
                  <a:lnTo>
                    <a:pt x="2246278" y="0"/>
                  </a:lnTo>
                  <a:lnTo>
                    <a:pt x="2246278" y="199364"/>
                  </a:lnTo>
                  <a:lnTo>
                    <a:pt x="0" y="199364"/>
                  </a:lnTo>
                  <a:close/>
                </a:path>
              </a:pathLst>
            </a:custGeom>
            <a:solidFill>
              <a:srgbClr val="00569E"/>
            </a:solidFill>
            <a:ln cap="sq">
              <a:noFill/>
              <a:prstDash val="solid"/>
              <a:miter/>
            </a:ln>
          </p:spPr>
        </p:sp>
        <p:sp>
          <p:nvSpPr>
            <p:cNvPr name="TextBox 8" id="8"/>
            <p:cNvSpPr txBox="true"/>
            <p:nvPr/>
          </p:nvSpPr>
          <p:spPr>
            <a:xfrm>
              <a:off x="0" y="-38100"/>
              <a:ext cx="2246278" cy="237464"/>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4925441" y="3609788"/>
            <a:ext cx="9392643" cy="9529477"/>
          </a:xfrm>
          <a:custGeom>
            <a:avLst/>
            <a:gdLst/>
            <a:ahLst/>
            <a:cxnLst/>
            <a:rect r="r" b="b" t="t" l="l"/>
            <a:pathLst>
              <a:path h="9529477" w="9392643">
                <a:moveTo>
                  <a:pt x="0" y="0"/>
                </a:moveTo>
                <a:lnTo>
                  <a:pt x="9392643" y="0"/>
                </a:lnTo>
                <a:lnTo>
                  <a:pt x="9392643" y="9529476"/>
                </a:lnTo>
                <a:lnTo>
                  <a:pt x="0" y="9529476"/>
                </a:lnTo>
                <a:lnTo>
                  <a:pt x="0" y="0"/>
                </a:lnTo>
                <a:close/>
              </a:path>
            </a:pathLst>
          </a:custGeom>
          <a:blipFill>
            <a:blip r:embed="rId2">
              <a:alphaModFix amt="20999"/>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4773041" y="3762188"/>
            <a:ext cx="9392643" cy="9529477"/>
          </a:xfrm>
          <a:custGeom>
            <a:avLst/>
            <a:gdLst/>
            <a:ahLst/>
            <a:cxnLst/>
            <a:rect r="r" b="b" t="t" l="l"/>
            <a:pathLst>
              <a:path h="9529477" w="9392643">
                <a:moveTo>
                  <a:pt x="0" y="0"/>
                </a:moveTo>
                <a:lnTo>
                  <a:pt x="9392643" y="0"/>
                </a:lnTo>
                <a:lnTo>
                  <a:pt x="9392643" y="9529476"/>
                </a:lnTo>
                <a:lnTo>
                  <a:pt x="0" y="9529476"/>
                </a:lnTo>
                <a:lnTo>
                  <a:pt x="0" y="0"/>
                </a:lnTo>
                <a:close/>
              </a:path>
            </a:pathLst>
          </a:custGeom>
          <a:blipFill>
            <a:blip r:embed="rId2">
              <a:alphaModFix amt="48000"/>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759164" y="879082"/>
            <a:ext cx="8528836" cy="8528836"/>
          </a:xfrm>
          <a:custGeom>
            <a:avLst/>
            <a:gdLst/>
            <a:ahLst/>
            <a:cxnLst/>
            <a:rect r="r" b="b" t="t" l="l"/>
            <a:pathLst>
              <a:path h="8528836" w="8528836">
                <a:moveTo>
                  <a:pt x="0" y="0"/>
                </a:moveTo>
                <a:lnTo>
                  <a:pt x="8528836" y="0"/>
                </a:lnTo>
                <a:lnTo>
                  <a:pt x="8528836" y="8528836"/>
                </a:lnTo>
                <a:lnTo>
                  <a:pt x="0" y="8528836"/>
                </a:lnTo>
                <a:lnTo>
                  <a:pt x="0" y="0"/>
                </a:lnTo>
                <a:close/>
              </a:path>
            </a:pathLst>
          </a:custGeom>
          <a:blipFill>
            <a:blip r:embed="rId4"/>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54724" y="-1945700"/>
            <a:ext cx="3735531" cy="3735531"/>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sp>
        <p:sp>
          <p:nvSpPr>
            <p:cNvPr name="TextBox 4" id="4"/>
            <p:cNvSpPr txBox="true"/>
            <p:nvPr/>
          </p:nvSpPr>
          <p:spPr>
            <a:xfrm>
              <a:off x="76200" y="28575"/>
              <a:ext cx="660400" cy="708025"/>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481022" y="1789831"/>
            <a:ext cx="17325955" cy="8273144"/>
          </a:xfrm>
          <a:custGeom>
            <a:avLst/>
            <a:gdLst/>
            <a:ahLst/>
            <a:cxnLst/>
            <a:rect r="r" b="b" t="t" l="l"/>
            <a:pathLst>
              <a:path h="8273144" w="17325955">
                <a:moveTo>
                  <a:pt x="0" y="0"/>
                </a:moveTo>
                <a:lnTo>
                  <a:pt x="17325956" y="0"/>
                </a:lnTo>
                <a:lnTo>
                  <a:pt x="17325956" y="8273144"/>
                </a:lnTo>
                <a:lnTo>
                  <a:pt x="0" y="8273144"/>
                </a:lnTo>
                <a:lnTo>
                  <a:pt x="0" y="0"/>
                </a:lnTo>
                <a:close/>
              </a:path>
            </a:pathLst>
          </a:custGeom>
          <a:blipFill>
            <a:blip r:embed="rId2"/>
            <a:stretch>
              <a:fillRect l="0" t="0" r="0" b="0"/>
            </a:stretch>
          </a:blipFill>
        </p:spPr>
      </p:sp>
      <p:sp>
        <p:nvSpPr>
          <p:cNvPr name="TextBox 6" id="6"/>
          <p:cNvSpPr txBox="true"/>
          <p:nvPr/>
        </p:nvSpPr>
        <p:spPr>
          <a:xfrm rot="0">
            <a:off x="2080807" y="210942"/>
            <a:ext cx="15726171" cy="1196340"/>
          </a:xfrm>
          <a:prstGeom prst="rect">
            <a:avLst/>
          </a:prstGeom>
        </p:spPr>
        <p:txBody>
          <a:bodyPr anchor="t" rtlCol="false" tIns="0" lIns="0" bIns="0" rIns="0">
            <a:spAutoFit/>
          </a:bodyPr>
          <a:lstStyle/>
          <a:p>
            <a:pPr algn="l">
              <a:lnSpc>
                <a:spcPts val="9659"/>
              </a:lnSpc>
              <a:spcBef>
                <a:spcPct val="0"/>
              </a:spcBef>
            </a:pPr>
            <a:r>
              <a:rPr lang="en-US" sz="6899">
                <a:solidFill>
                  <a:srgbClr val="051D40"/>
                </a:solidFill>
                <a:latin typeface="Roboto Condensed"/>
                <a:ea typeface="Roboto Condensed"/>
                <a:cs typeface="Roboto Condensed"/>
                <a:sym typeface="Roboto Condensed"/>
              </a:rPr>
              <a:t>Chuyển đổi số trong giáo dục phổ thông</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54724" y="-1945700"/>
            <a:ext cx="3735531" cy="3735531"/>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sp>
        <p:sp>
          <p:nvSpPr>
            <p:cNvPr name="TextBox 4" id="4"/>
            <p:cNvSpPr txBox="true"/>
            <p:nvPr/>
          </p:nvSpPr>
          <p:spPr>
            <a:xfrm>
              <a:off x="76200" y="28575"/>
              <a:ext cx="660400" cy="708025"/>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836436" y="1789831"/>
            <a:ext cx="16790245" cy="8269196"/>
          </a:xfrm>
          <a:custGeom>
            <a:avLst/>
            <a:gdLst/>
            <a:ahLst/>
            <a:cxnLst/>
            <a:rect r="r" b="b" t="t" l="l"/>
            <a:pathLst>
              <a:path h="8269196" w="16790245">
                <a:moveTo>
                  <a:pt x="0" y="0"/>
                </a:moveTo>
                <a:lnTo>
                  <a:pt x="16790245" y="0"/>
                </a:lnTo>
                <a:lnTo>
                  <a:pt x="16790245" y="8269196"/>
                </a:lnTo>
                <a:lnTo>
                  <a:pt x="0" y="8269196"/>
                </a:lnTo>
                <a:lnTo>
                  <a:pt x="0" y="0"/>
                </a:lnTo>
                <a:close/>
              </a:path>
            </a:pathLst>
          </a:custGeom>
          <a:blipFill>
            <a:blip r:embed="rId2"/>
            <a:stretch>
              <a:fillRect l="0" t="0" r="0" b="0"/>
            </a:stretch>
          </a:blipFill>
        </p:spPr>
      </p:sp>
      <p:sp>
        <p:nvSpPr>
          <p:cNvPr name="Freeform 6" id="6"/>
          <p:cNvSpPr/>
          <p:nvPr/>
        </p:nvSpPr>
        <p:spPr>
          <a:xfrm flipH="false" flipV="false" rot="0">
            <a:off x="0" y="8785123"/>
            <a:ext cx="2428567" cy="1501877"/>
          </a:xfrm>
          <a:custGeom>
            <a:avLst/>
            <a:gdLst/>
            <a:ahLst/>
            <a:cxnLst/>
            <a:rect r="r" b="b" t="t" l="l"/>
            <a:pathLst>
              <a:path h="1501877" w="2428567">
                <a:moveTo>
                  <a:pt x="0" y="0"/>
                </a:moveTo>
                <a:lnTo>
                  <a:pt x="2428567" y="0"/>
                </a:lnTo>
                <a:lnTo>
                  <a:pt x="2428567" y="1501877"/>
                </a:lnTo>
                <a:lnTo>
                  <a:pt x="0" y="1501877"/>
                </a:lnTo>
                <a:lnTo>
                  <a:pt x="0" y="0"/>
                </a:lnTo>
                <a:close/>
              </a:path>
            </a:pathLst>
          </a:custGeom>
          <a:blipFill>
            <a:blip r:embed="rId3"/>
            <a:stretch>
              <a:fillRect l="0" t="0" r="0" b="0"/>
            </a:stretch>
          </a:blipFill>
        </p:spPr>
      </p:sp>
      <p:sp>
        <p:nvSpPr>
          <p:cNvPr name="Freeform 7" id="7"/>
          <p:cNvSpPr/>
          <p:nvPr/>
        </p:nvSpPr>
        <p:spPr>
          <a:xfrm flipH="false" flipV="false" rot="0">
            <a:off x="2618899" y="8964589"/>
            <a:ext cx="2489082" cy="1142946"/>
          </a:xfrm>
          <a:custGeom>
            <a:avLst/>
            <a:gdLst/>
            <a:ahLst/>
            <a:cxnLst/>
            <a:rect r="r" b="b" t="t" l="l"/>
            <a:pathLst>
              <a:path h="1142946" w="2489082">
                <a:moveTo>
                  <a:pt x="0" y="0"/>
                </a:moveTo>
                <a:lnTo>
                  <a:pt x="2489082" y="0"/>
                </a:lnTo>
                <a:lnTo>
                  <a:pt x="2489082" y="1142946"/>
                </a:lnTo>
                <a:lnTo>
                  <a:pt x="0" y="1142946"/>
                </a:lnTo>
                <a:lnTo>
                  <a:pt x="0" y="0"/>
                </a:lnTo>
                <a:close/>
              </a:path>
            </a:pathLst>
          </a:custGeom>
          <a:blipFill>
            <a:blip r:embed="rId4"/>
            <a:stretch>
              <a:fillRect l="0" t="0" r="0" b="0"/>
            </a:stretch>
          </a:blipFill>
        </p:spPr>
      </p:sp>
      <p:sp>
        <p:nvSpPr>
          <p:cNvPr name="Freeform 8" id="8"/>
          <p:cNvSpPr/>
          <p:nvPr/>
        </p:nvSpPr>
        <p:spPr>
          <a:xfrm flipH="false" flipV="false" rot="0">
            <a:off x="10471893" y="1789831"/>
            <a:ext cx="2187474" cy="1294290"/>
          </a:xfrm>
          <a:custGeom>
            <a:avLst/>
            <a:gdLst/>
            <a:ahLst/>
            <a:cxnLst/>
            <a:rect r="r" b="b" t="t" l="l"/>
            <a:pathLst>
              <a:path h="1294290" w="2187474">
                <a:moveTo>
                  <a:pt x="0" y="0"/>
                </a:moveTo>
                <a:lnTo>
                  <a:pt x="2187474" y="0"/>
                </a:lnTo>
                <a:lnTo>
                  <a:pt x="2187474" y="1294290"/>
                </a:lnTo>
                <a:lnTo>
                  <a:pt x="0" y="1294290"/>
                </a:lnTo>
                <a:lnTo>
                  <a:pt x="0" y="0"/>
                </a:lnTo>
                <a:close/>
              </a:path>
            </a:pathLst>
          </a:custGeom>
          <a:blipFill>
            <a:blip r:embed="rId5"/>
            <a:stretch>
              <a:fillRect l="0" t="0" r="0" b="0"/>
            </a:stretch>
          </a:blipFill>
        </p:spPr>
      </p:sp>
      <p:sp>
        <p:nvSpPr>
          <p:cNvPr name="Freeform 9" id="9"/>
          <p:cNvSpPr/>
          <p:nvPr/>
        </p:nvSpPr>
        <p:spPr>
          <a:xfrm flipH="false" flipV="false" rot="0">
            <a:off x="6061041" y="9258300"/>
            <a:ext cx="2189602" cy="1028700"/>
          </a:xfrm>
          <a:custGeom>
            <a:avLst/>
            <a:gdLst/>
            <a:ahLst/>
            <a:cxnLst/>
            <a:rect r="r" b="b" t="t" l="l"/>
            <a:pathLst>
              <a:path h="1028700" w="2189602">
                <a:moveTo>
                  <a:pt x="0" y="0"/>
                </a:moveTo>
                <a:lnTo>
                  <a:pt x="2189602" y="0"/>
                </a:lnTo>
                <a:lnTo>
                  <a:pt x="2189602" y="1028700"/>
                </a:lnTo>
                <a:lnTo>
                  <a:pt x="0" y="1028700"/>
                </a:lnTo>
                <a:lnTo>
                  <a:pt x="0" y="0"/>
                </a:lnTo>
                <a:close/>
              </a:path>
            </a:pathLst>
          </a:custGeom>
          <a:blipFill>
            <a:blip r:embed="rId6"/>
            <a:stretch>
              <a:fillRect l="0" t="0" r="0" b="0"/>
            </a:stretch>
          </a:blipFill>
        </p:spPr>
      </p:sp>
      <p:sp>
        <p:nvSpPr>
          <p:cNvPr name="Freeform 10" id="10"/>
          <p:cNvSpPr/>
          <p:nvPr/>
        </p:nvSpPr>
        <p:spPr>
          <a:xfrm flipH="false" flipV="false" rot="0">
            <a:off x="14117080" y="8964589"/>
            <a:ext cx="3509601" cy="1053387"/>
          </a:xfrm>
          <a:custGeom>
            <a:avLst/>
            <a:gdLst/>
            <a:ahLst/>
            <a:cxnLst/>
            <a:rect r="r" b="b" t="t" l="l"/>
            <a:pathLst>
              <a:path h="1053387" w="3509601">
                <a:moveTo>
                  <a:pt x="0" y="0"/>
                </a:moveTo>
                <a:lnTo>
                  <a:pt x="3509601" y="0"/>
                </a:lnTo>
                <a:lnTo>
                  <a:pt x="3509601" y="1053386"/>
                </a:lnTo>
                <a:lnTo>
                  <a:pt x="0" y="1053386"/>
                </a:lnTo>
                <a:lnTo>
                  <a:pt x="0" y="0"/>
                </a:lnTo>
                <a:close/>
              </a:path>
            </a:pathLst>
          </a:custGeom>
          <a:blipFill>
            <a:blip r:embed="rId7"/>
            <a:stretch>
              <a:fillRect l="0" t="0" r="0" b="0"/>
            </a:stretch>
          </a:blipFill>
        </p:spPr>
      </p:sp>
      <p:sp>
        <p:nvSpPr>
          <p:cNvPr name="Freeform 11" id="11"/>
          <p:cNvSpPr/>
          <p:nvPr/>
        </p:nvSpPr>
        <p:spPr>
          <a:xfrm flipH="false" flipV="false" rot="0">
            <a:off x="15494544" y="5325445"/>
            <a:ext cx="2793456" cy="1281296"/>
          </a:xfrm>
          <a:custGeom>
            <a:avLst/>
            <a:gdLst/>
            <a:ahLst/>
            <a:cxnLst/>
            <a:rect r="r" b="b" t="t" l="l"/>
            <a:pathLst>
              <a:path h="1281296" w="2793456">
                <a:moveTo>
                  <a:pt x="0" y="0"/>
                </a:moveTo>
                <a:lnTo>
                  <a:pt x="2793456" y="0"/>
                </a:lnTo>
                <a:lnTo>
                  <a:pt x="2793456" y="1281296"/>
                </a:lnTo>
                <a:lnTo>
                  <a:pt x="0" y="1281296"/>
                </a:lnTo>
                <a:lnTo>
                  <a:pt x="0" y="0"/>
                </a:lnTo>
                <a:close/>
              </a:path>
            </a:pathLst>
          </a:custGeom>
          <a:blipFill>
            <a:blip r:embed="rId8"/>
            <a:stretch>
              <a:fillRect l="0" t="0" r="0" b="0"/>
            </a:stretch>
          </a:blipFill>
        </p:spPr>
      </p:sp>
      <p:sp>
        <p:nvSpPr>
          <p:cNvPr name="TextBox 12" id="12"/>
          <p:cNvSpPr txBox="true"/>
          <p:nvPr/>
        </p:nvSpPr>
        <p:spPr>
          <a:xfrm rot="0">
            <a:off x="2421439" y="-72586"/>
            <a:ext cx="14976779" cy="1767168"/>
          </a:xfrm>
          <a:prstGeom prst="rect">
            <a:avLst/>
          </a:prstGeom>
        </p:spPr>
        <p:txBody>
          <a:bodyPr anchor="t" rtlCol="false" tIns="0" lIns="0" bIns="0" rIns="0">
            <a:spAutoFit/>
          </a:bodyPr>
          <a:lstStyle/>
          <a:p>
            <a:pPr algn="l">
              <a:lnSpc>
                <a:spcPts val="7072"/>
              </a:lnSpc>
              <a:spcBef>
                <a:spcPct val="0"/>
              </a:spcBef>
            </a:pPr>
            <a:r>
              <a:rPr lang="en-US" sz="5051">
                <a:solidFill>
                  <a:srgbClr val="051D40"/>
                </a:solidFill>
                <a:latin typeface="Roboto Condensed"/>
                <a:ea typeface="Roboto Condensed"/>
                <a:cs typeface="Roboto Condensed"/>
                <a:sym typeface="Roboto Condensed"/>
              </a:rPr>
              <a:t>Bộ tiêu chuẩn năng lực số dành cho nhà giáo dục DigCompEdu của Uỷ ban châu Âu</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6097502" y="5590237"/>
            <a:ext cx="14099416" cy="1409941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6420234" y="-1717598"/>
            <a:ext cx="3735531" cy="373553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747857" y="-643475"/>
            <a:ext cx="1286950" cy="128695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grpSp>
        <p:nvGrpSpPr>
          <p:cNvPr name="Group 11" id="11"/>
          <p:cNvGrpSpPr/>
          <p:nvPr/>
        </p:nvGrpSpPr>
        <p:grpSpPr>
          <a:xfrm rot="0">
            <a:off x="-1929195" y="8389571"/>
            <a:ext cx="3735531" cy="3735531"/>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sp>
        <p:nvSpPr>
          <p:cNvPr name="Freeform 14" id="14"/>
          <p:cNvSpPr/>
          <p:nvPr/>
        </p:nvSpPr>
        <p:spPr>
          <a:xfrm flipH="false" flipV="false" rot="0">
            <a:off x="8757394" y="7522582"/>
            <a:ext cx="8779632" cy="1733977"/>
          </a:xfrm>
          <a:custGeom>
            <a:avLst/>
            <a:gdLst/>
            <a:ahLst/>
            <a:cxnLst/>
            <a:rect r="r" b="b" t="t" l="l"/>
            <a:pathLst>
              <a:path h="1733977" w="8779632">
                <a:moveTo>
                  <a:pt x="0" y="0"/>
                </a:moveTo>
                <a:lnTo>
                  <a:pt x="8779632" y="0"/>
                </a:lnTo>
                <a:lnTo>
                  <a:pt x="8779632" y="1733977"/>
                </a:lnTo>
                <a:lnTo>
                  <a:pt x="0" y="1733977"/>
                </a:lnTo>
                <a:lnTo>
                  <a:pt x="0" y="0"/>
                </a:lnTo>
                <a:close/>
              </a:path>
            </a:pathLst>
          </a:custGeom>
          <a:blipFill>
            <a:blip r:embed="rId2"/>
            <a:stretch>
              <a:fillRect l="0" t="0" r="0" b="0"/>
            </a:stretch>
          </a:blipFill>
        </p:spPr>
      </p:sp>
      <p:grpSp>
        <p:nvGrpSpPr>
          <p:cNvPr name="Group 15" id="15"/>
          <p:cNvGrpSpPr>
            <a:grpSpLocks noChangeAspect="true"/>
          </p:cNvGrpSpPr>
          <p:nvPr/>
        </p:nvGrpSpPr>
        <p:grpSpPr>
          <a:xfrm rot="0">
            <a:off x="8573918" y="2520315"/>
            <a:ext cx="9146584" cy="5246370"/>
            <a:chOff x="0" y="0"/>
            <a:chExt cx="7981950" cy="4578350"/>
          </a:xfrm>
        </p:grpSpPr>
        <p:sp>
          <p:nvSpPr>
            <p:cNvPr name="Freeform 16" id="16"/>
            <p:cNvSpPr/>
            <p:nvPr/>
          </p:nvSpPr>
          <p:spPr>
            <a:xfrm flipH="false" flipV="false" rot="0">
              <a:off x="765810" y="21590"/>
              <a:ext cx="6451600" cy="4326890"/>
            </a:xfrm>
            <a:custGeom>
              <a:avLst/>
              <a:gdLst/>
              <a:ahLst/>
              <a:cxnLst/>
              <a:rect r="r" b="b" t="t" l="l"/>
              <a:pathLst>
                <a:path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242424"/>
            </a:solidFill>
          </p:spPr>
        </p:sp>
        <p:sp>
          <p:nvSpPr>
            <p:cNvPr name="Freeform 17" id="17"/>
            <p:cNvSpPr/>
            <p:nvPr/>
          </p:nvSpPr>
          <p:spPr>
            <a:xfrm flipH="false" flipV="false" rot="0">
              <a:off x="0" y="0"/>
              <a:ext cx="7981950" cy="4542790"/>
            </a:xfrm>
            <a:custGeom>
              <a:avLst/>
              <a:gdLst/>
              <a:ahLst/>
              <a:cxnLst/>
              <a:rect r="r" b="b" t="t" l="l"/>
              <a:pathLst>
                <a:path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name="Freeform 18" id="18"/>
            <p:cNvSpPr/>
            <p:nvPr/>
          </p:nvSpPr>
          <p:spPr>
            <a:xfrm flipH="false" flipV="false" rot="0">
              <a:off x="3460750" y="4349750"/>
              <a:ext cx="1059180" cy="96520"/>
            </a:xfrm>
            <a:custGeom>
              <a:avLst/>
              <a:gdLst/>
              <a:ahLst/>
              <a:cxnLst/>
              <a:rect r="r" b="b" t="t" l="l"/>
              <a:pathLst>
                <a:path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name="Freeform 19" id="19"/>
            <p:cNvSpPr/>
            <p:nvPr/>
          </p:nvSpPr>
          <p:spPr>
            <a:xfrm flipH="false" flipV="false" rot="0">
              <a:off x="163830" y="4542790"/>
              <a:ext cx="7654290" cy="35560"/>
            </a:xfrm>
            <a:custGeom>
              <a:avLst/>
              <a:gdLst/>
              <a:ahLst/>
              <a:cxnLst/>
              <a:rect r="r" b="b" t="t" l="l"/>
              <a:pathLst>
                <a:path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name="Freeform 20" id="20"/>
            <p:cNvSpPr/>
            <p:nvPr/>
          </p:nvSpPr>
          <p:spPr>
            <a:xfrm flipH="false" flipV="false" rot="0">
              <a:off x="962660" y="276860"/>
              <a:ext cx="6055360" cy="3789680"/>
            </a:xfrm>
            <a:custGeom>
              <a:avLst/>
              <a:gdLst/>
              <a:ahLst/>
              <a:cxnLst/>
              <a:rect r="r" b="b" t="t" l="l"/>
              <a:pathLst>
                <a:path h="3789680" w="6055360">
                  <a:moveTo>
                    <a:pt x="0" y="0"/>
                  </a:moveTo>
                  <a:lnTo>
                    <a:pt x="6055360" y="0"/>
                  </a:lnTo>
                  <a:lnTo>
                    <a:pt x="6055360" y="3789680"/>
                  </a:lnTo>
                  <a:lnTo>
                    <a:pt x="0" y="3789680"/>
                  </a:lnTo>
                  <a:close/>
                </a:path>
              </a:pathLst>
            </a:custGeom>
            <a:blipFill>
              <a:blip r:embed="rId3"/>
              <a:stretch>
                <a:fillRect l="-5630" t="0" r="-5630" b="0"/>
              </a:stretch>
            </a:blipFill>
          </p:spPr>
        </p:sp>
      </p:grpSp>
      <p:sp>
        <p:nvSpPr>
          <p:cNvPr name="Freeform 21" id="21"/>
          <p:cNvSpPr/>
          <p:nvPr/>
        </p:nvSpPr>
        <p:spPr>
          <a:xfrm flipH="false" flipV="false" rot="0">
            <a:off x="1135891" y="3206647"/>
            <a:ext cx="2718219" cy="2619751"/>
          </a:xfrm>
          <a:custGeom>
            <a:avLst/>
            <a:gdLst/>
            <a:ahLst/>
            <a:cxnLst/>
            <a:rect r="r" b="b" t="t" l="l"/>
            <a:pathLst>
              <a:path h="2619751" w="2718219">
                <a:moveTo>
                  <a:pt x="0" y="0"/>
                </a:moveTo>
                <a:lnTo>
                  <a:pt x="2718220" y="0"/>
                </a:lnTo>
                <a:lnTo>
                  <a:pt x="2718220" y="2619751"/>
                </a:lnTo>
                <a:lnTo>
                  <a:pt x="0" y="2619751"/>
                </a:lnTo>
                <a:lnTo>
                  <a:pt x="0" y="0"/>
                </a:lnTo>
                <a:close/>
              </a:path>
            </a:pathLst>
          </a:custGeom>
          <a:blipFill>
            <a:blip r:embed="rId4"/>
            <a:stretch>
              <a:fillRect l="-41788" t="0" r="-41788" b="0"/>
            </a:stretch>
          </a:blipFill>
        </p:spPr>
      </p:sp>
      <p:sp>
        <p:nvSpPr>
          <p:cNvPr name="TextBox 22" id="22"/>
          <p:cNvSpPr txBox="true"/>
          <p:nvPr/>
        </p:nvSpPr>
        <p:spPr>
          <a:xfrm rot="0">
            <a:off x="3777911" y="3550575"/>
            <a:ext cx="4119203" cy="1741396"/>
          </a:xfrm>
          <a:prstGeom prst="rect">
            <a:avLst/>
          </a:prstGeom>
        </p:spPr>
        <p:txBody>
          <a:bodyPr anchor="t" rtlCol="false" tIns="0" lIns="0" bIns="0" rIns="0">
            <a:spAutoFit/>
          </a:bodyPr>
          <a:lstStyle/>
          <a:p>
            <a:pPr algn="l">
              <a:lnSpc>
                <a:spcPts val="14337"/>
              </a:lnSpc>
              <a:spcBef>
                <a:spcPct val="0"/>
              </a:spcBef>
            </a:pPr>
            <a:r>
              <a:rPr lang="en-US" sz="10240">
                <a:solidFill>
                  <a:srgbClr val="360233"/>
                </a:solidFill>
                <a:latin typeface="Open Sans Extra Bold"/>
                <a:ea typeface="Open Sans Extra Bold"/>
                <a:cs typeface="Open Sans Extra Bold"/>
                <a:sym typeface="Open Sans Extra Bold"/>
              </a:rPr>
              <a:t>uizizz </a:t>
            </a:r>
          </a:p>
        </p:txBody>
      </p:sp>
      <p:sp>
        <p:nvSpPr>
          <p:cNvPr name="TextBox 23" id="23"/>
          <p:cNvSpPr txBox="true"/>
          <p:nvPr/>
        </p:nvSpPr>
        <p:spPr>
          <a:xfrm rot="0">
            <a:off x="1391331" y="5654948"/>
            <a:ext cx="7182587" cy="1501999"/>
          </a:xfrm>
          <a:prstGeom prst="rect">
            <a:avLst/>
          </a:prstGeom>
        </p:spPr>
        <p:txBody>
          <a:bodyPr anchor="t" rtlCol="false" tIns="0" lIns="0" bIns="0" rIns="0">
            <a:spAutoFit/>
          </a:bodyPr>
          <a:lstStyle/>
          <a:p>
            <a:pPr algn="l">
              <a:lnSpc>
                <a:spcPts val="12237"/>
              </a:lnSpc>
              <a:spcBef>
                <a:spcPct val="0"/>
              </a:spcBef>
            </a:pPr>
            <a:r>
              <a:rPr lang="en-US" sz="8741">
                <a:solidFill>
                  <a:srgbClr val="360233"/>
                </a:solidFill>
                <a:latin typeface="Open Sans Extra Bold"/>
                <a:ea typeface="Open Sans Extra Bold"/>
                <a:cs typeface="Open Sans Extra Bold"/>
                <a:sym typeface="Open Sans Extra Bold"/>
              </a:rPr>
              <a:t>in Education</a:t>
            </a:r>
          </a:p>
        </p:txBody>
      </p:sp>
      <p:sp>
        <p:nvSpPr>
          <p:cNvPr name="TextBox 24" id="24"/>
          <p:cNvSpPr txBox="true"/>
          <p:nvPr/>
        </p:nvSpPr>
        <p:spPr>
          <a:xfrm rot="0">
            <a:off x="1391331" y="7211432"/>
            <a:ext cx="5511403" cy="422275"/>
          </a:xfrm>
          <a:prstGeom prst="rect">
            <a:avLst/>
          </a:prstGeom>
        </p:spPr>
        <p:txBody>
          <a:bodyPr anchor="t" rtlCol="false" tIns="0" lIns="0" bIns="0" rIns="0">
            <a:spAutoFit/>
          </a:bodyPr>
          <a:lstStyle/>
          <a:p>
            <a:pPr algn="ctr">
              <a:lnSpc>
                <a:spcPts val="3499"/>
              </a:lnSpc>
              <a:spcBef>
                <a:spcPct val="0"/>
              </a:spcBef>
            </a:pPr>
            <a:r>
              <a:rPr lang="en-US" b="true" sz="2499">
                <a:solidFill>
                  <a:srgbClr val="360233"/>
                </a:solidFill>
                <a:latin typeface="Roboto Condensed Bold"/>
                <a:ea typeface="Roboto Condensed Bold"/>
                <a:cs typeface="Roboto Condensed Bold"/>
                <a:sym typeface="Roboto Condensed Bold"/>
              </a:rPr>
              <a:t>Quizizz is a quiz and interactive lesson tool</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686526" y="-315404"/>
            <a:ext cx="3964281" cy="10917809"/>
            <a:chOff x="0" y="0"/>
            <a:chExt cx="1044090" cy="2875472"/>
          </a:xfrm>
        </p:grpSpPr>
        <p:sp>
          <p:nvSpPr>
            <p:cNvPr name="Freeform 3" id="3"/>
            <p:cNvSpPr/>
            <p:nvPr/>
          </p:nvSpPr>
          <p:spPr>
            <a:xfrm flipH="false" flipV="false" rot="0">
              <a:off x="0" y="0"/>
              <a:ext cx="1044090" cy="2875472"/>
            </a:xfrm>
            <a:custGeom>
              <a:avLst/>
              <a:gdLst/>
              <a:ahLst/>
              <a:cxnLst/>
              <a:rect r="r" b="b" t="t" l="l"/>
              <a:pathLst>
                <a:path h="2875472" w="1044090">
                  <a:moveTo>
                    <a:pt x="0" y="0"/>
                  </a:moveTo>
                  <a:lnTo>
                    <a:pt x="1044090" y="0"/>
                  </a:lnTo>
                  <a:lnTo>
                    <a:pt x="1044090" y="2875472"/>
                  </a:lnTo>
                  <a:lnTo>
                    <a:pt x="0" y="2875472"/>
                  </a:lnTo>
                  <a:close/>
                </a:path>
              </a:pathLst>
            </a:custGeom>
            <a:solidFill>
              <a:srgbClr val="145DA0"/>
            </a:solidFill>
            <a:ln cap="sq">
              <a:noFill/>
              <a:prstDash val="solid"/>
              <a:miter/>
            </a:ln>
          </p:spPr>
        </p:sp>
        <p:sp>
          <p:nvSpPr>
            <p:cNvPr name="TextBox 4" id="4"/>
            <p:cNvSpPr txBox="true"/>
            <p:nvPr/>
          </p:nvSpPr>
          <p:spPr>
            <a:xfrm>
              <a:off x="0" y="-47625"/>
              <a:ext cx="1044090" cy="2923097"/>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5" id="5"/>
          <p:cNvGrpSpPr/>
          <p:nvPr/>
        </p:nvGrpSpPr>
        <p:grpSpPr>
          <a:xfrm rot="0">
            <a:off x="-1654724" y="-1945700"/>
            <a:ext cx="3735531" cy="373553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sp>
        <p:sp>
          <p:nvSpPr>
            <p:cNvPr name="TextBox 7" id="7"/>
            <p:cNvSpPr txBox="true"/>
            <p:nvPr/>
          </p:nvSpPr>
          <p:spPr>
            <a:xfrm>
              <a:off x="76200" y="28575"/>
              <a:ext cx="660400" cy="708025"/>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5400000">
            <a:off x="1350672" y="3897235"/>
            <a:ext cx="510937" cy="453341"/>
          </a:xfrm>
          <a:custGeom>
            <a:avLst/>
            <a:gdLst/>
            <a:ahLst/>
            <a:cxnLst/>
            <a:rect r="r" b="b" t="t" l="l"/>
            <a:pathLst>
              <a:path h="453341" w="510937">
                <a:moveTo>
                  <a:pt x="0" y="0"/>
                </a:moveTo>
                <a:lnTo>
                  <a:pt x="510938" y="0"/>
                </a:lnTo>
                <a:lnTo>
                  <a:pt x="510938" y="453340"/>
                </a:lnTo>
                <a:lnTo>
                  <a:pt x="0" y="4533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5400000">
            <a:off x="1350672" y="5280952"/>
            <a:ext cx="510937" cy="453341"/>
          </a:xfrm>
          <a:custGeom>
            <a:avLst/>
            <a:gdLst/>
            <a:ahLst/>
            <a:cxnLst/>
            <a:rect r="r" b="b" t="t" l="l"/>
            <a:pathLst>
              <a:path h="453341" w="510937">
                <a:moveTo>
                  <a:pt x="0" y="0"/>
                </a:moveTo>
                <a:lnTo>
                  <a:pt x="510938" y="0"/>
                </a:lnTo>
                <a:lnTo>
                  <a:pt x="510938" y="453340"/>
                </a:lnTo>
                <a:lnTo>
                  <a:pt x="0" y="4533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5400000">
            <a:off x="1350672" y="6664669"/>
            <a:ext cx="510937" cy="453341"/>
          </a:xfrm>
          <a:custGeom>
            <a:avLst/>
            <a:gdLst/>
            <a:ahLst/>
            <a:cxnLst/>
            <a:rect r="r" b="b" t="t" l="l"/>
            <a:pathLst>
              <a:path h="453341" w="510937">
                <a:moveTo>
                  <a:pt x="0" y="0"/>
                </a:moveTo>
                <a:lnTo>
                  <a:pt x="510938" y="0"/>
                </a:lnTo>
                <a:lnTo>
                  <a:pt x="510938" y="453340"/>
                </a:lnTo>
                <a:lnTo>
                  <a:pt x="0" y="4533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1" id="11"/>
          <p:cNvSpPr txBox="true"/>
          <p:nvPr/>
        </p:nvSpPr>
        <p:spPr>
          <a:xfrm rot="0">
            <a:off x="1606141" y="1449775"/>
            <a:ext cx="6760246" cy="1295400"/>
          </a:xfrm>
          <a:prstGeom prst="rect">
            <a:avLst/>
          </a:prstGeom>
        </p:spPr>
        <p:txBody>
          <a:bodyPr anchor="t" rtlCol="false" tIns="0" lIns="0" bIns="0" rIns="0">
            <a:spAutoFit/>
          </a:bodyPr>
          <a:lstStyle/>
          <a:p>
            <a:pPr algn="l">
              <a:lnSpc>
                <a:spcPts val="10500"/>
              </a:lnSpc>
              <a:spcBef>
                <a:spcPct val="0"/>
              </a:spcBef>
            </a:pPr>
            <a:r>
              <a:rPr lang="en-US" b="true" sz="7500">
                <a:solidFill>
                  <a:srgbClr val="051D40"/>
                </a:solidFill>
                <a:latin typeface="Roboto Condensed Bold"/>
                <a:ea typeface="Roboto Condensed Bold"/>
                <a:cs typeface="Roboto Condensed Bold"/>
                <a:sym typeface="Roboto Condensed Bold"/>
              </a:rPr>
              <a:t>Nội dung</a:t>
            </a:r>
          </a:p>
        </p:txBody>
      </p:sp>
      <p:sp>
        <p:nvSpPr>
          <p:cNvPr name="TextBox 12" id="12"/>
          <p:cNvSpPr txBox="true"/>
          <p:nvPr/>
        </p:nvSpPr>
        <p:spPr>
          <a:xfrm rot="0">
            <a:off x="2080807" y="3649242"/>
            <a:ext cx="9220368" cy="854076"/>
          </a:xfrm>
          <a:prstGeom prst="rect">
            <a:avLst/>
          </a:prstGeom>
        </p:spPr>
        <p:txBody>
          <a:bodyPr anchor="t" rtlCol="false" tIns="0" lIns="0" bIns="0" rIns="0">
            <a:spAutoFit/>
          </a:bodyPr>
          <a:lstStyle/>
          <a:p>
            <a:pPr algn="l">
              <a:lnSpc>
                <a:spcPts val="6999"/>
              </a:lnSpc>
              <a:spcBef>
                <a:spcPct val="0"/>
              </a:spcBef>
            </a:pPr>
            <a:r>
              <a:rPr lang="en-US" sz="4999" spc="-99">
                <a:solidFill>
                  <a:srgbClr val="051D40"/>
                </a:solidFill>
                <a:latin typeface="Roboto Condensed"/>
                <a:ea typeface="Roboto Condensed"/>
                <a:cs typeface="Roboto Condensed"/>
                <a:sym typeface="Roboto Condensed"/>
              </a:rPr>
              <a:t>Giới thiệu phần mềm Quizizz. </a:t>
            </a:r>
          </a:p>
        </p:txBody>
      </p:sp>
      <p:sp>
        <p:nvSpPr>
          <p:cNvPr name="TextBox 13" id="13"/>
          <p:cNvSpPr txBox="true"/>
          <p:nvPr/>
        </p:nvSpPr>
        <p:spPr>
          <a:xfrm rot="0">
            <a:off x="501014" y="3649242"/>
            <a:ext cx="660851" cy="854076"/>
          </a:xfrm>
          <a:prstGeom prst="rect">
            <a:avLst/>
          </a:prstGeom>
        </p:spPr>
        <p:txBody>
          <a:bodyPr anchor="t" rtlCol="false" tIns="0" lIns="0" bIns="0" rIns="0">
            <a:spAutoFit/>
          </a:bodyPr>
          <a:lstStyle/>
          <a:p>
            <a:pPr algn="r">
              <a:lnSpc>
                <a:spcPts val="6999"/>
              </a:lnSpc>
              <a:spcBef>
                <a:spcPct val="0"/>
              </a:spcBef>
            </a:pPr>
            <a:r>
              <a:rPr lang="en-US" b="true" sz="4999" spc="-99">
                <a:solidFill>
                  <a:srgbClr val="051D40"/>
                </a:solidFill>
                <a:latin typeface="Roboto Condensed Bold"/>
                <a:ea typeface="Roboto Condensed Bold"/>
                <a:cs typeface="Roboto Condensed Bold"/>
                <a:sym typeface="Roboto Condensed Bold"/>
              </a:rPr>
              <a:t>01</a:t>
            </a:r>
          </a:p>
        </p:txBody>
      </p:sp>
      <p:sp>
        <p:nvSpPr>
          <p:cNvPr name="TextBox 14" id="14"/>
          <p:cNvSpPr txBox="true"/>
          <p:nvPr/>
        </p:nvSpPr>
        <p:spPr>
          <a:xfrm rot="0">
            <a:off x="2080807" y="6416676"/>
            <a:ext cx="10552443" cy="854076"/>
          </a:xfrm>
          <a:prstGeom prst="rect">
            <a:avLst/>
          </a:prstGeom>
        </p:spPr>
        <p:txBody>
          <a:bodyPr anchor="t" rtlCol="false" tIns="0" lIns="0" bIns="0" rIns="0">
            <a:spAutoFit/>
          </a:bodyPr>
          <a:lstStyle/>
          <a:p>
            <a:pPr algn="l">
              <a:lnSpc>
                <a:spcPts val="6999"/>
              </a:lnSpc>
              <a:spcBef>
                <a:spcPct val="0"/>
              </a:spcBef>
            </a:pPr>
            <a:r>
              <a:rPr lang="en-US" sz="4999" spc="-99">
                <a:solidFill>
                  <a:srgbClr val="051D40"/>
                </a:solidFill>
                <a:latin typeface="Roboto Condensed"/>
                <a:ea typeface="Roboto Condensed"/>
                <a:cs typeface="Roboto Condensed"/>
                <a:sym typeface="Roboto Condensed"/>
              </a:rPr>
              <a:t>Ứng dụng Quizizz trong tổ chức dạy học</a:t>
            </a:r>
          </a:p>
        </p:txBody>
      </p:sp>
      <p:sp>
        <p:nvSpPr>
          <p:cNvPr name="TextBox 15" id="15"/>
          <p:cNvSpPr txBox="true"/>
          <p:nvPr/>
        </p:nvSpPr>
        <p:spPr>
          <a:xfrm rot="0">
            <a:off x="2080807" y="5032959"/>
            <a:ext cx="10312483" cy="854076"/>
          </a:xfrm>
          <a:prstGeom prst="rect">
            <a:avLst/>
          </a:prstGeom>
        </p:spPr>
        <p:txBody>
          <a:bodyPr anchor="t" rtlCol="false" tIns="0" lIns="0" bIns="0" rIns="0">
            <a:spAutoFit/>
          </a:bodyPr>
          <a:lstStyle/>
          <a:p>
            <a:pPr algn="l">
              <a:lnSpc>
                <a:spcPts val="6999"/>
              </a:lnSpc>
              <a:spcBef>
                <a:spcPct val="0"/>
              </a:spcBef>
            </a:pPr>
            <a:r>
              <a:rPr lang="en-US" sz="4999" spc="-99">
                <a:solidFill>
                  <a:srgbClr val="051D40"/>
                </a:solidFill>
                <a:latin typeface="Roboto Condensed"/>
                <a:ea typeface="Roboto Condensed"/>
                <a:cs typeface="Roboto Condensed"/>
                <a:sym typeface="Roboto Condensed"/>
              </a:rPr>
              <a:t>Lợi ích của Quizizz trong dạy học</a:t>
            </a:r>
          </a:p>
        </p:txBody>
      </p:sp>
      <p:sp>
        <p:nvSpPr>
          <p:cNvPr name="TextBox 16" id="16"/>
          <p:cNvSpPr txBox="true"/>
          <p:nvPr/>
        </p:nvSpPr>
        <p:spPr>
          <a:xfrm rot="0">
            <a:off x="501014" y="5032959"/>
            <a:ext cx="660851" cy="854076"/>
          </a:xfrm>
          <a:prstGeom prst="rect">
            <a:avLst/>
          </a:prstGeom>
        </p:spPr>
        <p:txBody>
          <a:bodyPr anchor="t" rtlCol="false" tIns="0" lIns="0" bIns="0" rIns="0">
            <a:spAutoFit/>
          </a:bodyPr>
          <a:lstStyle/>
          <a:p>
            <a:pPr algn="r">
              <a:lnSpc>
                <a:spcPts val="6999"/>
              </a:lnSpc>
              <a:spcBef>
                <a:spcPct val="0"/>
              </a:spcBef>
            </a:pPr>
            <a:r>
              <a:rPr lang="en-US" b="true" sz="4999" spc="-99">
                <a:solidFill>
                  <a:srgbClr val="051D40"/>
                </a:solidFill>
                <a:latin typeface="Roboto Condensed Bold"/>
                <a:ea typeface="Roboto Condensed Bold"/>
                <a:cs typeface="Roboto Condensed Bold"/>
                <a:sym typeface="Roboto Condensed Bold"/>
              </a:rPr>
              <a:t>02</a:t>
            </a:r>
          </a:p>
        </p:txBody>
      </p:sp>
      <p:sp>
        <p:nvSpPr>
          <p:cNvPr name="TextBox 17" id="17"/>
          <p:cNvSpPr txBox="true"/>
          <p:nvPr/>
        </p:nvSpPr>
        <p:spPr>
          <a:xfrm rot="0">
            <a:off x="501014" y="6416676"/>
            <a:ext cx="660851" cy="854076"/>
          </a:xfrm>
          <a:prstGeom prst="rect">
            <a:avLst/>
          </a:prstGeom>
        </p:spPr>
        <p:txBody>
          <a:bodyPr anchor="t" rtlCol="false" tIns="0" lIns="0" bIns="0" rIns="0">
            <a:spAutoFit/>
          </a:bodyPr>
          <a:lstStyle/>
          <a:p>
            <a:pPr algn="r">
              <a:lnSpc>
                <a:spcPts val="6999"/>
              </a:lnSpc>
              <a:spcBef>
                <a:spcPct val="0"/>
              </a:spcBef>
            </a:pPr>
            <a:r>
              <a:rPr lang="en-US" b="true" sz="4999" spc="-99">
                <a:solidFill>
                  <a:srgbClr val="051D40"/>
                </a:solidFill>
                <a:latin typeface="Roboto Condensed Bold"/>
                <a:ea typeface="Roboto Condensed Bold"/>
                <a:cs typeface="Roboto Condensed Bold"/>
                <a:sym typeface="Roboto Condensed Bold"/>
              </a:rPr>
              <a:t>03</a:t>
            </a:r>
          </a:p>
        </p:txBody>
      </p:sp>
      <p:sp>
        <p:nvSpPr>
          <p:cNvPr name="Freeform 18" id="18"/>
          <p:cNvSpPr/>
          <p:nvPr/>
        </p:nvSpPr>
        <p:spPr>
          <a:xfrm flipH="false" flipV="false" rot="0">
            <a:off x="11830276" y="1662989"/>
            <a:ext cx="6188291" cy="5680658"/>
          </a:xfrm>
          <a:custGeom>
            <a:avLst/>
            <a:gdLst/>
            <a:ahLst/>
            <a:cxnLst/>
            <a:rect r="r" b="b" t="t" l="l"/>
            <a:pathLst>
              <a:path h="5680658" w="6188291">
                <a:moveTo>
                  <a:pt x="0" y="0"/>
                </a:moveTo>
                <a:lnTo>
                  <a:pt x="6188291" y="0"/>
                </a:lnTo>
                <a:lnTo>
                  <a:pt x="6188291" y="5680658"/>
                </a:lnTo>
                <a:lnTo>
                  <a:pt x="0" y="5680658"/>
                </a:lnTo>
                <a:lnTo>
                  <a:pt x="0" y="0"/>
                </a:lnTo>
                <a:close/>
              </a:path>
            </a:pathLst>
          </a:custGeom>
          <a:blipFill>
            <a:blip r:embed="rId4"/>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188217" y="9258300"/>
            <a:ext cx="18476217" cy="1028700"/>
            <a:chOff x="0" y="0"/>
            <a:chExt cx="4866164" cy="270933"/>
          </a:xfrm>
        </p:grpSpPr>
        <p:sp>
          <p:nvSpPr>
            <p:cNvPr name="Freeform 3" id="3"/>
            <p:cNvSpPr/>
            <p:nvPr/>
          </p:nvSpPr>
          <p:spPr>
            <a:xfrm flipH="false" flipV="false" rot="0">
              <a:off x="0" y="0"/>
              <a:ext cx="4866164" cy="270933"/>
            </a:xfrm>
            <a:custGeom>
              <a:avLst/>
              <a:gdLst/>
              <a:ahLst/>
              <a:cxnLst/>
              <a:rect r="r" b="b" t="t" l="l"/>
              <a:pathLst>
                <a:path h="270933" w="4866164">
                  <a:moveTo>
                    <a:pt x="0" y="0"/>
                  </a:moveTo>
                  <a:lnTo>
                    <a:pt x="4866164" y="0"/>
                  </a:lnTo>
                  <a:lnTo>
                    <a:pt x="4866164" y="270933"/>
                  </a:lnTo>
                  <a:lnTo>
                    <a:pt x="0" y="270933"/>
                  </a:lnTo>
                  <a:close/>
                </a:path>
              </a:pathLst>
            </a:custGeom>
            <a:solidFill>
              <a:srgbClr val="5B98BA"/>
            </a:solidFill>
            <a:ln cap="sq">
              <a:noFill/>
              <a:prstDash val="solid"/>
              <a:miter/>
            </a:ln>
          </p:spPr>
        </p:sp>
        <p:sp>
          <p:nvSpPr>
            <p:cNvPr name="TextBox 4" id="4"/>
            <p:cNvSpPr txBox="true"/>
            <p:nvPr/>
          </p:nvSpPr>
          <p:spPr>
            <a:xfrm>
              <a:off x="0" y="-38100"/>
              <a:ext cx="4866164" cy="309033"/>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5" id="5"/>
          <p:cNvSpPr/>
          <p:nvPr/>
        </p:nvSpPr>
        <p:spPr>
          <a:xfrm flipH="false" flipV="false" rot="0">
            <a:off x="0" y="0"/>
            <a:ext cx="18288000" cy="5750229"/>
          </a:xfrm>
          <a:custGeom>
            <a:avLst/>
            <a:gdLst/>
            <a:ahLst/>
            <a:cxnLst/>
            <a:rect r="r" b="b" t="t" l="l"/>
            <a:pathLst>
              <a:path h="5750229" w="18288000">
                <a:moveTo>
                  <a:pt x="0" y="0"/>
                </a:moveTo>
                <a:lnTo>
                  <a:pt x="18288000" y="0"/>
                </a:lnTo>
                <a:lnTo>
                  <a:pt x="18288000" y="5750229"/>
                </a:lnTo>
                <a:lnTo>
                  <a:pt x="0" y="5750229"/>
                </a:lnTo>
                <a:lnTo>
                  <a:pt x="0" y="0"/>
                </a:lnTo>
                <a:close/>
              </a:path>
            </a:pathLst>
          </a:custGeom>
          <a:blipFill>
            <a:blip r:embed="rId2"/>
            <a:stretch>
              <a:fillRect l="0" t="-145734" r="0" b="-72304"/>
            </a:stretch>
          </a:blipFill>
        </p:spPr>
      </p:sp>
      <p:grpSp>
        <p:nvGrpSpPr>
          <p:cNvPr name="Group 6" id="6"/>
          <p:cNvGrpSpPr/>
          <p:nvPr/>
        </p:nvGrpSpPr>
        <p:grpSpPr>
          <a:xfrm rot="0">
            <a:off x="2834315" y="2590556"/>
            <a:ext cx="12619370" cy="5105887"/>
            <a:chOff x="0" y="0"/>
            <a:chExt cx="3323620" cy="1344760"/>
          </a:xfrm>
        </p:grpSpPr>
        <p:sp>
          <p:nvSpPr>
            <p:cNvPr name="Freeform 7" id="7"/>
            <p:cNvSpPr/>
            <p:nvPr/>
          </p:nvSpPr>
          <p:spPr>
            <a:xfrm flipH="false" flipV="false" rot="0">
              <a:off x="0" y="0"/>
              <a:ext cx="3323620" cy="1344760"/>
            </a:xfrm>
            <a:custGeom>
              <a:avLst/>
              <a:gdLst/>
              <a:ahLst/>
              <a:cxnLst/>
              <a:rect r="r" b="b" t="t" l="l"/>
              <a:pathLst>
                <a:path h="1344760" w="3323620">
                  <a:moveTo>
                    <a:pt x="12883" y="0"/>
                  </a:moveTo>
                  <a:lnTo>
                    <a:pt x="3310737" y="0"/>
                  </a:lnTo>
                  <a:cubicBezTo>
                    <a:pt x="3317852" y="0"/>
                    <a:pt x="3323620" y="5768"/>
                    <a:pt x="3323620" y="12883"/>
                  </a:cubicBezTo>
                  <a:lnTo>
                    <a:pt x="3323620" y="1331877"/>
                  </a:lnTo>
                  <a:cubicBezTo>
                    <a:pt x="3323620" y="1335294"/>
                    <a:pt x="3322263" y="1338571"/>
                    <a:pt x="3319847" y="1340987"/>
                  </a:cubicBezTo>
                  <a:cubicBezTo>
                    <a:pt x="3317430" y="1343403"/>
                    <a:pt x="3314154" y="1344760"/>
                    <a:pt x="3310737" y="1344760"/>
                  </a:cubicBezTo>
                  <a:lnTo>
                    <a:pt x="12883" y="1344760"/>
                  </a:lnTo>
                  <a:cubicBezTo>
                    <a:pt x="9467" y="1344760"/>
                    <a:pt x="6190" y="1343403"/>
                    <a:pt x="3773" y="1340987"/>
                  </a:cubicBezTo>
                  <a:cubicBezTo>
                    <a:pt x="1357" y="1338571"/>
                    <a:pt x="0" y="1335294"/>
                    <a:pt x="0" y="1331877"/>
                  </a:cubicBezTo>
                  <a:lnTo>
                    <a:pt x="0" y="12883"/>
                  </a:lnTo>
                  <a:cubicBezTo>
                    <a:pt x="0" y="9467"/>
                    <a:pt x="1357" y="6190"/>
                    <a:pt x="3773" y="3773"/>
                  </a:cubicBezTo>
                  <a:cubicBezTo>
                    <a:pt x="6190" y="1357"/>
                    <a:pt x="9467" y="0"/>
                    <a:pt x="12883" y="0"/>
                  </a:cubicBezTo>
                  <a:close/>
                </a:path>
              </a:pathLst>
            </a:custGeom>
            <a:solidFill>
              <a:srgbClr val="FFFFFF"/>
            </a:solidFill>
            <a:ln w="38100" cap="rnd">
              <a:solidFill>
                <a:srgbClr val="000000"/>
              </a:solidFill>
              <a:prstDash val="solid"/>
              <a:round/>
            </a:ln>
          </p:spPr>
        </p:sp>
        <p:sp>
          <p:nvSpPr>
            <p:cNvPr name="TextBox 8" id="8"/>
            <p:cNvSpPr txBox="true"/>
            <p:nvPr/>
          </p:nvSpPr>
          <p:spPr>
            <a:xfrm>
              <a:off x="0" y="-38100"/>
              <a:ext cx="3323620" cy="1382860"/>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9" id="9"/>
          <p:cNvGrpSpPr/>
          <p:nvPr/>
        </p:nvGrpSpPr>
        <p:grpSpPr>
          <a:xfrm rot="0">
            <a:off x="5925403" y="4876286"/>
            <a:ext cx="6437194" cy="2381010"/>
            <a:chOff x="0" y="0"/>
            <a:chExt cx="8582925" cy="3174681"/>
          </a:xfrm>
        </p:grpSpPr>
        <p:sp>
          <p:nvSpPr>
            <p:cNvPr name="Freeform 10" id="10"/>
            <p:cNvSpPr/>
            <p:nvPr/>
          </p:nvSpPr>
          <p:spPr>
            <a:xfrm flipH="false" flipV="false" rot="0">
              <a:off x="0" y="0"/>
              <a:ext cx="3294007" cy="3174681"/>
            </a:xfrm>
            <a:custGeom>
              <a:avLst/>
              <a:gdLst/>
              <a:ahLst/>
              <a:cxnLst/>
              <a:rect r="r" b="b" t="t" l="l"/>
              <a:pathLst>
                <a:path h="3174681" w="3294007">
                  <a:moveTo>
                    <a:pt x="0" y="0"/>
                  </a:moveTo>
                  <a:lnTo>
                    <a:pt x="3294007" y="0"/>
                  </a:lnTo>
                  <a:lnTo>
                    <a:pt x="3294007" y="3174681"/>
                  </a:lnTo>
                  <a:lnTo>
                    <a:pt x="0" y="3174681"/>
                  </a:lnTo>
                  <a:lnTo>
                    <a:pt x="0" y="0"/>
                  </a:lnTo>
                  <a:close/>
                </a:path>
              </a:pathLst>
            </a:custGeom>
            <a:blipFill>
              <a:blip r:embed="rId3"/>
              <a:stretch>
                <a:fillRect l="-41788" t="0" r="-41788" b="0"/>
              </a:stretch>
            </a:blipFill>
          </p:spPr>
        </p:sp>
        <p:sp>
          <p:nvSpPr>
            <p:cNvPr name="TextBox 11" id="11"/>
            <p:cNvSpPr txBox="true"/>
            <p:nvPr/>
          </p:nvSpPr>
          <p:spPr>
            <a:xfrm rot="0">
              <a:off x="3591171" y="466657"/>
              <a:ext cx="4991754" cy="2060391"/>
            </a:xfrm>
            <a:prstGeom prst="rect">
              <a:avLst/>
            </a:prstGeom>
          </p:spPr>
          <p:txBody>
            <a:bodyPr anchor="t" rtlCol="false" tIns="0" lIns="0" bIns="0" rIns="0">
              <a:spAutoFit/>
            </a:bodyPr>
            <a:lstStyle/>
            <a:p>
              <a:pPr algn="l">
                <a:lnSpc>
                  <a:spcPts val="13030"/>
                </a:lnSpc>
                <a:spcBef>
                  <a:spcPct val="0"/>
                </a:spcBef>
              </a:pPr>
              <a:r>
                <a:rPr lang="en-US" sz="9307">
                  <a:solidFill>
                    <a:srgbClr val="360233"/>
                  </a:solidFill>
                  <a:latin typeface="Open Sans Extra Bold"/>
                  <a:ea typeface="Open Sans Extra Bold"/>
                  <a:cs typeface="Open Sans Extra Bold"/>
                  <a:sym typeface="Open Sans Extra Bold"/>
                </a:rPr>
                <a:t>uizizz</a:t>
              </a:r>
            </a:p>
          </p:txBody>
        </p:sp>
      </p:grpSp>
      <p:sp>
        <p:nvSpPr>
          <p:cNvPr name="TextBox 12" id="12"/>
          <p:cNvSpPr txBox="true"/>
          <p:nvPr/>
        </p:nvSpPr>
        <p:spPr>
          <a:xfrm rot="0">
            <a:off x="3617986" y="2951796"/>
            <a:ext cx="11052028" cy="1244595"/>
          </a:xfrm>
          <a:prstGeom prst="rect">
            <a:avLst/>
          </a:prstGeom>
        </p:spPr>
        <p:txBody>
          <a:bodyPr anchor="t" rtlCol="false" tIns="0" lIns="0" bIns="0" rIns="0">
            <a:spAutoFit/>
          </a:bodyPr>
          <a:lstStyle/>
          <a:p>
            <a:pPr algn="ctr" marL="0" indent="0" lvl="0">
              <a:lnSpc>
                <a:spcPts val="10150"/>
              </a:lnSpc>
              <a:spcBef>
                <a:spcPct val="0"/>
              </a:spcBef>
            </a:pPr>
            <a:r>
              <a:rPr lang="en-US" b="true" sz="7250">
                <a:solidFill>
                  <a:srgbClr val="000000"/>
                </a:solidFill>
                <a:latin typeface="Roboto Condensed Bold"/>
                <a:ea typeface="Roboto Condensed Bold"/>
                <a:cs typeface="Roboto Condensed Bold"/>
                <a:sym typeface="Roboto Condensed Bold"/>
              </a:rPr>
              <a:t>1</a:t>
            </a:r>
            <a:r>
              <a:rPr lang="en-US" b="true" sz="7250">
                <a:solidFill>
                  <a:srgbClr val="000000"/>
                </a:solidFill>
                <a:latin typeface="Roboto Condensed Bold"/>
                <a:ea typeface="Roboto Condensed Bold"/>
                <a:cs typeface="Roboto Condensed Bold"/>
                <a:sym typeface="Roboto Condensed Bold"/>
              </a:rPr>
              <a:t>. Giới thiệu phần mềm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2123887" y="-2346523"/>
            <a:ext cx="4693046" cy="469304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sp>
        <p:sp>
          <p:nvSpPr>
            <p:cNvPr name="TextBox 4" id="4"/>
            <p:cNvSpPr txBox="true"/>
            <p:nvPr/>
          </p:nvSpPr>
          <p:spPr>
            <a:xfrm>
              <a:off x="76200" y="28575"/>
              <a:ext cx="660400" cy="708025"/>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0815548" y="3103562"/>
            <a:ext cx="7019697" cy="10556306"/>
            <a:chOff x="0" y="0"/>
            <a:chExt cx="660400" cy="993118"/>
          </a:xfrm>
        </p:grpSpPr>
        <p:sp>
          <p:nvSpPr>
            <p:cNvPr name="Freeform 6" id="6"/>
            <p:cNvSpPr/>
            <p:nvPr/>
          </p:nvSpPr>
          <p:spPr>
            <a:xfrm flipH="false" flipV="false" rot="0">
              <a:off x="0" y="0"/>
              <a:ext cx="660400" cy="993118"/>
            </a:xfrm>
            <a:custGeom>
              <a:avLst/>
              <a:gdLst/>
              <a:ahLst/>
              <a:cxnLst/>
              <a:rect r="r" b="b" t="t" l="l"/>
              <a:pathLst>
                <a:path h="993118"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2507"/>
                  </a:cubicBezTo>
                  <a:lnTo>
                    <a:pt x="660400" y="993118"/>
                  </a:lnTo>
                  <a:lnTo>
                    <a:pt x="0" y="993118"/>
                  </a:lnTo>
                  <a:lnTo>
                    <a:pt x="0" y="332998"/>
                  </a:lnTo>
                  <a:cubicBezTo>
                    <a:pt x="1782" y="185660"/>
                    <a:pt x="93019" y="64045"/>
                    <a:pt x="220252" y="19070"/>
                  </a:cubicBezTo>
                  <a:close/>
                </a:path>
              </a:pathLst>
            </a:custGeom>
            <a:solidFill>
              <a:srgbClr val="145DA0"/>
            </a:solidFill>
          </p:spPr>
        </p:sp>
        <p:sp>
          <p:nvSpPr>
            <p:cNvPr name="TextBox 7" id="7"/>
            <p:cNvSpPr txBox="true"/>
            <p:nvPr/>
          </p:nvSpPr>
          <p:spPr>
            <a:xfrm>
              <a:off x="0" y="79375"/>
              <a:ext cx="660400" cy="913743"/>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a:grpSpLocks noChangeAspect="true"/>
          </p:cNvGrpSpPr>
          <p:nvPr/>
        </p:nvGrpSpPr>
        <p:grpSpPr>
          <a:xfrm rot="0">
            <a:off x="11190258" y="3440599"/>
            <a:ext cx="6270276" cy="6270276"/>
            <a:chOff x="0" y="0"/>
            <a:chExt cx="8916670" cy="8916670"/>
          </a:xfrm>
        </p:grpSpPr>
        <p:sp>
          <p:nvSpPr>
            <p:cNvPr name="Freeform 9" id="9"/>
            <p:cNvSpPr/>
            <p:nvPr/>
          </p:nvSpPr>
          <p:spPr>
            <a:xfrm flipH="false" flipV="false" rot="0">
              <a:off x="6350" y="6350"/>
              <a:ext cx="8903970" cy="8903970"/>
            </a:xfrm>
            <a:custGeom>
              <a:avLst/>
              <a:gdLst/>
              <a:ahLst/>
              <a:cxnLst/>
              <a:rect r="r" b="b" t="t" l="l"/>
              <a:pathLst>
                <a:path h="8903970" w="8903970">
                  <a:moveTo>
                    <a:pt x="4451350" y="8903970"/>
                  </a:moveTo>
                  <a:cubicBezTo>
                    <a:pt x="1997710" y="8903970"/>
                    <a:pt x="0" y="6906260"/>
                    <a:pt x="0" y="4451350"/>
                  </a:cubicBezTo>
                  <a:cubicBezTo>
                    <a:pt x="0" y="1996440"/>
                    <a:pt x="1997710" y="0"/>
                    <a:pt x="4451350" y="0"/>
                  </a:cubicBezTo>
                  <a:cubicBezTo>
                    <a:pt x="6904990" y="0"/>
                    <a:pt x="8903970" y="1997710"/>
                    <a:pt x="8903970" y="4451350"/>
                  </a:cubicBezTo>
                  <a:cubicBezTo>
                    <a:pt x="8903970" y="6904990"/>
                    <a:pt x="6906260" y="8903970"/>
                    <a:pt x="4451350" y="8903970"/>
                  </a:cubicBezTo>
                  <a:close/>
                  <a:moveTo>
                    <a:pt x="4451350" y="19050"/>
                  </a:moveTo>
                  <a:cubicBezTo>
                    <a:pt x="2007870" y="19050"/>
                    <a:pt x="19050" y="2007870"/>
                    <a:pt x="19050" y="4451350"/>
                  </a:cubicBezTo>
                  <a:cubicBezTo>
                    <a:pt x="19050" y="6894830"/>
                    <a:pt x="2007870" y="8883650"/>
                    <a:pt x="4451350" y="8883650"/>
                  </a:cubicBezTo>
                  <a:cubicBezTo>
                    <a:pt x="6894830" y="8883650"/>
                    <a:pt x="8883650" y="6894830"/>
                    <a:pt x="8883650" y="4451350"/>
                  </a:cubicBezTo>
                  <a:cubicBezTo>
                    <a:pt x="8883650" y="2007870"/>
                    <a:pt x="6896100" y="19050"/>
                    <a:pt x="4451350" y="19050"/>
                  </a:cubicBezTo>
                  <a:close/>
                </a:path>
              </a:pathLst>
            </a:custGeom>
            <a:solidFill>
              <a:srgbClr val="FFFFFF"/>
            </a:solidFill>
          </p:spPr>
        </p:sp>
        <p:sp>
          <p:nvSpPr>
            <p:cNvPr name="Freeform 10" id="10"/>
            <p:cNvSpPr/>
            <p:nvPr/>
          </p:nvSpPr>
          <p:spPr>
            <a:xfrm flipH="false" flipV="false" rot="0">
              <a:off x="154940" y="154940"/>
              <a:ext cx="8605520" cy="8605520"/>
            </a:xfrm>
            <a:custGeom>
              <a:avLst/>
              <a:gdLst/>
              <a:ahLst/>
              <a:cxnLst/>
              <a:rect r="r" b="b" t="t" l="l"/>
              <a:pathLst>
                <a:path h="8605520" w="8605520">
                  <a:moveTo>
                    <a:pt x="8605520" y="4302760"/>
                  </a:moveTo>
                  <a:cubicBezTo>
                    <a:pt x="8605520" y="6678930"/>
                    <a:pt x="6678930" y="8605520"/>
                    <a:pt x="4302760" y="8605520"/>
                  </a:cubicBezTo>
                  <a:cubicBezTo>
                    <a:pt x="1926590" y="8605520"/>
                    <a:pt x="0" y="6680200"/>
                    <a:pt x="0" y="4302760"/>
                  </a:cubicBezTo>
                  <a:cubicBezTo>
                    <a:pt x="0" y="1925320"/>
                    <a:pt x="1926590" y="0"/>
                    <a:pt x="4302760" y="0"/>
                  </a:cubicBezTo>
                  <a:cubicBezTo>
                    <a:pt x="6678930" y="0"/>
                    <a:pt x="8605520" y="1926590"/>
                    <a:pt x="8605520" y="4302760"/>
                  </a:cubicBezTo>
                  <a:close/>
                </a:path>
              </a:pathLst>
            </a:custGeom>
            <a:blipFill>
              <a:blip r:embed="rId2"/>
              <a:stretch>
                <a:fillRect l="-13119" t="-15665" r="-10965" b="-8420"/>
              </a:stretch>
            </a:blipFill>
          </p:spPr>
        </p:sp>
      </p:grpSp>
      <p:sp>
        <p:nvSpPr>
          <p:cNvPr name="TextBox 11" id="11"/>
          <p:cNvSpPr txBox="true"/>
          <p:nvPr/>
        </p:nvSpPr>
        <p:spPr>
          <a:xfrm rot="0">
            <a:off x="1028700" y="2991199"/>
            <a:ext cx="8910724" cy="6590666"/>
          </a:xfrm>
          <a:prstGeom prst="rect">
            <a:avLst/>
          </a:prstGeom>
        </p:spPr>
        <p:txBody>
          <a:bodyPr anchor="t" rtlCol="false" tIns="0" lIns="0" bIns="0" rIns="0">
            <a:spAutoFit/>
          </a:bodyPr>
          <a:lstStyle/>
          <a:p>
            <a:pPr algn="just">
              <a:lnSpc>
                <a:spcPts val="4759"/>
              </a:lnSpc>
            </a:pPr>
            <a:r>
              <a:rPr lang="en-US" sz="3399" spc="-67">
                <a:solidFill>
                  <a:srgbClr val="051D40"/>
                </a:solidFill>
                <a:latin typeface="Roboto Condensed"/>
                <a:ea typeface="Roboto Condensed"/>
                <a:cs typeface="Roboto Condensed"/>
                <a:sym typeface="Roboto Condensed"/>
              </a:rPr>
              <a:t>Quizizz là một nền tảng học tập tương tác kết hợp trò chơi, tập trung vào việc xây dựng các câu hỏi/đố để đánh giá quá trình học của học sinh. </a:t>
            </a:r>
          </a:p>
          <a:p>
            <a:pPr algn="just">
              <a:lnSpc>
                <a:spcPts val="4759"/>
              </a:lnSpc>
            </a:pPr>
          </a:p>
          <a:p>
            <a:pPr algn="just">
              <a:lnSpc>
                <a:spcPts val="4759"/>
              </a:lnSpc>
            </a:pPr>
            <a:r>
              <a:rPr lang="en-US" sz="3399" spc="-67">
                <a:solidFill>
                  <a:srgbClr val="051D40"/>
                </a:solidFill>
                <a:latin typeface="Roboto Condensed"/>
                <a:ea typeface="Roboto Condensed"/>
                <a:cs typeface="Roboto Condensed"/>
                <a:sym typeface="Roboto Condensed"/>
              </a:rPr>
              <a:t>Có khả năng theo dõi tiến độ, báo cáo kết quả và tích hợp dễ dàng với các công cụ giáo dục khác, giúp làm tăng sự hứng thú học tập của học sinh.</a:t>
            </a:r>
          </a:p>
          <a:p>
            <a:pPr algn="just">
              <a:lnSpc>
                <a:spcPts val="4759"/>
              </a:lnSpc>
            </a:pPr>
          </a:p>
          <a:p>
            <a:pPr algn="just" marL="0" indent="0" lvl="0">
              <a:lnSpc>
                <a:spcPts val="4759"/>
              </a:lnSpc>
              <a:spcBef>
                <a:spcPct val="0"/>
              </a:spcBef>
            </a:pPr>
            <a:r>
              <a:rPr lang="en-US" sz="3399" spc="-67">
                <a:solidFill>
                  <a:srgbClr val="051D40"/>
                </a:solidFill>
                <a:latin typeface="Roboto Condensed"/>
                <a:ea typeface="Roboto Condensed"/>
                <a:cs typeface="Roboto Condensed"/>
                <a:sym typeface="Roboto Condensed"/>
              </a:rPr>
              <a:t>Quizizz có thể được sử dụng để tạo các bài học tương tác, thăm dò ý kiến, khảo sát và câu đố, giúp giáo viên đánh giá học sinh trong lớp hoặc ngoài giờ học.</a:t>
            </a:r>
          </a:p>
        </p:txBody>
      </p:sp>
      <p:sp>
        <p:nvSpPr>
          <p:cNvPr name="TextBox 12" id="12"/>
          <p:cNvSpPr txBox="true"/>
          <p:nvPr/>
        </p:nvSpPr>
        <p:spPr>
          <a:xfrm rot="0">
            <a:off x="3910346" y="438150"/>
            <a:ext cx="10467307" cy="1047749"/>
          </a:xfrm>
          <a:prstGeom prst="rect">
            <a:avLst/>
          </a:prstGeom>
        </p:spPr>
        <p:txBody>
          <a:bodyPr anchor="t" rtlCol="false" tIns="0" lIns="0" bIns="0" rIns="0">
            <a:spAutoFit/>
          </a:bodyPr>
          <a:lstStyle/>
          <a:p>
            <a:pPr algn="l">
              <a:lnSpc>
                <a:spcPts val="8400"/>
              </a:lnSpc>
              <a:spcBef>
                <a:spcPct val="0"/>
              </a:spcBef>
            </a:pPr>
            <a:r>
              <a:rPr lang="en-US" b="true" sz="6000">
                <a:solidFill>
                  <a:srgbClr val="051D40"/>
                </a:solidFill>
                <a:latin typeface="Roboto Condensed Bold"/>
                <a:ea typeface="Roboto Condensed Bold"/>
                <a:cs typeface="Roboto Condensed Bold"/>
                <a:sym typeface="Roboto Condensed Bold"/>
              </a:rPr>
              <a:t>1.GIỚI THIỆU PHẦN MỀM QUIZIZZ</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DAGRTMbW2AU</dc:identifier>
  <dcterms:modified xsi:type="dcterms:W3CDTF">2011-08-01T06:04:30Z</dcterms:modified>
  <cp:revision>1</cp:revision>
  <dc:title>Chuyển số số trong giáo dục phổ thông</dc:title>
</cp:coreProperties>
</file>