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4" r:id="rId3"/>
    <p:sldId id="257" r:id="rId4"/>
    <p:sldId id="263" r:id="rId5"/>
    <p:sldId id="265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824" y="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C06E-CD89-4CF9-93C6-58DBCD2EA92A}" type="datetimeFigureOut">
              <a:rPr lang="en-GB" smtClean="0"/>
              <a:t>19/03/2025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B2FC0-713A-4094-9EE6-415BAC7DF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498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C06E-CD89-4CF9-93C6-58DBCD2EA92A}" type="datetimeFigureOut">
              <a:rPr lang="en-GB" smtClean="0"/>
              <a:t>19/03/2025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B2FC0-713A-4094-9EE6-415BAC7DF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55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C06E-CD89-4CF9-93C6-58DBCD2EA92A}" type="datetimeFigureOut">
              <a:rPr lang="en-GB" smtClean="0"/>
              <a:t>19/03/2025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B2FC0-713A-4094-9EE6-415BAC7DF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007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C06E-CD89-4CF9-93C6-58DBCD2EA92A}" type="datetimeFigureOut">
              <a:rPr lang="en-GB" smtClean="0"/>
              <a:t>19/03/2025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B2FC0-713A-4094-9EE6-415BAC7DF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186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C06E-CD89-4CF9-93C6-58DBCD2EA92A}" type="datetimeFigureOut">
              <a:rPr lang="en-GB" smtClean="0"/>
              <a:t>19/03/2025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B2FC0-713A-4094-9EE6-415BAC7DF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20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C06E-CD89-4CF9-93C6-58DBCD2EA92A}" type="datetimeFigureOut">
              <a:rPr lang="en-GB" smtClean="0"/>
              <a:t>19/03/2025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B2FC0-713A-4094-9EE6-415BAC7DF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85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C06E-CD89-4CF9-93C6-58DBCD2EA92A}" type="datetimeFigureOut">
              <a:rPr lang="en-GB" smtClean="0"/>
              <a:t>19/03/2025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B2FC0-713A-4094-9EE6-415BAC7DF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530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C06E-CD89-4CF9-93C6-58DBCD2EA92A}" type="datetimeFigureOut">
              <a:rPr lang="en-GB" smtClean="0"/>
              <a:t>19/03/2025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B2FC0-713A-4094-9EE6-415BAC7DF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98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C06E-CD89-4CF9-93C6-58DBCD2EA92A}" type="datetimeFigureOut">
              <a:rPr lang="en-GB" smtClean="0"/>
              <a:t>19/03/2025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B2FC0-713A-4094-9EE6-415BAC7DF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406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C06E-CD89-4CF9-93C6-58DBCD2EA92A}" type="datetimeFigureOut">
              <a:rPr lang="en-GB" smtClean="0"/>
              <a:t>19/03/2025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B2FC0-713A-4094-9EE6-415BAC7DF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071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C06E-CD89-4CF9-93C6-58DBCD2EA92A}" type="datetimeFigureOut">
              <a:rPr lang="en-GB" smtClean="0"/>
              <a:t>19/03/2025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B2FC0-713A-4094-9EE6-415BAC7DF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13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DC06E-CD89-4CF9-93C6-58DBCD2EA92A}" type="datetimeFigureOut">
              <a:rPr lang="en-GB" smtClean="0"/>
              <a:t>19/03/2025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2FC0-713A-4094-9EE6-415BAC7DF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786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C4F763-FC18-4B5A-9F0E-41F574C07EC7}"/>
              </a:ext>
            </a:extLst>
          </p:cNvPr>
          <p:cNvSpPr txBox="1"/>
          <p:nvPr/>
        </p:nvSpPr>
        <p:spPr>
          <a:xfrm>
            <a:off x="971600" y="987574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BÀI: ÔN TẬP </a:t>
            </a:r>
            <a:r>
              <a:rPr lang="en-US" dirty="0"/>
              <a:t>(Trang 82,83)</a:t>
            </a:r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CHỦ ĐỀ 4: ĐIỀU EM CẦN BIẾT</a:t>
            </a:r>
          </a:p>
        </p:txBody>
      </p:sp>
    </p:spTree>
    <p:extLst>
      <p:ext uri="{BB962C8B-B14F-4D97-AF65-F5344CB8AC3E}">
        <p14:creationId xmlns:p14="http://schemas.microsoft.com/office/powerpoint/2010/main" val="3942976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7A9C41-EB9A-4D7D-9B1B-A11FE7A1C3F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342612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1. </a:t>
            </a:r>
            <a:r>
              <a:rPr lang="en-US" sz="3200" b="1" dirty="0" err="1">
                <a:solidFill>
                  <a:srgbClr val="FF0000"/>
                </a:solidFill>
              </a:rPr>
              <a:t>Tìm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từ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ngữ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có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chứa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vần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oanh</a:t>
            </a:r>
            <a:r>
              <a:rPr lang="en-US" sz="3200" b="1" i="1" dirty="0">
                <a:solidFill>
                  <a:srgbClr val="FF0000"/>
                </a:solidFill>
              </a:rPr>
              <a:t>, </a:t>
            </a:r>
            <a:r>
              <a:rPr lang="en-US" sz="3200" b="1" i="1" dirty="0" err="1">
                <a:solidFill>
                  <a:srgbClr val="FF0000"/>
                </a:solidFill>
              </a:rPr>
              <a:t>uyt</a:t>
            </a:r>
            <a:r>
              <a:rPr lang="en-US" sz="3200" b="1" i="1" dirty="0">
                <a:solidFill>
                  <a:srgbClr val="FF0000"/>
                </a:solidFill>
              </a:rPr>
              <a:t>, </a:t>
            </a:r>
            <a:r>
              <a:rPr lang="en-US" sz="3200" b="1" i="1" dirty="0" err="1">
                <a:solidFill>
                  <a:srgbClr val="FF0000"/>
                </a:solidFill>
              </a:rPr>
              <a:t>iêu</a:t>
            </a:r>
            <a:r>
              <a:rPr lang="en-US" sz="3200" b="1" i="1" dirty="0">
                <a:solidFill>
                  <a:srgbClr val="FF0000"/>
                </a:solidFill>
              </a:rPr>
              <a:t>, </a:t>
            </a:r>
            <a:r>
              <a:rPr lang="en-US" sz="3200" b="1" i="1" dirty="0" err="1">
                <a:solidFill>
                  <a:srgbClr val="FF0000"/>
                </a:solidFill>
              </a:rPr>
              <a:t>iêm</a:t>
            </a:r>
            <a:endParaRPr lang="en-GB" sz="3200" b="1" i="1" dirty="0">
              <a:solidFill>
                <a:srgbClr val="FF0000"/>
              </a:solidFill>
            </a:endParaRPr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46B8A56E-04CC-4B73-897D-AFFEC5A35B94}"/>
              </a:ext>
            </a:extLst>
          </p:cNvPr>
          <p:cNvSpPr/>
          <p:nvPr/>
        </p:nvSpPr>
        <p:spPr>
          <a:xfrm>
            <a:off x="971600" y="1491630"/>
            <a:ext cx="1944216" cy="1152128"/>
          </a:xfrm>
          <a:prstGeom prst="cloud">
            <a:avLst/>
          </a:prstGeom>
          <a:ln/>
          <a:scene3d>
            <a:camera prst="perspectiveLeft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/>
              <a:t>iêu</a:t>
            </a:r>
            <a:endParaRPr lang="en-US" sz="4400" dirty="0"/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714C9403-EC66-4D91-BC15-705E58653E1E}"/>
              </a:ext>
            </a:extLst>
          </p:cNvPr>
          <p:cNvSpPr/>
          <p:nvPr/>
        </p:nvSpPr>
        <p:spPr>
          <a:xfrm>
            <a:off x="5940152" y="2787774"/>
            <a:ext cx="2136204" cy="1152128"/>
          </a:xfrm>
          <a:prstGeom prst="cloud">
            <a:avLst/>
          </a:prstGeom>
          <a:ln/>
          <a:scene3d>
            <a:camera prst="perspectiveLeft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/>
              <a:t>oanh</a:t>
            </a:r>
            <a:endParaRPr lang="en-US" sz="4400" dirty="0"/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2E2AC3EE-FA0A-4E62-AFE3-DE3124218BBC}"/>
              </a:ext>
            </a:extLst>
          </p:cNvPr>
          <p:cNvSpPr/>
          <p:nvPr/>
        </p:nvSpPr>
        <p:spPr>
          <a:xfrm>
            <a:off x="2339752" y="3069853"/>
            <a:ext cx="2088232" cy="1152128"/>
          </a:xfrm>
          <a:prstGeom prst="cloud">
            <a:avLst/>
          </a:prstGeom>
          <a:ln/>
          <a:scene3d>
            <a:camera prst="perspectiveLeft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/>
              <a:t>iêm</a:t>
            </a:r>
            <a:endParaRPr lang="en-US" sz="4400" dirty="0"/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2AF5FF87-1F1B-4E26-BC24-0A82521533E7}"/>
              </a:ext>
            </a:extLst>
          </p:cNvPr>
          <p:cNvSpPr/>
          <p:nvPr/>
        </p:nvSpPr>
        <p:spPr>
          <a:xfrm>
            <a:off x="4211960" y="1491630"/>
            <a:ext cx="1944216" cy="1152128"/>
          </a:xfrm>
          <a:prstGeom prst="cloud">
            <a:avLst/>
          </a:prstGeom>
          <a:ln/>
          <a:scene3d>
            <a:camera prst="perspectiveLeft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/>
              <a:t>uyt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740333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8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924" y="1435026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31525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2. </a:t>
            </a:r>
            <a:r>
              <a:rPr lang="en-US" sz="2800" b="1" dirty="0" err="1">
                <a:solidFill>
                  <a:srgbClr val="FF0000"/>
                </a:solidFill>
              </a:rPr>
              <a:t>Tìm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lời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khuyên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phù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họp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với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mỗi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bài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mà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em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đã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học</a:t>
            </a:r>
            <a:endParaRPr lang="en-GB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1534206"/>
              </p:ext>
            </p:extLst>
          </p:nvPr>
        </p:nvGraphicFramePr>
        <p:xfrm>
          <a:off x="179512" y="677475"/>
          <a:ext cx="8638356" cy="4434500"/>
        </p:xfrm>
        <a:graphic>
          <a:graphicData uri="http://schemas.openxmlformats.org/drawingml/2006/table">
            <a:tbl>
              <a:tblPr/>
              <a:tblGrid>
                <a:gridCol w="3502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5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34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Tên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bài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đọc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Lời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khuyên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82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Rửa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tay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trước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khi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ăn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Không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mở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cửa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cho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người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lạ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khi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ở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nhà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một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mình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82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Lời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chào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Cần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phải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rửa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tay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sạch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trước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khi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ăn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để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phòng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bệnh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3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Khi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mẹ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vắng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nhà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Nhớ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chào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hỏi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khi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gặp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gỡ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29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Nếu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không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may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bị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lạc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Khi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đi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đường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cần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phải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tuân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thủ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sự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điều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khiển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của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đèn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giao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thông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82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Đèn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giao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thông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Khi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đi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chơi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chỗ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đông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người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phải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chú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ý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để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phòng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bị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lạc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1891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60355" y="202689"/>
            <a:ext cx="92525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3. </a:t>
            </a:r>
            <a:r>
              <a:rPr lang="en-US" sz="2800" b="1" dirty="0" err="1">
                <a:solidFill>
                  <a:srgbClr val="FF0000"/>
                </a:solidFill>
              </a:rPr>
              <a:t>Chọn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việc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làm</a:t>
            </a:r>
            <a:r>
              <a:rPr lang="en-US" sz="2800" b="1" dirty="0">
                <a:solidFill>
                  <a:srgbClr val="FF0000"/>
                </a:solidFill>
              </a:rPr>
              <a:t> ở B </a:t>
            </a:r>
            <a:r>
              <a:rPr lang="en-US" sz="2800" b="1" dirty="0" err="1">
                <a:solidFill>
                  <a:srgbClr val="FF0000"/>
                </a:solidFill>
              </a:rPr>
              <a:t>cho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phù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hợp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với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tình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huống</a:t>
            </a:r>
            <a:r>
              <a:rPr lang="en-US" sz="2800" b="1" dirty="0">
                <a:solidFill>
                  <a:srgbClr val="FF0000"/>
                </a:solidFill>
              </a:rPr>
              <a:t> ở A</a:t>
            </a:r>
            <a:endParaRPr lang="en-GB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9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3771932"/>
              </p:ext>
            </p:extLst>
          </p:nvPr>
        </p:nvGraphicFramePr>
        <p:xfrm>
          <a:off x="256887" y="872523"/>
          <a:ext cx="8568952" cy="3888433"/>
        </p:xfrm>
        <a:graphic>
          <a:graphicData uri="http://schemas.openxmlformats.org/drawingml/2006/table">
            <a:tbl>
              <a:tblPr/>
              <a:tblGrid>
                <a:gridCol w="5663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28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30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07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Gặp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đó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lần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đầu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và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muốn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người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đó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biết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về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err="1"/>
                        <a:t>Cảm</a:t>
                      </a:r>
                      <a:r>
                        <a:rPr lang="en-US" sz="2200" b="1" dirty="0"/>
                        <a:t> </a:t>
                      </a:r>
                      <a:r>
                        <a:rPr lang="en-US" sz="2200" b="1" dirty="0" err="1"/>
                        <a:t>ơn</a:t>
                      </a:r>
                      <a:endParaRPr lang="en-GB" sz="2200" b="1" dirty="0"/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Được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đó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giúp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đỡ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err="1"/>
                        <a:t>xin</a:t>
                      </a:r>
                      <a:r>
                        <a:rPr lang="en-US" sz="2200" b="1" dirty="0"/>
                        <a:t> </a:t>
                      </a:r>
                      <a:r>
                        <a:rPr lang="en-US" sz="2200" b="1" dirty="0" err="1"/>
                        <a:t>lỗi</a:t>
                      </a:r>
                      <a:endParaRPr lang="en-GB" sz="2200" b="1" dirty="0"/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có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lỗi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với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người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khác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err="1"/>
                        <a:t>giới</a:t>
                      </a:r>
                      <a:r>
                        <a:rPr lang="en-US" sz="2200" b="1" dirty="0"/>
                        <a:t> </a:t>
                      </a:r>
                      <a:r>
                        <a:rPr lang="en-US" sz="2200" b="1" dirty="0" err="1"/>
                        <a:t>thiệu</a:t>
                      </a:r>
                      <a:endParaRPr lang="en-GB" sz="2200" b="1" dirty="0"/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07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Muốn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người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khác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cho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phép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làm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gì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đó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err="1"/>
                        <a:t>chúc</a:t>
                      </a:r>
                      <a:r>
                        <a:rPr lang="en-US" sz="2200" b="1" baseline="0" dirty="0"/>
                        <a:t> </a:t>
                      </a:r>
                      <a:r>
                        <a:rPr lang="en-US" sz="2200" b="1" baseline="0" dirty="0" err="1"/>
                        <a:t>mừng</a:t>
                      </a:r>
                      <a:endParaRPr lang="en-GB" sz="2200" b="1" dirty="0"/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07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Khi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bạn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bè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hoặc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người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thân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có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niềm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vui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err="1"/>
                        <a:t>Xin</a:t>
                      </a:r>
                      <a:r>
                        <a:rPr lang="en-US" sz="2200" b="1" dirty="0"/>
                        <a:t> </a:t>
                      </a:r>
                      <a:r>
                        <a:rPr lang="en-US" sz="2200" b="1" dirty="0" err="1"/>
                        <a:t>phép</a:t>
                      </a:r>
                      <a:endParaRPr lang="en-GB" sz="2200" b="1" dirty="0"/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945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DC94D-D377-417A-833B-360FD2F1A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FF0000"/>
                </a:solidFill>
              </a:rPr>
              <a:t>4. </a:t>
            </a:r>
            <a:r>
              <a:rPr lang="en-US" sz="3200" dirty="0" err="1">
                <a:solidFill>
                  <a:srgbClr val="FF0000"/>
                </a:solidFill>
              </a:rPr>
              <a:t>Kể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với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bạn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về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một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tình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huống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em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đã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nói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lời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cảm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vi-VN" sz="3200" dirty="0">
                <a:solidFill>
                  <a:srgbClr val="FF0000"/>
                </a:solidFill>
              </a:rPr>
              <a:t>ơ</a:t>
            </a:r>
            <a:r>
              <a:rPr lang="en-US" sz="3200" dirty="0">
                <a:solidFill>
                  <a:srgbClr val="FF0000"/>
                </a:solidFill>
              </a:rPr>
              <a:t>n </a:t>
            </a:r>
            <a:r>
              <a:rPr lang="en-US" sz="3200" dirty="0" err="1">
                <a:solidFill>
                  <a:srgbClr val="FF0000"/>
                </a:solidFill>
              </a:rPr>
              <a:t>hoặc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xin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lỗi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C576DD8-410F-456E-989C-3D1CB42D1265}"/>
              </a:ext>
            </a:extLst>
          </p:cNvPr>
          <p:cNvSpPr txBox="1">
            <a:spLocks/>
          </p:cNvSpPr>
          <p:nvPr/>
        </p:nvSpPr>
        <p:spPr>
          <a:xfrm>
            <a:off x="457200" y="1690142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>
                <a:solidFill>
                  <a:srgbClr val="FF0000"/>
                </a:solidFill>
              </a:rPr>
              <a:t>5. </a:t>
            </a:r>
            <a:r>
              <a:rPr lang="en-US" sz="3200" dirty="0" err="1">
                <a:solidFill>
                  <a:srgbClr val="FF0000"/>
                </a:solidFill>
              </a:rPr>
              <a:t>Viết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một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câu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về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điều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em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nên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làm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hoặc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không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nên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làm</a:t>
            </a:r>
            <a:r>
              <a:rPr lang="en-US" sz="32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692D1AF-3090-49A6-8451-EC4964419B41}"/>
              </a:ext>
            </a:extLst>
          </p:cNvPr>
          <p:cNvSpPr txBox="1">
            <a:spLocks/>
          </p:cNvSpPr>
          <p:nvPr/>
        </p:nvSpPr>
        <p:spPr>
          <a:xfrm>
            <a:off x="457200" y="329183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>
                <a:solidFill>
                  <a:srgbClr val="FF0000"/>
                </a:solidFill>
              </a:rPr>
              <a:t>5. </a:t>
            </a:r>
            <a:r>
              <a:rPr lang="en-US" sz="3200" dirty="0" err="1">
                <a:solidFill>
                  <a:srgbClr val="FF0000"/>
                </a:solidFill>
              </a:rPr>
              <a:t>Đọc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mở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rộng</a:t>
            </a:r>
            <a:r>
              <a:rPr lang="en-US" sz="3200" dirty="0">
                <a:solidFill>
                  <a:srgbClr val="FF000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5688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247</Words>
  <Application>Microsoft Office PowerPoint</Application>
  <PresentationFormat>On-screen Show (16:9)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1. Tìm từ ngữ có chứa vần oanh, uyt, iêu, iêm</vt:lpstr>
      <vt:lpstr>PowerPoint Presentation</vt:lpstr>
      <vt:lpstr>PowerPoint Presentation</vt:lpstr>
      <vt:lpstr>4. Kể với bạn về một tình huống em đã nói lời cảm ơn hoặc xin lỗi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user</cp:lastModifiedBy>
  <cp:revision>13</cp:revision>
  <dcterms:created xsi:type="dcterms:W3CDTF">2022-01-21T03:26:23Z</dcterms:created>
  <dcterms:modified xsi:type="dcterms:W3CDTF">2025-03-19T00:44:04Z</dcterms:modified>
</cp:coreProperties>
</file>