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7"/>
  </p:notesMasterIdLst>
  <p:sldIdLst>
    <p:sldId id="268" r:id="rId8"/>
    <p:sldId id="281" r:id="rId9"/>
    <p:sldId id="258" r:id="rId10"/>
    <p:sldId id="276" r:id="rId11"/>
    <p:sldId id="259" r:id="rId12"/>
    <p:sldId id="279" r:id="rId13"/>
    <p:sldId id="278" r:id="rId14"/>
    <p:sldId id="280" r:id="rId15"/>
    <p:sldId id="266" r:id="rId16"/>
    <p:sldId id="267" r:id="rId17"/>
    <p:sldId id="277" r:id="rId18"/>
    <p:sldId id="273" r:id="rId19"/>
    <p:sldId id="282" r:id="rId20"/>
    <p:sldId id="287" r:id="rId21"/>
    <p:sldId id="283" r:id="rId22"/>
    <p:sldId id="286" r:id="rId23"/>
    <p:sldId id="288" r:id="rId24"/>
    <p:sldId id="289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47AE4-8D04-4E41-A3E1-E571C4BA1B80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08-E142-452A-9954-3E054566D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6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0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0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2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77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86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82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92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19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685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712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92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696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443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407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01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57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1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3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43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60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4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93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37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66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76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79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50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64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89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86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4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4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99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39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44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35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58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66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23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7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550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1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384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85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738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89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09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801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32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28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73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059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4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563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242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027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213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835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886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262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405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61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055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9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382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408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21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30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488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107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648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581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0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6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6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78B4-E806-45BB-9C1F-394DBD0EDF1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0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87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2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7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7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1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211756"/>
            <a:ext cx="3413019" cy="138379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401635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45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08008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43" y="3481294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0" y="3330362"/>
            <a:ext cx="2176557" cy="3377231"/>
          </a:xfrm>
          <a:prstGeom prst="rect">
            <a:avLst/>
          </a:prstGeom>
        </p:spPr>
      </p:pic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4553" y="3469002"/>
            <a:ext cx="56428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5</a:t>
            </a: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vọng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của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núi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8037" y="375774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90" y="225777"/>
            <a:ext cx="3413019" cy="138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508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9133" y="940125"/>
            <a:ext cx="11733195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“A!”.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“A!”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to: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“Sao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Oval 11"/>
          <p:cNvSpPr/>
          <p:nvPr/>
        </p:nvSpPr>
        <p:spPr>
          <a:xfrm>
            <a:off x="305992" y="997875"/>
            <a:ext cx="472785" cy="4638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1492" y="4334720"/>
            <a:ext cx="472785" cy="4421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8580" y="433333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:Tiếng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1+2)</a:t>
            </a:r>
          </a:p>
        </p:txBody>
      </p:sp>
    </p:spTree>
    <p:extLst>
      <p:ext uri="{BB962C8B-B14F-4D97-AF65-F5344CB8AC3E}">
        <p14:creationId xmlns:p14="http://schemas.microsoft.com/office/powerpoint/2010/main" val="35534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908" y="245833"/>
            <a:ext cx="521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345911" y="1045439"/>
            <a:ext cx="1077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a.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xảy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vui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mừng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reo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lên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“A!”</a:t>
            </a:r>
          </a:p>
        </p:txBody>
      </p:sp>
      <p:sp>
        <p:nvSpPr>
          <p:cNvPr id="12" name="Text Box 3"/>
          <p:cNvSpPr txBox="1"/>
          <p:nvPr/>
        </p:nvSpPr>
        <p:spPr>
          <a:xfrm>
            <a:off x="345937" y="2809133"/>
            <a:ext cx="1043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b.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mẹ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con ?</a:t>
            </a:r>
          </a:p>
        </p:txBody>
      </p:sp>
      <p:sp>
        <p:nvSpPr>
          <p:cNvPr id="13" name="Text Box 5"/>
          <p:cNvSpPr txBox="1"/>
          <p:nvPr/>
        </p:nvSpPr>
        <p:spPr>
          <a:xfrm>
            <a:off x="345911" y="4664398"/>
            <a:ext cx="1098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c</a:t>
            </a:r>
            <a:r>
              <a:rPr lang="en-US" sz="3600" dirty="0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thấy</a:t>
            </a:r>
            <a:r>
              <a:rPr lang="en-US" sz="3600" dirty="0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?</a:t>
            </a:r>
          </a:p>
        </p:txBody>
      </p:sp>
      <p:sp>
        <p:nvSpPr>
          <p:cNvPr id="14" name="Text Box 1"/>
          <p:cNvSpPr txBox="1"/>
          <p:nvPr/>
        </p:nvSpPr>
        <p:spPr>
          <a:xfrm>
            <a:off x="345910" y="1650663"/>
            <a:ext cx="11502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K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hi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vui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mừng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reo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“A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!”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thì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núi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cũng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đáp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“A!”.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ea typeface="Microsoft YaHei" panose="020B0503020204020204" charset="-122"/>
              <a:cs typeface="Times New Roman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345911" y="3453865"/>
            <a:ext cx="10989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mẹ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khuyên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hã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quay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núi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rằng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Tôi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!”.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677" y="3764054"/>
            <a:ext cx="1132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678" y="5384701"/>
            <a:ext cx="9644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thấy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rất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vui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.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75BFE4-2BB3-46B4-A9A6-A04903D602FB}"/>
              </a:ext>
            </a:extLst>
          </p:cNvPr>
          <p:cNvSpPr/>
          <p:nvPr/>
        </p:nvSpPr>
        <p:spPr>
          <a:xfrm>
            <a:off x="1302253" y="2139419"/>
            <a:ext cx="7795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D36E8D-F5A3-4308-BC71-B5E6872963B7}"/>
              </a:ext>
            </a:extLst>
          </p:cNvPr>
          <p:cNvGrpSpPr/>
          <p:nvPr/>
        </p:nvGrpSpPr>
        <p:grpSpPr>
          <a:xfrm>
            <a:off x="364632" y="1253305"/>
            <a:ext cx="9987364" cy="594399"/>
            <a:chOff x="494161" y="303142"/>
            <a:chExt cx="8730720" cy="53454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52B351-2C62-4D4E-BBE2-D39CA22958B9}"/>
                </a:ext>
              </a:extLst>
            </p:cNvPr>
            <p:cNvSpPr/>
            <p:nvPr/>
          </p:nvSpPr>
          <p:spPr>
            <a:xfrm>
              <a:off x="494161" y="303142"/>
              <a:ext cx="493986" cy="493986"/>
            </a:xfrm>
            <a:prstGeom prst="ellipse">
              <a:avLst/>
            </a:prstGeom>
            <a:solidFill>
              <a:srgbClr val="00C0F6"/>
            </a:solidFill>
            <a:ln>
              <a:solidFill>
                <a:srgbClr val="00C0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prstClr val="white"/>
                  </a:solidFill>
                </a:rPr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5FA980-8A3A-483C-8D7A-B319D0C85583}"/>
                </a:ext>
              </a:extLst>
            </p:cNvPr>
            <p:cNvSpPr/>
            <p:nvPr/>
          </p:nvSpPr>
          <p:spPr>
            <a:xfrm>
              <a:off x="988147" y="311797"/>
              <a:ext cx="8236734" cy="525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32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vở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 ở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97198" y="458758"/>
            <a:ext cx="675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:Tiếng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1+2)</a:t>
            </a:r>
          </a:p>
        </p:txBody>
      </p:sp>
      <p:sp>
        <p:nvSpPr>
          <p:cNvPr id="5" name="Rectangle 4"/>
          <p:cNvSpPr/>
          <p:nvPr/>
        </p:nvSpPr>
        <p:spPr>
          <a:xfrm>
            <a:off x="8325658" y="2127350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75BFE4-2BB3-46B4-A9A6-A04903D602FB}"/>
              </a:ext>
            </a:extLst>
          </p:cNvPr>
          <p:cNvSpPr/>
          <p:nvPr/>
        </p:nvSpPr>
        <p:spPr>
          <a:xfrm>
            <a:off x="471638" y="2041569"/>
            <a:ext cx="11473313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	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Sau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khi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mẹ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gấu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cảm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thấy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rất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vui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vẻ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0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0" y="168910"/>
            <a:ext cx="11670589" cy="3197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43" y="3956318"/>
            <a:ext cx="8038002" cy="636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424" y="1510232"/>
            <a:ext cx="1600423" cy="514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360" y="1510232"/>
            <a:ext cx="1428949" cy="438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593" y="2701183"/>
            <a:ext cx="113383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Hà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luôn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giúp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đỡ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nên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cả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mến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711" y="3702231"/>
            <a:ext cx="1095421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b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Gấu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tủi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thân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vì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không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cùng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13185 L 0.0824 0.02151 C 0.10037 -0.0037 0.1277 -0.01758 0.15621 -0.01758 C 0.18876 -0.01758 0.21492 -0.0037 0.23314 0.02151 L 0.32049 0.13185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9" y="-7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6 0.30164 L -0.13096 0.11034 C -0.15321 0.06731 -0.1868 0.04418 -0.22195 0.04418 C -0.26191 0.04418 -0.29419 0.06731 -0.31645 0.11034 L -0.42372 0.30164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8" y="-12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66"/>
            <a:ext cx="11028218" cy="6788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964" y="1168968"/>
            <a:ext cx="99290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Sau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khi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làm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theo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lời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mẹ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cảm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thấy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rất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782" y="4023109"/>
            <a:ext cx="99290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a.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luôn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giúp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đỡ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nên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được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cả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lớp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yêu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mến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782" y="4693604"/>
            <a:ext cx="99290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b.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tủi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thân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vì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không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chơi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cùng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44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50" y="134754"/>
            <a:ext cx="11167152" cy="67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2" y="66337"/>
            <a:ext cx="11367684" cy="5121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196" y="1222754"/>
            <a:ext cx="11063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  </a:t>
            </a:r>
            <a:r>
              <a:rPr lang="en-US" sz="40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Theo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quay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572" y="2966307"/>
            <a:ext cx="10505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thương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bật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cười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vẻ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322" y="2336636"/>
            <a:ext cx="10835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ấu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Quả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khắp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vọng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lời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82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28B9B2-A2B9-4F71-A998-729C7F931CD5}"/>
              </a:ext>
            </a:extLst>
          </p:cNvPr>
          <p:cNvGrpSpPr/>
          <p:nvPr/>
        </p:nvGrpSpPr>
        <p:grpSpPr>
          <a:xfrm>
            <a:off x="273995" y="369577"/>
            <a:ext cx="10955718" cy="954107"/>
            <a:chOff x="4739908" y="119181"/>
            <a:chExt cx="10955718" cy="9541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838550C-581E-4939-B31D-AF1A5D452E68}"/>
                </a:ext>
              </a:extLst>
            </p:cNvPr>
            <p:cNvSpPr/>
            <p:nvPr/>
          </p:nvSpPr>
          <p:spPr>
            <a:xfrm>
              <a:off x="5271041" y="119181"/>
              <a:ext cx="10424585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A0A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Tìm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trong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hoặc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ngoài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đọc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Tiếng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vọng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của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núi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từ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ngữ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có</a:t>
              </a:r>
              <a:endParaRPr lang="en-US" sz="2800" b="1" dirty="0">
                <a:latin typeface="Arial" panose="020B0604020202020204" pitchFamily="34" charset="0"/>
              </a:endParaRPr>
            </a:p>
            <a:p>
              <a:r>
                <a:rPr lang="en-US" sz="2800" b="1" dirty="0" err="1">
                  <a:latin typeface="Arial" panose="020B0604020202020204" pitchFamily="34" charset="0"/>
                </a:rPr>
                <a:t>tiếng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chứa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vần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iêt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iêp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ư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uc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62143B3-6D28-4E3C-B45D-735AF1A6DF4B}"/>
                </a:ext>
              </a:extLst>
            </p:cNvPr>
            <p:cNvSpPr/>
            <p:nvPr/>
          </p:nvSpPr>
          <p:spPr>
            <a:xfrm>
              <a:off x="4739908" y="163365"/>
              <a:ext cx="449647" cy="449646"/>
            </a:xfrm>
            <a:prstGeom prst="ellipse">
              <a:avLst/>
            </a:prstGeom>
            <a:solidFill>
              <a:srgbClr val="00BF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8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AF78D9E-0ED5-477E-A731-B2F0AFE62AE5}"/>
              </a:ext>
            </a:extLst>
          </p:cNvPr>
          <p:cNvSpPr/>
          <p:nvPr/>
        </p:nvSpPr>
        <p:spPr>
          <a:xfrm>
            <a:off x="248568" y="1629460"/>
            <a:ext cx="10416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ECF04-DADC-4782-8E29-9A96AFDA7318}"/>
              </a:ext>
            </a:extLst>
          </p:cNvPr>
          <p:cNvSpPr/>
          <p:nvPr/>
        </p:nvSpPr>
        <p:spPr>
          <a:xfrm>
            <a:off x="318439" y="2300020"/>
            <a:ext cx="117768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78D9E-0ED5-477E-A731-B2F0AFE62AE5}"/>
              </a:ext>
            </a:extLst>
          </p:cNvPr>
          <p:cNvSpPr/>
          <p:nvPr/>
        </p:nvSpPr>
        <p:spPr>
          <a:xfrm>
            <a:off x="189218" y="3129360"/>
            <a:ext cx="10416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F78D9E-0ED5-477E-A731-B2F0AFE62AE5}"/>
              </a:ext>
            </a:extLst>
          </p:cNvPr>
          <p:cNvSpPr/>
          <p:nvPr/>
        </p:nvSpPr>
        <p:spPr>
          <a:xfrm>
            <a:off x="239435" y="4104745"/>
            <a:ext cx="10416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bực 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háo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..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2ECF04-DADC-4782-8E29-9A96AFDA7318}"/>
              </a:ext>
            </a:extLst>
          </p:cNvPr>
          <p:cNvSpPr/>
          <p:nvPr/>
        </p:nvSpPr>
        <p:spPr>
          <a:xfrm>
            <a:off x="357431" y="4890805"/>
            <a:ext cx="117768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giục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DE1C0D-3CEB-432E-82B7-5412471319BB}"/>
              </a:ext>
            </a:extLst>
          </p:cNvPr>
          <p:cNvGrpSpPr/>
          <p:nvPr/>
        </p:nvGrpSpPr>
        <p:grpSpPr>
          <a:xfrm>
            <a:off x="577702" y="156343"/>
            <a:ext cx="4572624" cy="523220"/>
            <a:chOff x="4739908" y="119181"/>
            <a:chExt cx="4572624" cy="5232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2C8564A-2554-47DD-8C9B-E004F16297EA}"/>
                </a:ext>
              </a:extLst>
            </p:cNvPr>
            <p:cNvSpPr/>
            <p:nvPr/>
          </p:nvSpPr>
          <p:spPr>
            <a:xfrm>
              <a:off x="5271041" y="119181"/>
              <a:ext cx="40414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0A000"/>
                  </a:solidFill>
                  <a:latin typeface="Arial" panose="020B0604020202020204" pitchFamily="34" charset="0"/>
                </a:rPr>
                <a:t> </a:t>
              </a:r>
              <a:r>
                <a:rPr lang="vi-VN" sz="2800" b="1">
                  <a:solidFill>
                    <a:srgbClr val="FF0000"/>
                  </a:solidFill>
                  <a:latin typeface="Arial(Body)"/>
                </a:rPr>
                <a:t>T</a:t>
              </a:r>
              <a:r>
                <a:rPr lang="en-US" sz="2800" b="1">
                  <a:solidFill>
                    <a:srgbClr val="0000FF"/>
                  </a:solidFill>
                  <a:latin typeface="Arial(Body)"/>
                </a:rPr>
                <a:t>R</a:t>
              </a:r>
              <a:r>
                <a:rPr lang="en-US" sz="2800" b="1">
                  <a:solidFill>
                    <a:srgbClr val="FF00FF"/>
                  </a:solidFill>
                  <a:latin typeface="Arial(Body)"/>
                </a:rPr>
                <a:t>Ò</a:t>
              </a:r>
              <a:r>
                <a:rPr lang="en-US" sz="2800" b="1">
                  <a:latin typeface="Arial(Body)"/>
                </a:rPr>
                <a:t> </a:t>
              </a:r>
              <a:r>
                <a:rPr lang="en-US" sz="2800" b="1">
                  <a:solidFill>
                    <a:srgbClr val="00B050"/>
                  </a:solidFill>
                  <a:latin typeface="Arial(Body)"/>
                </a:rPr>
                <a:t>C</a:t>
              </a:r>
              <a:r>
                <a:rPr lang="en-US" sz="2800" b="1">
                  <a:solidFill>
                    <a:srgbClr val="0070C0"/>
                  </a:solidFill>
                  <a:latin typeface="Arial(Body)"/>
                </a:rPr>
                <a:t>H</a:t>
              </a:r>
              <a:r>
                <a:rPr lang="vi-VN" sz="2800" b="1">
                  <a:solidFill>
                    <a:srgbClr val="7030A0"/>
                  </a:solidFill>
                  <a:latin typeface="Arial(Body)"/>
                </a:rPr>
                <a:t>Ơ</a:t>
              </a:r>
              <a:r>
                <a:rPr lang="en-US" sz="2800" b="1">
                  <a:solidFill>
                    <a:srgbClr val="FF0000"/>
                  </a:solidFill>
                  <a:latin typeface="Arial(Body)"/>
                </a:rPr>
                <a:t>I</a:t>
              </a:r>
              <a:r>
                <a:rPr lang="en-US" sz="2800" b="1">
                  <a:latin typeface="Arial(Body)"/>
                </a:rPr>
                <a:t> </a:t>
              </a:r>
              <a:r>
                <a:rPr lang="en-US" sz="2800" b="1"/>
                <a:t>Ghép từ ngữ</a:t>
              </a:r>
              <a:endParaRPr lang="en-US" sz="280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767716-27CB-4338-A4CB-4137F45D4269}"/>
                </a:ext>
              </a:extLst>
            </p:cNvPr>
            <p:cNvSpPr/>
            <p:nvPr/>
          </p:nvSpPr>
          <p:spPr>
            <a:xfrm>
              <a:off x="4739908" y="163365"/>
              <a:ext cx="449647" cy="449646"/>
            </a:xfrm>
            <a:prstGeom prst="ellipse">
              <a:avLst/>
            </a:prstGeom>
            <a:solidFill>
              <a:srgbClr val="00BF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9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92D0C5E-9BA7-4E62-A6E3-3F6E248DC0B3}"/>
              </a:ext>
            </a:extLst>
          </p:cNvPr>
          <p:cNvSpPr/>
          <p:nvPr/>
        </p:nvSpPr>
        <p:spPr>
          <a:xfrm>
            <a:off x="1351800" y="629978"/>
            <a:ext cx="9308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800"/>
              <a:t>Tìm từ ngữ có mối liên hệ với nhau. </a:t>
            </a:r>
            <a:r>
              <a:rPr lang="en-US" sz="2800">
                <a:solidFill>
                  <a:srgbClr val="FF0000"/>
                </a:solidFill>
              </a:rPr>
              <a:t>( Mẫu:  Bật đèn – sáng)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86374E4A-5F22-447B-BC07-48E024811496}"/>
              </a:ext>
            </a:extLst>
          </p:cNvPr>
          <p:cNvSpPr/>
          <p:nvPr/>
        </p:nvSpPr>
        <p:spPr>
          <a:xfrm>
            <a:off x="620950" y="1529964"/>
            <a:ext cx="2173051" cy="712913"/>
          </a:xfrm>
          <a:prstGeom prst="roundRect">
            <a:avLst>
              <a:gd name="adj" fmla="val 27381"/>
            </a:avLst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tắt đèn</a:t>
            </a:r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29F68095-D5C2-4A58-B0BC-FE0CC0CB9554}"/>
              </a:ext>
            </a:extLst>
          </p:cNvPr>
          <p:cNvSpPr/>
          <p:nvPr/>
        </p:nvSpPr>
        <p:spPr>
          <a:xfrm rot="20990521">
            <a:off x="3398017" y="1529963"/>
            <a:ext cx="2173051" cy="712913"/>
          </a:xfrm>
          <a:prstGeom prst="roundRect">
            <a:avLst>
              <a:gd name="adj" fmla="val 27381"/>
            </a:avLst>
          </a:prstGeom>
          <a:solidFill>
            <a:srgbClr val="FF00FF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sáng</a:t>
            </a:r>
          </a:p>
        </p:txBody>
      </p:sp>
      <p:sp>
        <p:nvSpPr>
          <p:cNvPr id="8" name="Rectangle: Rounded Corners 17">
            <a:extLst>
              <a:ext uri="{FF2B5EF4-FFF2-40B4-BE49-F238E27FC236}">
                <a16:creationId xmlns:a16="http://schemas.microsoft.com/office/drawing/2014/main" id="{68D8A8F9-6B6C-4535-8188-2D1EE8BDD7EA}"/>
              </a:ext>
            </a:extLst>
          </p:cNvPr>
          <p:cNvSpPr/>
          <p:nvPr/>
        </p:nvSpPr>
        <p:spPr>
          <a:xfrm>
            <a:off x="6175084" y="1412394"/>
            <a:ext cx="2173051" cy="712913"/>
          </a:xfrm>
          <a:prstGeom prst="roundRect">
            <a:avLst>
              <a:gd name="adj" fmla="val 27381"/>
            </a:avLst>
          </a:prstGeom>
          <a:solidFill>
            <a:srgbClr val="92D05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bật đèn</a:t>
            </a:r>
          </a:p>
        </p:txBody>
      </p: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6EC0B52F-21C4-4F80-829A-14D08E991337}"/>
              </a:ext>
            </a:extLst>
          </p:cNvPr>
          <p:cNvSpPr/>
          <p:nvPr/>
        </p:nvSpPr>
        <p:spPr>
          <a:xfrm rot="20310642">
            <a:off x="8926088" y="1510098"/>
            <a:ext cx="2442010" cy="712913"/>
          </a:xfrm>
          <a:prstGeom prst="roundRect">
            <a:avLst>
              <a:gd name="adj" fmla="val 27381"/>
            </a:avLst>
          </a:prstGeom>
          <a:solidFill>
            <a:srgbClr val="CC00FF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đường ướt</a:t>
            </a:r>
          </a:p>
        </p:txBody>
      </p:sp>
      <p:sp>
        <p:nvSpPr>
          <p:cNvPr id="10" name="Rectangle: Rounded Corners 19">
            <a:extLst>
              <a:ext uri="{FF2B5EF4-FFF2-40B4-BE49-F238E27FC236}">
                <a16:creationId xmlns:a16="http://schemas.microsoft.com/office/drawing/2014/main" id="{E4428535-2558-4245-9DBC-854B1658D35B}"/>
              </a:ext>
            </a:extLst>
          </p:cNvPr>
          <p:cNvSpPr/>
          <p:nvPr/>
        </p:nvSpPr>
        <p:spPr>
          <a:xfrm>
            <a:off x="802525" y="3161417"/>
            <a:ext cx="2538942" cy="712913"/>
          </a:xfrm>
          <a:prstGeom prst="roundRect">
            <a:avLst>
              <a:gd name="adj" fmla="val 27381"/>
            </a:avLst>
          </a:prstGeom>
          <a:solidFill>
            <a:srgbClr val="00B0F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tập thể dục</a:t>
            </a:r>
          </a:p>
        </p:txBody>
      </p:sp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id="{E1C8278A-82D8-476F-A4A7-2EA422309328}"/>
              </a:ext>
            </a:extLst>
          </p:cNvPr>
          <p:cNvSpPr/>
          <p:nvPr/>
        </p:nvSpPr>
        <p:spPr>
          <a:xfrm rot="20604308">
            <a:off x="4227750" y="3012367"/>
            <a:ext cx="2173051" cy="712913"/>
          </a:xfrm>
          <a:prstGeom prst="roundRect">
            <a:avLst>
              <a:gd name="adj" fmla="val 27381"/>
            </a:avLst>
          </a:prstGeom>
          <a:solidFill>
            <a:schemeClr val="tx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tối</a:t>
            </a:r>
          </a:p>
        </p:txBody>
      </p:sp>
      <p:sp>
        <p:nvSpPr>
          <p:cNvPr id="12" name="Rectangle: Rounded Corners 24">
            <a:extLst>
              <a:ext uri="{FF2B5EF4-FFF2-40B4-BE49-F238E27FC236}">
                <a16:creationId xmlns:a16="http://schemas.microsoft.com/office/drawing/2014/main" id="{049122B0-3620-4F79-9CD1-796E4E4A7054}"/>
              </a:ext>
            </a:extLst>
          </p:cNvPr>
          <p:cNvSpPr/>
          <p:nvPr/>
        </p:nvSpPr>
        <p:spPr>
          <a:xfrm>
            <a:off x="7906229" y="3161416"/>
            <a:ext cx="2442010" cy="712913"/>
          </a:xfrm>
          <a:prstGeom prst="roundRect">
            <a:avLst>
              <a:gd name="adj" fmla="val 27381"/>
            </a:avLst>
          </a:prstGeom>
          <a:solidFill>
            <a:srgbClr val="00B0F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chăm học</a:t>
            </a:r>
          </a:p>
        </p:txBody>
      </p:sp>
      <p:sp>
        <p:nvSpPr>
          <p:cNvPr id="13" name="Rectangle: Rounded Corners 25">
            <a:extLst>
              <a:ext uri="{FF2B5EF4-FFF2-40B4-BE49-F238E27FC236}">
                <a16:creationId xmlns:a16="http://schemas.microsoft.com/office/drawing/2014/main" id="{C296D3B1-BF98-45DC-843E-9923170A0FF3}"/>
              </a:ext>
            </a:extLst>
          </p:cNvPr>
          <p:cNvSpPr/>
          <p:nvPr/>
        </p:nvSpPr>
        <p:spPr>
          <a:xfrm>
            <a:off x="8348135" y="4461772"/>
            <a:ext cx="2442010" cy="712913"/>
          </a:xfrm>
          <a:prstGeom prst="roundRect">
            <a:avLst>
              <a:gd name="adj" fmla="val 27381"/>
            </a:avLst>
          </a:prstGeom>
          <a:solidFill>
            <a:srgbClr val="FFC00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khỏe mạnh</a:t>
            </a:r>
          </a:p>
        </p:txBody>
      </p:sp>
      <p:sp>
        <p:nvSpPr>
          <p:cNvPr id="14" name="Rectangle: Rounded Corners 28">
            <a:extLst>
              <a:ext uri="{FF2B5EF4-FFF2-40B4-BE49-F238E27FC236}">
                <a16:creationId xmlns:a16="http://schemas.microsoft.com/office/drawing/2014/main" id="{CE770E25-1ECF-4350-9937-72C76DD095D2}"/>
              </a:ext>
            </a:extLst>
          </p:cNvPr>
          <p:cNvSpPr/>
          <p:nvPr/>
        </p:nvSpPr>
        <p:spPr>
          <a:xfrm>
            <a:off x="4679016" y="5026340"/>
            <a:ext cx="2442010" cy="712913"/>
          </a:xfrm>
          <a:prstGeom prst="roundRect">
            <a:avLst>
              <a:gd name="adj" fmla="val 27381"/>
            </a:avLst>
          </a:prstGeom>
          <a:solidFill>
            <a:srgbClr val="00FF0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được khen</a:t>
            </a:r>
          </a:p>
        </p:txBody>
      </p:sp>
      <p:sp>
        <p:nvSpPr>
          <p:cNvPr id="15" name="Rectangle: Rounded Corners 29">
            <a:extLst>
              <a:ext uri="{FF2B5EF4-FFF2-40B4-BE49-F238E27FC236}">
                <a16:creationId xmlns:a16="http://schemas.microsoft.com/office/drawing/2014/main" id="{B178579D-0640-425E-B061-9C1C9EE7FEB8}"/>
              </a:ext>
            </a:extLst>
          </p:cNvPr>
          <p:cNvSpPr/>
          <p:nvPr/>
        </p:nvSpPr>
        <p:spPr>
          <a:xfrm rot="569722">
            <a:off x="1707475" y="4787123"/>
            <a:ext cx="2173051" cy="712913"/>
          </a:xfrm>
          <a:prstGeom prst="roundRect">
            <a:avLst>
              <a:gd name="adj" fmla="val 27381"/>
            </a:avLst>
          </a:prstGeom>
          <a:solidFill>
            <a:srgbClr val="006666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mưa</a:t>
            </a:r>
          </a:p>
        </p:txBody>
      </p:sp>
      <p:sp>
        <p:nvSpPr>
          <p:cNvPr id="16" name="Freeform: Shape 3">
            <a:extLst>
              <a:ext uri="{FF2B5EF4-FFF2-40B4-BE49-F238E27FC236}">
                <a16:creationId xmlns:a16="http://schemas.microsoft.com/office/drawing/2014/main" id="{F63798CA-7B53-4D8C-8F3B-D5BBEBF40D50}"/>
              </a:ext>
            </a:extLst>
          </p:cNvPr>
          <p:cNvSpPr/>
          <p:nvPr/>
        </p:nvSpPr>
        <p:spPr>
          <a:xfrm>
            <a:off x="3843866" y="2304514"/>
            <a:ext cx="5181600" cy="3031067"/>
          </a:xfrm>
          <a:custGeom>
            <a:avLst/>
            <a:gdLst>
              <a:gd name="connsiteX0" fmla="*/ 0 w 5181600"/>
              <a:gd name="connsiteY0" fmla="*/ 3031067 h 3031067"/>
              <a:gd name="connsiteX1" fmla="*/ 914400 w 5181600"/>
              <a:gd name="connsiteY1" fmla="*/ 2048933 h 3031067"/>
              <a:gd name="connsiteX2" fmla="*/ 3115733 w 5181600"/>
              <a:gd name="connsiteY2" fmla="*/ 1456267 h 3031067"/>
              <a:gd name="connsiteX3" fmla="*/ 3623733 w 5181600"/>
              <a:gd name="connsiteY3" fmla="*/ 423333 h 3031067"/>
              <a:gd name="connsiteX4" fmla="*/ 5181600 w 5181600"/>
              <a:gd name="connsiteY4" fmla="*/ 0 h 303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3031067">
                <a:moveTo>
                  <a:pt x="0" y="3031067"/>
                </a:moveTo>
                <a:cubicBezTo>
                  <a:pt x="197555" y="2671233"/>
                  <a:pt x="395111" y="2311400"/>
                  <a:pt x="914400" y="2048933"/>
                </a:cubicBezTo>
                <a:cubicBezTo>
                  <a:pt x="1433689" y="1786466"/>
                  <a:pt x="2664178" y="1727200"/>
                  <a:pt x="3115733" y="1456267"/>
                </a:cubicBezTo>
                <a:cubicBezTo>
                  <a:pt x="3567289" y="1185334"/>
                  <a:pt x="3279422" y="666044"/>
                  <a:pt x="3623733" y="423333"/>
                </a:cubicBezTo>
                <a:cubicBezTo>
                  <a:pt x="3968044" y="180622"/>
                  <a:pt x="4574822" y="90311"/>
                  <a:pt x="5181600" y="0"/>
                </a:cubicBezTo>
              </a:path>
            </a:pathLst>
          </a:cu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30">
            <a:extLst>
              <a:ext uri="{FF2B5EF4-FFF2-40B4-BE49-F238E27FC236}">
                <a16:creationId xmlns:a16="http://schemas.microsoft.com/office/drawing/2014/main" id="{5E88A983-B8F5-42A8-AA39-DEF7A3679821}"/>
              </a:ext>
            </a:extLst>
          </p:cNvPr>
          <p:cNvSpPr/>
          <p:nvPr/>
        </p:nvSpPr>
        <p:spPr>
          <a:xfrm>
            <a:off x="2802201" y="1860092"/>
            <a:ext cx="1488558" cy="1829652"/>
          </a:xfrm>
          <a:custGeom>
            <a:avLst/>
            <a:gdLst>
              <a:gd name="connsiteX0" fmla="*/ 0 w 1488558"/>
              <a:gd name="connsiteY0" fmla="*/ 0 h 1829652"/>
              <a:gd name="connsiteX1" fmla="*/ 212651 w 1488558"/>
              <a:gd name="connsiteY1" fmla="*/ 659219 h 1829652"/>
              <a:gd name="connsiteX2" fmla="*/ 935665 w 1488558"/>
              <a:gd name="connsiteY2" fmla="*/ 967563 h 1829652"/>
              <a:gd name="connsiteX3" fmla="*/ 1158949 w 1488558"/>
              <a:gd name="connsiteY3" fmla="*/ 1743739 h 1829652"/>
              <a:gd name="connsiteX4" fmla="*/ 1488558 w 1488558"/>
              <a:gd name="connsiteY4" fmla="*/ 1775637 h 182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558" h="1829652">
                <a:moveTo>
                  <a:pt x="0" y="0"/>
                </a:moveTo>
                <a:cubicBezTo>
                  <a:pt x="28353" y="248979"/>
                  <a:pt x="56707" y="497959"/>
                  <a:pt x="212651" y="659219"/>
                </a:cubicBezTo>
                <a:cubicBezTo>
                  <a:pt x="368595" y="820480"/>
                  <a:pt x="777949" y="786810"/>
                  <a:pt x="935665" y="967563"/>
                </a:cubicBezTo>
                <a:cubicBezTo>
                  <a:pt x="1093381" y="1148316"/>
                  <a:pt x="1066800" y="1609060"/>
                  <a:pt x="1158949" y="1743739"/>
                </a:cubicBezTo>
                <a:cubicBezTo>
                  <a:pt x="1251098" y="1878418"/>
                  <a:pt x="1369828" y="1827027"/>
                  <a:pt x="1488558" y="177563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31">
            <a:extLst>
              <a:ext uri="{FF2B5EF4-FFF2-40B4-BE49-F238E27FC236}">
                <a16:creationId xmlns:a16="http://schemas.microsoft.com/office/drawing/2014/main" id="{DB11BD69-04E2-4694-921D-1A3FBC8DE9C3}"/>
              </a:ext>
            </a:extLst>
          </p:cNvPr>
          <p:cNvSpPr/>
          <p:nvPr/>
        </p:nvSpPr>
        <p:spPr>
          <a:xfrm>
            <a:off x="3341467" y="3475466"/>
            <a:ext cx="4997303" cy="1275907"/>
          </a:xfrm>
          <a:custGeom>
            <a:avLst/>
            <a:gdLst>
              <a:gd name="connsiteX0" fmla="*/ 0 w 4997303"/>
              <a:gd name="connsiteY0" fmla="*/ 0 h 1275907"/>
              <a:gd name="connsiteX1" fmla="*/ 329610 w 4997303"/>
              <a:gd name="connsiteY1" fmla="*/ 744279 h 1275907"/>
              <a:gd name="connsiteX2" fmla="*/ 1382233 w 4997303"/>
              <a:gd name="connsiteY2" fmla="*/ 1148316 h 1275907"/>
              <a:gd name="connsiteX3" fmla="*/ 3912782 w 4997303"/>
              <a:gd name="connsiteY3" fmla="*/ 956930 h 1275907"/>
              <a:gd name="connsiteX4" fmla="*/ 4997303 w 4997303"/>
              <a:gd name="connsiteY4" fmla="*/ 1275907 h 127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7303" h="1275907">
                <a:moveTo>
                  <a:pt x="0" y="0"/>
                </a:moveTo>
                <a:cubicBezTo>
                  <a:pt x="49619" y="276446"/>
                  <a:pt x="99238" y="552893"/>
                  <a:pt x="329610" y="744279"/>
                </a:cubicBezTo>
                <a:cubicBezTo>
                  <a:pt x="559982" y="935665"/>
                  <a:pt x="785038" y="1112874"/>
                  <a:pt x="1382233" y="1148316"/>
                </a:cubicBezTo>
                <a:cubicBezTo>
                  <a:pt x="1979428" y="1183758"/>
                  <a:pt x="3310270" y="935665"/>
                  <a:pt x="3912782" y="956930"/>
                </a:cubicBezTo>
                <a:cubicBezTo>
                  <a:pt x="4515294" y="978195"/>
                  <a:pt x="4756298" y="1127051"/>
                  <a:pt x="4997303" y="1275907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32">
            <a:extLst>
              <a:ext uri="{FF2B5EF4-FFF2-40B4-BE49-F238E27FC236}">
                <a16:creationId xmlns:a16="http://schemas.microsoft.com/office/drawing/2014/main" id="{C1003C43-CDA9-4102-A4F1-64058A6CBBA5}"/>
              </a:ext>
            </a:extLst>
          </p:cNvPr>
          <p:cNvSpPr/>
          <p:nvPr/>
        </p:nvSpPr>
        <p:spPr>
          <a:xfrm>
            <a:off x="5550195" y="1615761"/>
            <a:ext cx="616689" cy="96237"/>
          </a:xfrm>
          <a:custGeom>
            <a:avLst/>
            <a:gdLst>
              <a:gd name="connsiteX0" fmla="*/ 616689 w 616689"/>
              <a:gd name="connsiteY0" fmla="*/ 96237 h 96237"/>
              <a:gd name="connsiteX1" fmla="*/ 297712 w 616689"/>
              <a:gd name="connsiteY1" fmla="*/ 544 h 96237"/>
              <a:gd name="connsiteX2" fmla="*/ 0 w 616689"/>
              <a:gd name="connsiteY2" fmla="*/ 64340 h 9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689" h="96237">
                <a:moveTo>
                  <a:pt x="616689" y="96237"/>
                </a:moveTo>
                <a:cubicBezTo>
                  <a:pt x="508591" y="51048"/>
                  <a:pt x="400493" y="5860"/>
                  <a:pt x="297712" y="544"/>
                </a:cubicBezTo>
                <a:cubicBezTo>
                  <a:pt x="194930" y="-4772"/>
                  <a:pt x="97465" y="29784"/>
                  <a:pt x="0" y="6434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33">
            <a:extLst>
              <a:ext uri="{FF2B5EF4-FFF2-40B4-BE49-F238E27FC236}">
                <a16:creationId xmlns:a16="http://schemas.microsoft.com/office/drawing/2014/main" id="{4421329C-DA20-4921-85F4-CFA98F66CFF2}"/>
              </a:ext>
            </a:extLst>
          </p:cNvPr>
          <p:cNvSpPr/>
          <p:nvPr/>
        </p:nvSpPr>
        <p:spPr>
          <a:xfrm>
            <a:off x="7113882" y="3493528"/>
            <a:ext cx="786809" cy="1850065"/>
          </a:xfrm>
          <a:custGeom>
            <a:avLst/>
            <a:gdLst>
              <a:gd name="connsiteX0" fmla="*/ 786809 w 786809"/>
              <a:gd name="connsiteY0" fmla="*/ 0 h 1850065"/>
              <a:gd name="connsiteX1" fmla="*/ 350874 w 786809"/>
              <a:gd name="connsiteY1" fmla="*/ 574158 h 1850065"/>
              <a:gd name="connsiteX2" fmla="*/ 457200 w 786809"/>
              <a:gd name="connsiteY2" fmla="*/ 1616149 h 1850065"/>
              <a:gd name="connsiteX3" fmla="*/ 0 w 786809"/>
              <a:gd name="connsiteY3" fmla="*/ 1850065 h 18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809" h="1850065">
                <a:moveTo>
                  <a:pt x="786809" y="0"/>
                </a:moveTo>
                <a:cubicBezTo>
                  <a:pt x="596309" y="152400"/>
                  <a:pt x="405809" y="304800"/>
                  <a:pt x="350874" y="574158"/>
                </a:cubicBezTo>
                <a:cubicBezTo>
                  <a:pt x="295939" y="843516"/>
                  <a:pt x="515679" y="1403498"/>
                  <a:pt x="457200" y="1616149"/>
                </a:cubicBezTo>
                <a:cubicBezTo>
                  <a:pt x="398721" y="1828800"/>
                  <a:pt x="199360" y="1839432"/>
                  <a:pt x="0" y="1850065"/>
                </a:cubicBezTo>
              </a:path>
            </a:pathLst>
          </a:cu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3519905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01298" y="1609975"/>
            <a:ext cx="9202615" cy="1660817"/>
            <a:chOff x="3075088" y="2644047"/>
            <a:chExt cx="4455011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75088" y="2712925"/>
              <a:ext cx="4455011" cy="285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altLang="zh-CN" sz="88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88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zh-CN" altLang="en-US" sz="8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79642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28504" y="876042"/>
            <a:ext cx="10885357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endParaRPr lang="en-US" sz="60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.VnAvant" panose="020B7200000000000000" pitchFamily="34" charset="0"/>
            </a:endParaRPr>
          </a:p>
          <a:p>
            <a:pPr algn="ctr"/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" y="163638"/>
            <a:ext cx="12089176" cy="663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07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45771" y="252149"/>
            <a:ext cx="502920" cy="51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.VnArial" pitchFamily="34" charset="0"/>
              </a:rPr>
              <a:t>2</a:t>
            </a:r>
            <a:endParaRPr lang="en-GB" sz="2800" b="1" dirty="0">
              <a:latin typeface=".Vn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7271" y="24930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GB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6610" y="202353"/>
            <a:ext cx="675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:Tiếng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1+2)</a:t>
            </a:r>
          </a:p>
        </p:txBody>
      </p:sp>
      <p:sp>
        <p:nvSpPr>
          <p:cNvPr id="4" name="Rectangle 3"/>
          <p:cNvSpPr/>
          <p:nvPr/>
        </p:nvSpPr>
        <p:spPr>
          <a:xfrm>
            <a:off x="697233" y="639697"/>
            <a:ext cx="1115387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 chơi trong núi, gấu con chợt nhìn thấy một hạt dẻ. Gấu con vui mừng reo lên: “A!. Ngay lập tức, có tiếng “A! vọng lại. Gấu con ngạc nhiên kêu to: “Bạn là ai?. Lại có tiếng vọng ra từ vách núi: “Bạn là ai?.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Gấu con hét lên: “Sao không nói cho tôi biết?”. Núi cũng đáp lại 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 vậy.Gấu con bực tức: “</a:t>
            </a: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hét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bạn”. Khắp nơi có tiếng vọng: “ Tôi ghét bạn”.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Gấu con tủi thân, òa khóc.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Về nhà, gấu con kể cho mẹ nghe.Gấu mẹ cười bảo: “Con hãy quay lại và nói với núi: “Tôi yêu bạn”. Gấu con làm theo lời mẹ. Quả nhiên, có tiếng vọng lại: “ Tôi yêu bạn”. Gấu con bật cười vui vẻ</a:t>
            </a: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Theo 365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3651" y="157262"/>
            <a:ext cx="4602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833" y="680505"/>
            <a:ext cx="1157170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   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Đang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đi chơi trong núi, gấu con chợt nhìn thấy một hạt dẻ.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 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Gấu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con vui mừng reo lên: “A!.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Ngay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lập tức, có tiếng “A! vọng lại.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Gấu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con ngạc nhiên kêu to: “Bạn là ai?.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Lại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có tiếng vọng ra từ vách núi: “Bạn là ai?.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Gấu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con hét lên: “Sao không nói cho tôi biết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?”.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Núi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cũng đáp lại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n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vậy.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Gấu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con bực tức: “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Tô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i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ghét bạn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”.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Khắp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nơi có tiếng vọng: “ Tôi ghét bạn”.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Gấu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con tủi thân, òa khóc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  <a:p>
            <a:r>
              <a:rPr lang="vi-VN" sz="3200" dirty="0">
                <a:solidFill>
                  <a:prstClr val="black"/>
                </a:solidFill>
                <a:latin typeface="Times New Roman"/>
              </a:rPr>
              <a:t> 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Về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nhà, gấu con kể cho mẹ nghe.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Calibri Light"/>
              </a:rPr>
              <a:t>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Gấu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mẹ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cười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bảo: “Con hãy quay lại và nói với núi: “Tôi yêu bạn”.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   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Gấu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con làm theo lời mẹ.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Quả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nhiên, có tiếng vọng lại: “ Tôi yêu bạn”.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Gấu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con bật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cười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vui vẻ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.</a:t>
            </a:r>
            <a:endParaRPr lang="en-US" sz="3200" dirty="0" smtClean="0">
              <a:solidFill>
                <a:prstClr val="black"/>
              </a:solidFill>
              <a:latin typeface="Calibri Light"/>
            </a:endParaRPr>
          </a:p>
          <a:p>
            <a:pPr algn="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Theo 365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481" y="736472"/>
            <a:ext cx="514119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1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577" y="1192326"/>
            <a:ext cx="48925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2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75" y="1357917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3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6600" y="1760566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4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9383" y="1772616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5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0745" y="2292645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6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56" y="2725641"/>
            <a:ext cx="37737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7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8067" y="2774431"/>
            <a:ext cx="38175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8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8806" y="3222797"/>
            <a:ext cx="391397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9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38981" y="3217195"/>
            <a:ext cx="48503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10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478" y="4175385"/>
            <a:ext cx="59314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11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3684" y="4175385"/>
            <a:ext cx="48276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12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38727" y="4693088"/>
            <a:ext cx="50043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13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116" y="5188663"/>
            <a:ext cx="47561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14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68735" y="5188663"/>
            <a:ext cx="4917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15  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50189" y="3205558"/>
            <a:ext cx="2385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bực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0076" y="2254403"/>
            <a:ext cx="3441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950750" y="768211"/>
            <a:ext cx="3038011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3801" y="1717291"/>
            <a:ext cx="10871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6354" y="2285181"/>
            <a:ext cx="19948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reo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1885" y="3232015"/>
            <a:ext cx="26436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ngạc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45771" y="136649"/>
            <a:ext cx="502920" cy="51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prstClr val="white"/>
                </a:solidFill>
                <a:latin typeface=".VnArial" pitchFamily="34" charset="0"/>
              </a:rPr>
              <a:t>2</a:t>
            </a:r>
            <a:endParaRPr lang="en-GB" sz="2800" b="1" dirty="0">
              <a:solidFill>
                <a:prstClr val="white"/>
              </a:solidFill>
              <a:latin typeface=".Vn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7271" y="13380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GB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3651" y="157262"/>
            <a:ext cx="4602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833" y="680505"/>
            <a:ext cx="1157170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   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Đang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đi chơi trong núi, gấu con chợt nhìn thấy một hạt dẻ.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 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Gấu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con vui mừng reo lên: “A!.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Ngay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lập tức, có tiếng “A! vọng lại.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Gấu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con ngạc nhiên kêu to: “Bạn là ai?.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Lại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có tiếng vọng ra từ vách núi: “Bạn là ai?.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Gấu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con hét lên: “Sao không nói cho tôi biết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?”.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Núi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cũng đáp lại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n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vậy.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Gấu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con bực tức: “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Tô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i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ghét bạn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”.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Khắp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nơi có tiếng vọng: “ Tôi ghét bạn”.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Gấu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con tủi thân, òa khóc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  <a:p>
            <a:r>
              <a:rPr lang="vi-VN" sz="3200" dirty="0">
                <a:solidFill>
                  <a:prstClr val="black"/>
                </a:solidFill>
                <a:latin typeface="Times New Roman"/>
              </a:rPr>
              <a:t> 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Về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nhà, gấu con kể cho mẹ nghe.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Calibri Light"/>
              </a:rPr>
              <a:t>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Gấu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mẹ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cười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bảo: “Con hãy quay lại và nói với núi: “Tôi yêu bạn”.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   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Gấu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con làm theo lời mẹ.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Quả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nhiên, có tiếng vọng lại: “ Tôi yêu bạn”.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smtClean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Gấu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con bật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cười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vui vẻ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.</a:t>
            </a:r>
            <a:endParaRPr lang="en-US" sz="3200" dirty="0" smtClean="0">
              <a:solidFill>
                <a:prstClr val="black"/>
              </a:solidFill>
              <a:latin typeface="Calibri Light"/>
            </a:endParaRPr>
          </a:p>
          <a:p>
            <a:pPr algn="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Theo 365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481" y="736472"/>
            <a:ext cx="514119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1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577" y="1192326"/>
            <a:ext cx="48925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2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75" y="1357917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3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6600" y="1760566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4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19383" y="1772616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5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50745" y="2292645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6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9556" y="2725641"/>
            <a:ext cx="37737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7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8067" y="2774431"/>
            <a:ext cx="38175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8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8806" y="3222797"/>
            <a:ext cx="391397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9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38981" y="3217195"/>
            <a:ext cx="48503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10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478" y="4175385"/>
            <a:ext cx="59314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11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3684" y="4175385"/>
            <a:ext cx="48276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12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8727" y="4693088"/>
            <a:ext cx="50043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13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9116" y="5188663"/>
            <a:ext cx="47561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14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68735" y="5188663"/>
            <a:ext cx="4917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 15  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4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02641" y="451458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:Tiếng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1+2)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383" y="2226911"/>
            <a:ext cx="11781322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363" y="974678"/>
            <a:ext cx="22589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121450" y="2954954"/>
            <a:ext cx="77118" cy="4439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842126" y="2883920"/>
            <a:ext cx="155440" cy="497017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 flipH="1">
            <a:off x="11774975" y="2883920"/>
            <a:ext cx="99976" cy="497017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flipH="1">
            <a:off x="11874951" y="2883920"/>
            <a:ext cx="77118" cy="495903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61501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133" y="940125"/>
            <a:ext cx="11733195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“A!”.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“A!”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to: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“Sao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305992" y="997875"/>
            <a:ext cx="472785" cy="4638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1492" y="4334720"/>
            <a:ext cx="472785" cy="4421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8580" y="433333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:Tiếng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1+2)</a:t>
            </a:r>
          </a:p>
        </p:txBody>
      </p:sp>
    </p:spTree>
    <p:extLst>
      <p:ext uri="{BB962C8B-B14F-4D97-AF65-F5344CB8AC3E}">
        <p14:creationId xmlns:p14="http://schemas.microsoft.com/office/powerpoint/2010/main" val="12799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987086"/>
              </p:ext>
            </p:extLst>
          </p:nvPr>
        </p:nvGraphicFramePr>
        <p:xfrm>
          <a:off x="664143" y="3717771"/>
          <a:ext cx="10424160" cy="6243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6059">
                  <a:extLst>
                    <a:ext uri="{9D8B030D-6E8A-4147-A177-3AD203B41FA5}">
                      <a16:colId xmlns:a16="http://schemas.microsoft.com/office/drawing/2014/main" val="2718317776"/>
                    </a:ext>
                  </a:extLst>
                </a:gridCol>
                <a:gridCol w="8268101">
                  <a:extLst>
                    <a:ext uri="{9D8B030D-6E8A-4147-A177-3AD203B41FA5}">
                      <a16:colId xmlns:a16="http://schemas.microsoft.com/office/drawing/2014/main" val="4189789328"/>
                    </a:ext>
                  </a:extLst>
                </a:gridCol>
              </a:tblGrid>
              <a:tr h="6243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467327"/>
                  </a:ext>
                </a:extLst>
              </a:tr>
            </a:tbl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377401"/>
              </p:ext>
            </p:extLst>
          </p:nvPr>
        </p:nvGraphicFramePr>
        <p:xfrm>
          <a:off x="643234" y="1323934"/>
          <a:ext cx="10483570" cy="24188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6968">
                  <a:extLst>
                    <a:ext uri="{9D8B030D-6E8A-4147-A177-3AD203B41FA5}">
                      <a16:colId xmlns:a16="http://schemas.microsoft.com/office/drawing/2014/main" val="3713281839"/>
                    </a:ext>
                  </a:extLst>
                </a:gridCol>
                <a:gridCol w="8306602">
                  <a:extLst>
                    <a:ext uri="{9D8B030D-6E8A-4147-A177-3AD203B41FA5}">
                      <a16:colId xmlns:a16="http://schemas.microsoft.com/office/drawing/2014/main" val="4182917694"/>
                    </a:ext>
                  </a:extLst>
                </a:gridCol>
              </a:tblGrid>
              <a:tr h="53244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147515"/>
                  </a:ext>
                </a:extLst>
              </a:tr>
              <a:tr h="532446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189320"/>
                  </a:ext>
                </a:extLst>
              </a:tr>
              <a:tr h="532446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361278"/>
                  </a:ext>
                </a:extLst>
              </a:tr>
              <a:tr h="774863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9322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19057" y="1882368"/>
            <a:ext cx="4923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9057" y="2408618"/>
            <a:ext cx="3332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4845" y="2957524"/>
            <a:ext cx="7382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781" y="1882368"/>
            <a:ext cx="2545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567" y="2408618"/>
            <a:ext cx="192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3751" y="2876230"/>
            <a:ext cx="166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2317" y="3687342"/>
            <a:ext cx="2209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4167" y="3706622"/>
            <a:ext cx="7416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3145" y="248593"/>
            <a:ext cx="675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:Tiếng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1+2)</a:t>
            </a:r>
          </a:p>
        </p:txBody>
      </p:sp>
    </p:spTree>
    <p:extLst>
      <p:ext uri="{BB962C8B-B14F-4D97-AF65-F5344CB8AC3E}">
        <p14:creationId xmlns:p14="http://schemas.microsoft.com/office/powerpoint/2010/main" val="30106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1466</Words>
  <Application>Microsoft Office PowerPoint</Application>
  <PresentationFormat>Widescreen</PresentationFormat>
  <Paragraphs>127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Microsoft YaHei</vt:lpstr>
      <vt:lpstr>宋体</vt:lpstr>
      <vt:lpstr>.VnArial</vt:lpstr>
      <vt:lpstr>.VnAvant</vt:lpstr>
      <vt:lpstr>Arial</vt:lpstr>
      <vt:lpstr>Arial(Body)</vt:lpstr>
      <vt:lpstr>Calibri</vt:lpstr>
      <vt:lpstr>Calibri Light</vt:lpstr>
      <vt:lpstr>等线</vt:lpstr>
      <vt:lpstr>HP001 4 hàng</vt:lpstr>
      <vt:lpstr>HP001 5 hàng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FPTSHOP-HP</dc:creator>
  <cp:lastModifiedBy>user</cp:lastModifiedBy>
  <cp:revision>54</cp:revision>
  <dcterms:created xsi:type="dcterms:W3CDTF">2021-03-27T02:20:36Z</dcterms:created>
  <dcterms:modified xsi:type="dcterms:W3CDTF">2025-04-01T02:27:28Z</dcterms:modified>
</cp:coreProperties>
</file>