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4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20" r:id="rId4"/>
  </p:sldMasterIdLst>
  <p:notesMasterIdLst>
    <p:notesMasterId r:id="rId19"/>
  </p:notesMasterIdLst>
  <p:handoutMasterIdLst>
    <p:handoutMasterId r:id="rId20"/>
  </p:handoutMasterIdLst>
  <p:sldIdLst>
    <p:sldId id="257" r:id="rId5"/>
    <p:sldId id="323" r:id="rId6"/>
    <p:sldId id="256" r:id="rId7"/>
    <p:sldId id="325" r:id="rId8"/>
    <p:sldId id="326" r:id="rId9"/>
    <p:sldId id="327" r:id="rId10"/>
    <p:sldId id="261" r:id="rId11"/>
    <p:sldId id="331" r:id="rId12"/>
    <p:sldId id="332" r:id="rId13"/>
    <p:sldId id="273" r:id="rId14"/>
    <p:sldId id="292" r:id="rId15"/>
    <p:sldId id="274" r:id="rId16"/>
    <p:sldId id="346" r:id="rId17"/>
    <p:sldId id="200757718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02" autoAdjust="0"/>
    <p:restoredTop sz="91363" autoAdjust="0"/>
  </p:normalViewPr>
  <p:slideViewPr>
    <p:cSldViewPr snapToGrid="0">
      <p:cViewPr varScale="1">
        <p:scale>
          <a:sx n="73" d="100"/>
          <a:sy n="73" d="100"/>
        </p:scale>
        <p:origin x="660" y="54"/>
      </p:cViewPr>
      <p:guideLst>
        <p:guide orient="horz" pos="2160"/>
        <p:guide pos="3840"/>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07B2B4F-8474-9E9D-720C-4F2125C037F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2A5F52E-1ACC-EBCF-320C-89144066B90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B693F5-C341-4529-B672-2C4FFF1AD372}" type="datetimeFigureOut">
              <a:rPr lang="en-US" smtClean="0"/>
              <a:t>12/23/2025</a:t>
            </a:fld>
            <a:endParaRPr lang="en-US"/>
          </a:p>
        </p:txBody>
      </p:sp>
      <p:sp>
        <p:nvSpPr>
          <p:cNvPr id="4" name="Footer Placeholder 3">
            <a:extLst>
              <a:ext uri="{FF2B5EF4-FFF2-40B4-BE49-F238E27FC236}">
                <a16:creationId xmlns:a16="http://schemas.microsoft.com/office/drawing/2014/main" id="{1EEDFF2F-E220-7ED6-06C0-71F704A919A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3A722DA-A689-44C5-F1D2-7DB54DB4832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0F85A4-04FB-4D89-B10F-F74534D4BC37}" type="slidenum">
              <a:rPr lang="en-US" smtClean="0"/>
              <a:t>‹#›</a:t>
            </a:fld>
            <a:endParaRPr lang="en-US"/>
          </a:p>
        </p:txBody>
      </p:sp>
    </p:spTree>
    <p:extLst>
      <p:ext uri="{BB962C8B-B14F-4D97-AF65-F5344CB8AC3E}">
        <p14:creationId xmlns:p14="http://schemas.microsoft.com/office/powerpoint/2010/main" val="18249633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BED0DE-6052-41DB-85D8-A6B36988EAE0}" type="datetimeFigureOut">
              <a:rPr lang="en-US" smtClean="0"/>
              <a:t>12/23/2025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77E4A1-AA4E-4BC9-A38F-D1B484F28D12}" type="slidenum">
              <a:rPr lang="en-US" smtClean="0"/>
              <a:t>‹#›</a:t>
            </a:fld>
            <a:endParaRPr lang="en-US"/>
          </a:p>
        </p:txBody>
      </p:sp>
    </p:spTree>
    <p:extLst>
      <p:ext uri="{BB962C8B-B14F-4D97-AF65-F5344CB8AC3E}">
        <p14:creationId xmlns:p14="http://schemas.microsoft.com/office/powerpoint/2010/main" val="1033157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3595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13</a:t>
            </a:fld>
            <a:endParaRPr lang="en-US"/>
          </a:p>
        </p:txBody>
      </p:sp>
    </p:spTree>
    <p:extLst>
      <p:ext uri="{BB962C8B-B14F-4D97-AF65-F5344CB8AC3E}">
        <p14:creationId xmlns:p14="http://schemas.microsoft.com/office/powerpoint/2010/main" val="3937072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53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E277E4A1-AA4E-4BC9-A38F-D1B484F28D12}" type="slidenum">
              <a:rPr lang="en-US" smtClean="0"/>
              <a:t>2</a:t>
            </a:fld>
            <a:endParaRPr lang="en-US"/>
          </a:p>
        </p:txBody>
      </p:sp>
    </p:spTree>
    <p:extLst>
      <p:ext uri="{BB962C8B-B14F-4D97-AF65-F5344CB8AC3E}">
        <p14:creationId xmlns:p14="http://schemas.microsoft.com/office/powerpoint/2010/main" val="4108749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3</a:t>
            </a:fld>
            <a:endParaRPr lang="en-US"/>
          </a:p>
        </p:txBody>
      </p:sp>
    </p:spTree>
    <p:extLst>
      <p:ext uri="{BB962C8B-B14F-4D97-AF65-F5344CB8AC3E}">
        <p14:creationId xmlns:p14="http://schemas.microsoft.com/office/powerpoint/2010/main" val="3210997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68403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7176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6682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33408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469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70381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slideMaster" Target="../slideMasters/slideMaster2.xml"/><Relationship Id="rId4"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2.xml"/><Relationship Id="rId5" Type="http://schemas.openxmlformats.org/officeDocument/2006/relationships/tags" Target="../tags/tag32.xml"/><Relationship Id="rId4" Type="http://schemas.openxmlformats.org/officeDocument/2006/relationships/tags" Target="../tags/tag31.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Master" Target="../slideMasters/slideMaster2.xml"/><Relationship Id="rId4" Type="http://schemas.openxmlformats.org/officeDocument/2006/relationships/tags" Target="../tags/tag36.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2.xml"/><Relationship Id="rId5" Type="http://schemas.openxmlformats.org/officeDocument/2006/relationships/tags" Target="../tags/tag41.xml"/><Relationship Id="rId4" Type="http://schemas.openxmlformats.org/officeDocument/2006/relationships/tags" Target="../tags/tag4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80A3012-D26C-4D37-AE6C-1BCF8B566C82}"/>
              </a:ext>
            </a:extLst>
          </p:cNvPr>
          <p:cNvPicPr>
            <a:picLocks noChangeAspect="1"/>
          </p:cNvPicPr>
          <p:nvPr userDrawn="1"/>
        </p:nvPicPr>
        <p:blipFill>
          <a:blip r:embed="rId2"/>
          <a:stretch>
            <a:fillRect/>
          </a:stretch>
        </p:blipFill>
        <p:spPr>
          <a:xfrm>
            <a:off x="-527" y="-1314"/>
            <a:ext cx="12193057" cy="6860627"/>
          </a:xfrm>
          <a:prstGeom prst="rect">
            <a:avLst/>
          </a:prstGeom>
        </p:spPr>
      </p:pic>
      <p:pic>
        <p:nvPicPr>
          <p:cNvPr id="6" name="图片 5">
            <a:extLst>
              <a:ext uri="{FF2B5EF4-FFF2-40B4-BE49-F238E27FC236}">
                <a16:creationId xmlns:a16="http://schemas.microsoft.com/office/drawing/2014/main" id="{D230C292-4FCB-4F0D-9B99-667E1032FC8C}"/>
              </a:ext>
            </a:extLst>
          </p:cNvPr>
          <p:cNvPicPr>
            <a:picLocks noChangeAspect="1"/>
          </p:cNvPicPr>
          <p:nvPr userDrawn="1"/>
        </p:nvPicPr>
        <p:blipFill>
          <a:blip r:embed="rId3"/>
          <a:stretch>
            <a:fillRect/>
          </a:stretch>
        </p:blipFill>
        <p:spPr>
          <a:xfrm>
            <a:off x="-178527" y="-236046"/>
            <a:ext cx="12697036" cy="6860627"/>
          </a:xfrm>
          <a:prstGeom prst="rect">
            <a:avLst/>
          </a:prstGeom>
        </p:spPr>
      </p:pic>
    </p:spTree>
    <p:extLst>
      <p:ext uri="{BB962C8B-B14F-4D97-AF65-F5344CB8AC3E}">
        <p14:creationId xmlns:p14="http://schemas.microsoft.com/office/powerpoint/2010/main" val="2783368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2025/12/23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720422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2025/12/23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945317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2025/12/23</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332037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260047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3" name="Title 1">
            <a:extLst>
              <a:ext uri="{FF2B5EF4-FFF2-40B4-BE49-F238E27FC236}">
                <a16:creationId xmlns:a16="http://schemas.microsoft.com/office/drawing/2014/main" id="{40C87004-CA66-DB1D-59A9-0A92D3C21BD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000" b="0" dirty="0">
              <a:solidFill>
                <a:schemeClr val="accent2">
                  <a:lumMod val="20000"/>
                  <a:lumOff val="80000"/>
                </a:schemeClr>
              </a:solidFill>
              <a:latin typeface="#9Slide07 HoneyCream" pitchFamily="2"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714401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3015839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2025/12/23</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79295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2025/12/23</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70547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2025/12/23</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86588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2025/12/23</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251302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BD05D83-12F7-4801-84F5-69B5D0F0F21F}"/>
              </a:ext>
            </a:extLst>
          </p:cNvPr>
          <p:cNvPicPr>
            <a:picLocks noChangeAspect="1"/>
          </p:cNvPicPr>
          <p:nvPr userDrawn="1"/>
        </p:nvPicPr>
        <p:blipFill>
          <a:blip r:embed="rId2"/>
          <a:stretch>
            <a:fillRect/>
          </a:stretch>
        </p:blipFill>
        <p:spPr>
          <a:xfrm>
            <a:off x="-527" y="-1314"/>
            <a:ext cx="12193057" cy="6860627"/>
          </a:xfrm>
          <a:prstGeom prst="rect">
            <a:avLst/>
          </a:prstGeom>
        </p:spPr>
      </p:pic>
    </p:spTree>
    <p:extLst>
      <p:ext uri="{BB962C8B-B14F-4D97-AF65-F5344CB8AC3E}">
        <p14:creationId xmlns:p14="http://schemas.microsoft.com/office/powerpoint/2010/main" val="1239748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2025/12/23</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282157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2025/12/23</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7918829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2025/12/23</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270656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DEBB9A-9498-4E25-A01C-5061210C8FEC}"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842607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9338914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DEBB9A-9498-4E25-A01C-5061210C8FEC}"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7138606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DEBB9A-9498-4E25-A01C-5061210C8FEC}"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30994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DEBB9A-9498-4E25-A01C-5061210C8FEC}" type="datetimeFigureOut">
              <a:rPr lang="en-US" smtClean="0"/>
              <a:t>12/23/2025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3661606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DEBB9A-9498-4E25-A01C-5061210C8FEC}" type="datetimeFigureOut">
              <a:rPr lang="en-US" smtClean="0"/>
              <a:t>12/23/2025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3254967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DEBB9A-9498-4E25-A01C-5061210C8FEC}" type="datetimeFigureOut">
              <a:rPr lang="en-US" smtClean="0"/>
              <a:t>12/23/2025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007518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F48484D2-C01F-4EA8-81EF-09692B85756F}" type="datetimeFigureOut">
              <a:rPr lang="zh-CN" altLang="en-US" smtClean="0"/>
              <a:t>2025/12/23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113666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DDEBB9A-9498-4E25-A01C-5061210C8FEC}"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7002757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DDEBB9A-9498-4E25-A01C-5061210C8FEC}"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5443092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6421986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8851901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2025/12/23</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7771980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2025/12/23</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16531434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75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F48484D2-C01F-4EA8-81EF-09692B85756F}" type="datetimeFigureOut">
              <a:rPr lang="zh-CN" altLang="en-US" smtClean="0"/>
              <a:t>2025/12/23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713978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F48484D2-C01F-4EA8-81EF-09692B85756F}" type="datetimeFigureOut">
              <a:rPr lang="zh-CN" altLang="en-US" smtClean="0"/>
              <a:t>2025/12/23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910229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F48484D2-C01F-4EA8-81EF-09692B85756F}" type="datetimeFigureOut">
              <a:rPr lang="zh-CN" altLang="en-US" smtClean="0"/>
              <a:t>2025/12/23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784481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484D2-C01F-4EA8-81EF-09692B85756F}" type="datetimeFigureOut">
              <a:rPr lang="zh-CN" altLang="en-US" smtClean="0"/>
              <a:t>2025/12/23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233482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2025/12/23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351868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2025/12/23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827483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484D2-C01F-4EA8-81EF-09692B85756F}" type="datetimeFigureOut">
              <a:rPr lang="zh-CN" altLang="en-US" smtClean="0"/>
              <a:t>2025/12/23</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9412490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18974508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DDEBB9A-9498-4E25-A01C-5061210C8FEC}" type="datetimeFigureOut">
              <a:rPr lang="en-US" smtClean="0"/>
              <a:t>12/23/2025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8A8957D-255D-4476-996D-FB121D009CFF}" type="slidenum">
              <a:rPr lang="en-US" smtClean="0"/>
              <a:t>‹#›</a:t>
            </a:fld>
            <a:endParaRPr lang="en-US"/>
          </a:p>
        </p:txBody>
      </p:sp>
    </p:spTree>
    <p:extLst>
      <p:ext uri="{BB962C8B-B14F-4D97-AF65-F5344CB8AC3E}">
        <p14:creationId xmlns:p14="http://schemas.microsoft.com/office/powerpoint/2010/main" val="23895516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545753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emf"/><Relationship Id="rId11" Type="http://schemas.openxmlformats.org/officeDocument/2006/relationships/image" Target="../media/image17.emf"/><Relationship Id="rId5" Type="http://schemas.openxmlformats.org/officeDocument/2006/relationships/image" Target="../media/image13.png"/><Relationship Id="rId15" Type="http://schemas.openxmlformats.org/officeDocument/2006/relationships/image" Target="../media/image21.png"/><Relationship Id="rId10" Type="http://schemas.openxmlformats.org/officeDocument/2006/relationships/image" Target="../media/image23.sv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45.png"/><Relationship Id="rId3" Type="http://schemas.openxmlformats.org/officeDocument/2006/relationships/image" Target="../media/image1.png"/><Relationship Id="rId7" Type="http://schemas.openxmlformats.org/officeDocument/2006/relationships/image" Target="../media/image19.png"/><Relationship Id="rId12" Type="http://schemas.openxmlformats.org/officeDocument/2006/relationships/image" Target="../media/image14.em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44.emf"/><Relationship Id="rId5" Type="http://schemas.openxmlformats.org/officeDocument/2006/relationships/image" Target="../media/image13.png"/><Relationship Id="rId10" Type="http://schemas.openxmlformats.org/officeDocument/2006/relationships/image" Target="../media/image43.png"/><Relationship Id="rId4" Type="http://schemas.openxmlformats.org/officeDocument/2006/relationships/image" Target="../media/image12.pn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42.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image" Target="../media/image23.gif"/><Relationship Id="rId7" Type="http://schemas.openxmlformats.org/officeDocument/2006/relationships/image" Target="../media/image27.gif"/><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26.gif"/><Relationship Id="rId11" Type="http://schemas.openxmlformats.org/officeDocument/2006/relationships/image" Target="../media/image31.png"/><Relationship Id="rId5" Type="http://schemas.openxmlformats.org/officeDocument/2006/relationships/image" Target="../media/image25.gif"/><Relationship Id="rId10" Type="http://schemas.openxmlformats.org/officeDocument/2006/relationships/image" Target="../media/image30.gif"/><Relationship Id="rId4" Type="http://schemas.openxmlformats.org/officeDocument/2006/relationships/image" Target="../media/image24.gif"/><Relationship Id="rId9" Type="http://schemas.openxmlformats.org/officeDocument/2006/relationships/image" Target="../media/image29.gif"/></Relationships>
</file>

<file path=ppt/slides/_rels/slide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slide" Target="slide4.xml"/><Relationship Id="rId1" Type="http://schemas.openxmlformats.org/officeDocument/2006/relationships/slideLayout" Target="../slideLayouts/slideLayout24.xml"/><Relationship Id="rId4" Type="http://schemas.openxmlformats.org/officeDocument/2006/relationships/image" Target="../media/image32.jpeg"/></Relationships>
</file>

<file path=ppt/slides/_rels/slide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slide" Target="slide4.xml"/><Relationship Id="rId1" Type="http://schemas.openxmlformats.org/officeDocument/2006/relationships/slideLayout" Target="../slideLayouts/slideLayout24.xml"/><Relationship Id="rId4" Type="http://schemas.openxmlformats.org/officeDocument/2006/relationships/image" Target="../media/image33.jpeg"/></Relationships>
</file>

<file path=ppt/slides/_rels/slide6.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slide" Target="slide4.xml"/><Relationship Id="rId1" Type="http://schemas.openxmlformats.org/officeDocument/2006/relationships/slideLayout" Target="../slideLayouts/slideLayout24.xml"/><Relationship Id="rId4" Type="http://schemas.openxmlformats.org/officeDocument/2006/relationships/image" Target="../media/image34.jpeg"/></Relationships>
</file>

<file path=ppt/slides/_rels/slide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19.png"/><Relationship Id="rId7"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5.png"/><Relationship Id="rId4" Type="http://schemas.openxmlformats.org/officeDocument/2006/relationships/image" Target="../media/image21.png"/><Relationship Id="rId9" Type="http://schemas.openxmlformats.org/officeDocument/2006/relationships/image" Target="../media/image36.jpe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178527"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5" name="图片 4">
            <a:extLst>
              <a:ext uri="{FF2B5EF4-FFF2-40B4-BE49-F238E27FC236}">
                <a16:creationId xmlns:a16="http://schemas.microsoft.com/office/drawing/2014/main" id="{229E0A2F-5F94-4384-9A1C-EFE4A1A1D0DF}"/>
              </a:ext>
            </a:extLst>
          </p:cNvPr>
          <p:cNvPicPr>
            <a:picLocks noChangeAspect="1"/>
          </p:cNvPicPr>
          <p:nvPr/>
        </p:nvPicPr>
        <p:blipFill>
          <a:blip r:embed="rId6"/>
          <a:stretch>
            <a:fillRect/>
          </a:stretch>
        </p:blipFill>
        <p:spPr>
          <a:xfrm rot="21056238">
            <a:off x="10974289" y="541117"/>
            <a:ext cx="2436480" cy="1000640"/>
          </a:xfrm>
          <a:prstGeom prst="rect">
            <a:avLst/>
          </a:prstGeom>
        </p:spPr>
      </p:pic>
      <p:pic>
        <p:nvPicPr>
          <p:cNvPr id="7" name="图形 6">
            <a:extLst>
              <a:ext uri="{FF2B5EF4-FFF2-40B4-BE49-F238E27FC236}">
                <a16:creationId xmlns:a16="http://schemas.microsoft.com/office/drawing/2014/main" id="{E1B0062C-E73C-4430-B5EF-966502526CEC}"/>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247387" y="198327"/>
            <a:ext cx="1511300" cy="660400"/>
          </a:xfrm>
          <a:prstGeom prst="rect">
            <a:avLst/>
          </a:prstGeom>
        </p:spPr>
      </p:pic>
      <p:pic>
        <p:nvPicPr>
          <p:cNvPr id="8" name="图形 7">
            <a:extLst>
              <a:ext uri="{FF2B5EF4-FFF2-40B4-BE49-F238E27FC236}">
                <a16:creationId xmlns:a16="http://schemas.microsoft.com/office/drawing/2014/main" id="{C55AD77B-02BB-4E24-ABAE-9CAB1BF667F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476117">
            <a:off x="-74394" y="562778"/>
            <a:ext cx="3263900" cy="1358900"/>
          </a:xfrm>
          <a:prstGeom prst="rect">
            <a:avLst/>
          </a:prstGeom>
        </p:spPr>
      </p:pic>
      <p:pic>
        <p:nvPicPr>
          <p:cNvPr id="9" name="图片 8">
            <a:extLst>
              <a:ext uri="{FF2B5EF4-FFF2-40B4-BE49-F238E27FC236}">
                <a16:creationId xmlns:a16="http://schemas.microsoft.com/office/drawing/2014/main" id="{0E0441A6-0F67-4E92-91BC-D3047A76A194}"/>
              </a:ext>
            </a:extLst>
          </p:cNvPr>
          <p:cNvPicPr>
            <a:picLocks noChangeAspect="1"/>
          </p:cNvPicPr>
          <p:nvPr/>
        </p:nvPicPr>
        <p:blipFill>
          <a:blip r:embed="rId11"/>
          <a:stretch>
            <a:fillRect/>
          </a:stretch>
        </p:blipFill>
        <p:spPr>
          <a:xfrm rot="759396">
            <a:off x="572924" y="2332040"/>
            <a:ext cx="1439053" cy="706097"/>
          </a:xfrm>
          <a:prstGeom prst="rect">
            <a:avLst/>
          </a:prstGeom>
        </p:spPr>
      </p:pic>
      <p:pic>
        <p:nvPicPr>
          <p:cNvPr id="19" name="图片 18">
            <a:extLst>
              <a:ext uri="{FF2B5EF4-FFF2-40B4-BE49-F238E27FC236}">
                <a16:creationId xmlns:a16="http://schemas.microsoft.com/office/drawing/2014/main" id="{47093C2F-0B57-41DD-9FA1-78E02AD236A3}"/>
              </a:ext>
            </a:extLst>
          </p:cNvPr>
          <p:cNvPicPr>
            <a:picLocks noChangeAspect="1"/>
          </p:cNvPicPr>
          <p:nvPr/>
        </p:nvPicPr>
        <p:blipFill>
          <a:blip r:embed="rId12"/>
          <a:stretch>
            <a:fillRect/>
          </a:stretch>
        </p:blipFill>
        <p:spPr>
          <a:xfrm>
            <a:off x="-1894517" y="3618282"/>
            <a:ext cx="15981033" cy="5088569"/>
          </a:xfrm>
          <a:prstGeom prst="rect">
            <a:avLst/>
          </a:prstGeom>
        </p:spPr>
      </p:pic>
      <p:pic>
        <p:nvPicPr>
          <p:cNvPr id="20" name="图片 19">
            <a:extLst>
              <a:ext uri="{FF2B5EF4-FFF2-40B4-BE49-F238E27FC236}">
                <a16:creationId xmlns:a16="http://schemas.microsoft.com/office/drawing/2014/main" id="{D3E3F825-F71C-4BBD-B1A0-764DC738B2EC}"/>
              </a:ext>
            </a:extLst>
          </p:cNvPr>
          <p:cNvPicPr>
            <a:picLocks noChangeAspect="1"/>
          </p:cNvPicPr>
          <p:nvPr/>
        </p:nvPicPr>
        <p:blipFill>
          <a:blip r:embed="rId13"/>
          <a:stretch>
            <a:fillRect/>
          </a:stretch>
        </p:blipFill>
        <p:spPr>
          <a:xfrm>
            <a:off x="0" y="3146242"/>
            <a:ext cx="12347503" cy="5722608"/>
          </a:xfrm>
          <a:prstGeom prst="rect">
            <a:avLst/>
          </a:prstGeom>
        </p:spPr>
      </p:pic>
      <p:grpSp>
        <p:nvGrpSpPr>
          <p:cNvPr id="21" name="组合 20">
            <a:extLst>
              <a:ext uri="{FF2B5EF4-FFF2-40B4-BE49-F238E27FC236}">
                <a16:creationId xmlns:a16="http://schemas.microsoft.com/office/drawing/2014/main" id="{40D34A5B-EEEA-4446-A31B-90882EC5F64D}"/>
              </a:ext>
            </a:extLst>
          </p:cNvPr>
          <p:cNvGrpSpPr/>
          <p:nvPr/>
        </p:nvGrpSpPr>
        <p:grpSpPr>
          <a:xfrm>
            <a:off x="-154973" y="5911193"/>
            <a:ext cx="12501948" cy="2048433"/>
            <a:chOff x="-116230" y="4433394"/>
            <a:chExt cx="9376461" cy="1536325"/>
          </a:xfrm>
        </p:grpSpPr>
        <p:pic>
          <p:nvPicPr>
            <p:cNvPr id="22" name="图片 21">
              <a:extLst>
                <a:ext uri="{FF2B5EF4-FFF2-40B4-BE49-F238E27FC236}">
                  <a16:creationId xmlns:a16="http://schemas.microsoft.com/office/drawing/2014/main" id="{B63E4E55-3C86-4174-A16E-4913C1AC5B14}"/>
                </a:ext>
              </a:extLst>
            </p:cNvPr>
            <p:cNvPicPr>
              <a:picLocks noChangeAspect="1"/>
            </p:cNvPicPr>
            <p:nvPr/>
          </p:nvPicPr>
          <p:blipFill>
            <a:blip r:embed="rId14"/>
            <a:stretch>
              <a:fillRect/>
            </a:stretch>
          </p:blipFill>
          <p:spPr>
            <a:xfrm>
              <a:off x="1024206" y="4639575"/>
              <a:ext cx="4889416" cy="774259"/>
            </a:xfrm>
            <a:prstGeom prst="rect">
              <a:avLst/>
            </a:prstGeom>
          </p:spPr>
        </p:pic>
        <p:pic>
          <p:nvPicPr>
            <p:cNvPr id="23" name="图片 22">
              <a:extLst>
                <a:ext uri="{FF2B5EF4-FFF2-40B4-BE49-F238E27FC236}">
                  <a16:creationId xmlns:a16="http://schemas.microsoft.com/office/drawing/2014/main" id="{83FB3F79-19C0-473B-9AA2-8E4C0C425877}"/>
                </a:ext>
              </a:extLst>
            </p:cNvPr>
            <p:cNvPicPr>
              <a:picLocks noChangeAspect="1"/>
            </p:cNvPicPr>
            <p:nvPr/>
          </p:nvPicPr>
          <p:blipFill>
            <a:blip r:embed="rId15"/>
            <a:stretch>
              <a:fillRect/>
            </a:stretch>
          </p:blipFill>
          <p:spPr>
            <a:xfrm>
              <a:off x="-116230" y="4433394"/>
              <a:ext cx="9376461" cy="1536325"/>
            </a:xfrm>
            <a:prstGeom prst="rect">
              <a:avLst/>
            </a:prstGeom>
          </p:spPr>
        </p:pic>
      </p:grpSp>
      <p:sp>
        <p:nvSpPr>
          <p:cNvPr id="10" name="TextBox 9">
            <a:extLst>
              <a:ext uri="{FF2B5EF4-FFF2-40B4-BE49-F238E27FC236}">
                <a16:creationId xmlns:a16="http://schemas.microsoft.com/office/drawing/2014/main" id="{0EF8B6DE-01F7-CA7D-0545-62A1501B19A9}"/>
              </a:ext>
            </a:extLst>
          </p:cNvPr>
          <p:cNvSpPr txBox="1"/>
          <p:nvPr/>
        </p:nvSpPr>
        <p:spPr>
          <a:xfrm>
            <a:off x="1250577" y="399571"/>
            <a:ext cx="9334132" cy="1446550"/>
          </a:xfrm>
          <a:prstGeom prst="rect">
            <a:avLst/>
          </a:prstGeom>
          <a:noFill/>
        </p:spPr>
        <p:txBody>
          <a:bodyPr wrap="square" rtlCol="0">
            <a:spAutoFit/>
          </a:bodyPr>
          <a:lstStyle/>
          <a:p>
            <a:pPr algn="ctr"/>
            <a:r>
              <a:rPr lang="vi-VN" sz="28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Thứ Hai ngày 17 tháng 11 năm 2025</a:t>
            </a:r>
          </a:p>
          <a:p>
            <a:pPr algn="ctr"/>
            <a:r>
              <a:rPr lang="vi-VN" sz="28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Tiếng Việt</a:t>
            </a:r>
          </a:p>
          <a:p>
            <a:pPr algn="ctr"/>
            <a:r>
              <a:rPr lang="vi-VN" sz="3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Đọc: Thanh âm của núi</a:t>
            </a:r>
            <a:endPar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85927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1750"/>
                            </p:stCondLst>
                            <p:childTnLst>
                              <p:par>
                                <p:cTn id="26" presetID="22" presetClass="entr" presetSubtype="4"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par>
                          <p:cTn id="29" fill="hold">
                            <p:stCondLst>
                              <p:cond delay="2250"/>
                            </p:stCondLst>
                            <p:childTnLst>
                              <p:par>
                                <p:cTn id="30" presetID="2" presetClass="entr" presetSubtype="8"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1+#ppt_w/2"/>
                                          </p:val>
                                        </p:tav>
                                        <p:tav tm="100000">
                                          <p:val>
                                            <p:strVal val="#ppt_x"/>
                                          </p:val>
                                        </p:tav>
                                      </p:tavLst>
                                    </p:anim>
                                    <p:anim calcmode="lin" valueType="num">
                                      <p:cBhvr additive="base">
                                        <p:cTn id="41" dur="500" fill="hold"/>
                                        <p:tgtEl>
                                          <p:spTgt spid="7"/>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25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500" fill="hold"/>
                                        <p:tgtEl>
                                          <p:spTgt spid="5"/>
                                        </p:tgtEl>
                                        <p:attrNameLst>
                                          <p:attrName>ppt_x</p:attrName>
                                        </p:attrNameLst>
                                      </p:cBhvr>
                                      <p:tavLst>
                                        <p:tav tm="0">
                                          <p:val>
                                            <p:strVal val="1+#ppt_w/2"/>
                                          </p:val>
                                        </p:tav>
                                        <p:tav tm="100000">
                                          <p:val>
                                            <p:strVal val="#ppt_x"/>
                                          </p:val>
                                        </p:tav>
                                      </p:tavLst>
                                    </p:anim>
                                    <p:anim calcmode="lin" valueType="num">
                                      <p:cBhvr additive="base">
                                        <p:cTn id="4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arn(inVertical)">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36" name="Picture 35">
            <a:extLst>
              <a:ext uri="{FF2B5EF4-FFF2-40B4-BE49-F238E27FC236}">
                <a16:creationId xmlns:a16="http://schemas.microsoft.com/office/drawing/2014/main" id="{6A72DDF6-B043-D103-9927-7862E7A80EA0}"/>
              </a:ext>
            </a:extLst>
          </p:cNvPr>
          <p:cNvPicPr>
            <a:picLocks noChangeAspect="1"/>
          </p:cNvPicPr>
          <p:nvPr/>
        </p:nvPicPr>
        <p:blipFill>
          <a:blip r:embed="rId3"/>
          <a:stretch>
            <a:fillRect/>
          </a:stretch>
        </p:blipFill>
        <p:spPr>
          <a:xfrm>
            <a:off x="3753293" y="-116958"/>
            <a:ext cx="5502766" cy="1319327"/>
          </a:xfrm>
          <a:prstGeom prst="rect">
            <a:avLst/>
          </a:prstGeom>
        </p:spPr>
      </p:pic>
      <p:pic>
        <p:nvPicPr>
          <p:cNvPr id="37" name="Picture 36">
            <a:extLst>
              <a:ext uri="{FF2B5EF4-FFF2-40B4-BE49-F238E27FC236}">
                <a16:creationId xmlns:a16="http://schemas.microsoft.com/office/drawing/2014/main" id="{8C45F0A6-EA4E-8234-3B35-8DAE6EFD6C3C}"/>
              </a:ext>
            </a:extLst>
          </p:cNvPr>
          <p:cNvPicPr>
            <a:picLocks noChangeAspect="1"/>
          </p:cNvPicPr>
          <p:nvPr/>
        </p:nvPicPr>
        <p:blipFill>
          <a:blip r:embed="rId4"/>
          <a:stretch>
            <a:fillRect/>
          </a:stretch>
        </p:blipFill>
        <p:spPr>
          <a:xfrm>
            <a:off x="6400800" y="4695313"/>
            <a:ext cx="5791200" cy="2162687"/>
          </a:xfrm>
          <a:prstGeom prst="rect">
            <a:avLst/>
          </a:prstGeom>
        </p:spPr>
      </p:pic>
      <p:sp>
        <p:nvSpPr>
          <p:cNvPr id="38" name="TextBox 37">
            <a:extLst>
              <a:ext uri="{FF2B5EF4-FFF2-40B4-BE49-F238E27FC236}">
                <a16:creationId xmlns:a16="http://schemas.microsoft.com/office/drawing/2014/main" id="{31E63FB0-FDE7-C1AD-0F29-8F9E97CD8FED}"/>
              </a:ext>
            </a:extLst>
          </p:cNvPr>
          <p:cNvSpPr txBox="1"/>
          <p:nvPr/>
        </p:nvSpPr>
        <p:spPr>
          <a:xfrm>
            <a:off x="435936" y="797441"/>
            <a:ext cx="11079125" cy="4708981"/>
          </a:xfrm>
          <a:prstGeom prst="rect">
            <a:avLst/>
          </a:prstGeom>
          <a:noFill/>
        </p:spPr>
        <p:txBody>
          <a:bodyPr wrap="square" rtlCol="0">
            <a:spAutoFit/>
          </a:bodyPr>
          <a:lstStyle/>
          <a:p>
            <a:pPr algn="just" rtl="0" latinLnBrk="0"/>
            <a:r>
              <a:rPr lang="en-US" sz="2000" b="0" i="0" dirty="0">
                <a:solidFill>
                  <a:srgbClr val="000000"/>
                </a:solidFill>
                <a:effectLst/>
              </a:rPr>
              <a:t>   </a:t>
            </a:r>
            <a:r>
              <a:rPr lang="vi-VN" sz="2000" b="0" i="0" dirty="0">
                <a:solidFill>
                  <a:srgbClr val="000000"/>
                </a:solidFill>
                <a:effectLst/>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algn="just" rtl="0" latinLnBrk="0"/>
            <a:r>
              <a:rPr lang="en-US" sz="2000" b="0" i="0" dirty="0">
                <a:solidFill>
                  <a:srgbClr val="000000"/>
                </a:solidFill>
                <a:effectLst/>
              </a:rPr>
              <a:t>   </a:t>
            </a:r>
            <a:r>
              <a:rPr lang="vi-VN" sz="2000" b="0" i="0" dirty="0">
                <a:solidFill>
                  <a:srgbClr val="000000"/>
                </a:solidFill>
                <a:effectLst/>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algn="just" rtl="0" latinLnBrk="0"/>
            <a:r>
              <a:rPr lang="en-US" sz="2000" b="0" i="0" dirty="0">
                <a:solidFill>
                  <a:srgbClr val="000000"/>
                </a:solidFill>
                <a:effectLst/>
              </a:rPr>
              <a:t>   </a:t>
            </a:r>
            <a:r>
              <a:rPr lang="vi-VN" sz="2000" b="0" i="0" dirty="0">
                <a:solidFill>
                  <a:srgbClr val="000000"/>
                </a:solidFill>
                <a:effectLst/>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algn="just" rtl="0" latinLnBrk="0"/>
            <a:r>
              <a:rPr lang="en-US" sz="2000" b="0" i="0" dirty="0">
                <a:solidFill>
                  <a:srgbClr val="000000"/>
                </a:solidFill>
                <a:effectLst/>
              </a:rPr>
              <a:t>   </a:t>
            </a:r>
            <a:r>
              <a:rPr lang="vi-VN" sz="2000" b="0" i="0" dirty="0">
                <a:solidFill>
                  <a:srgbClr val="000000"/>
                </a:solidFill>
                <a:effectLst/>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algn="r" rtl="0" latinLnBrk="0"/>
            <a:r>
              <a:rPr lang="vi-VN" sz="2000" b="0" i="0" dirty="0">
                <a:solidFill>
                  <a:srgbClr val="000000"/>
                </a:solidFill>
                <a:effectLst/>
              </a:rPr>
              <a:t>(Theo Hà Phong)</a:t>
            </a:r>
          </a:p>
        </p:txBody>
      </p:sp>
    </p:spTree>
    <p:extLst>
      <p:ext uri="{BB962C8B-B14F-4D97-AF65-F5344CB8AC3E}">
        <p14:creationId xmlns:p14="http://schemas.microsoft.com/office/powerpoint/2010/main" val="601754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u lịch Tây Bắc - VnExpress">
            <a:extLst>
              <a:ext uri="{FF2B5EF4-FFF2-40B4-BE49-F238E27FC236}">
                <a16:creationId xmlns:a16="http://schemas.microsoft.com/office/drawing/2014/main" id="{58A85D7E-553D-DBF6-447B-6A4BB7C9BA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585" y="0"/>
            <a:ext cx="10022618" cy="60135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868562" y="6178379"/>
            <a:ext cx="1828800" cy="369332"/>
          </a:xfrm>
          <a:prstGeom prst="rect">
            <a:avLst/>
          </a:prstGeom>
          <a:noFill/>
        </p:spPr>
        <p:txBody>
          <a:bodyPr wrap="square" rtlCol="0">
            <a:spAutoFit/>
          </a:bodyPr>
          <a:lstStyle/>
          <a:p>
            <a:r>
              <a:rPr lang="vi-VN" dirty="0" smtClean="0"/>
              <a:t>Vùng Tây Bắc</a:t>
            </a:r>
            <a:endParaRPr lang="en-US" dirty="0"/>
          </a:p>
        </p:txBody>
      </p:sp>
    </p:spTree>
    <p:extLst>
      <p:ext uri="{BB962C8B-B14F-4D97-AF65-F5344CB8AC3E}">
        <p14:creationId xmlns:p14="http://schemas.microsoft.com/office/powerpoint/2010/main" val="1450057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algn="ctr" defTabSz="609585"/>
            <a:r>
              <a:rPr lang="zh-CN" altLang="en-US" sz="9600" dirty="0">
                <a:solidFill>
                  <a:prstClr val="black"/>
                </a:solidFill>
                <a:latin typeface="汉仪粗宋简" panose="02010609000101010101" pitchFamily="49" charset="-122"/>
                <a:ea typeface="汉仪粗宋简" panose="02010609000101010101" pitchFamily="49" charset="-122"/>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algn="ctr" defTabSz="609585"/>
            <a:r>
              <a:rPr lang="zh-CN" altLang="en-US" sz="3200" dirty="0">
                <a:solidFill>
                  <a:prstClr val="black"/>
                </a:solidFill>
                <a:latin typeface="等线" panose="02010600030101010101" pitchFamily="2" charset="-122"/>
                <a:ea typeface="等线" panose="02010600030101010101" pitchFamily="2" charset="-122"/>
              </a:rPr>
              <a:t>人教版六年级语文 课件</a:t>
            </a:r>
            <a:r>
              <a:rPr lang="en-US" altLang="zh-CN" sz="3200" dirty="0">
                <a:solidFill>
                  <a:prstClr val="black"/>
                </a:solidFill>
                <a:latin typeface="等线" panose="02010600030101010101" pitchFamily="2" charset="-122"/>
                <a:ea typeface="等线" panose="02010600030101010101" pitchFamily="2" charset="-122"/>
              </a:rPr>
              <a:t>PPT</a:t>
            </a:r>
            <a:r>
              <a:rPr lang="zh-CN" altLang="en-US" sz="3200" dirty="0">
                <a:solidFill>
                  <a:prstClr val="black"/>
                </a:solidFill>
                <a:latin typeface="等线" panose="02010600030101010101" pitchFamily="2" charset="-122"/>
                <a:ea typeface="等线" panose="02010600030101010101" pitchFamily="2" charset="-122"/>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6"/>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7"/>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8"/>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9"/>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0"/>
          <a:stretch>
            <a:fillRect/>
          </a:stretch>
        </p:blipFill>
        <p:spPr>
          <a:xfrm rot="663994">
            <a:off x="99979" y="297260"/>
            <a:ext cx="3259611" cy="1357493"/>
          </a:xfrm>
          <a:prstGeom prst="rect">
            <a:avLst/>
          </a:prstGeom>
        </p:spPr>
      </p:pic>
      <p:pic>
        <p:nvPicPr>
          <p:cNvPr id="3" name="图片 2">
            <a:extLst>
              <a:ext uri="{FF2B5EF4-FFF2-40B4-BE49-F238E27FC236}">
                <a16:creationId xmlns:a16="http://schemas.microsoft.com/office/drawing/2014/main" id="{CB819FA6-C809-446C-BA3A-A740E84DBAFF}"/>
              </a:ext>
            </a:extLst>
          </p:cNvPr>
          <p:cNvPicPr>
            <a:picLocks noChangeAspect="1"/>
          </p:cNvPicPr>
          <p:nvPr/>
        </p:nvPicPr>
        <p:blipFill>
          <a:blip r:embed="rId11"/>
          <a:stretch>
            <a:fillRect/>
          </a:stretch>
        </p:blipFill>
        <p:spPr>
          <a:xfrm>
            <a:off x="1040201" y="855406"/>
            <a:ext cx="9873605" cy="3687097"/>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1"/>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2"/>
          <a:stretch>
            <a:fillRect/>
          </a:stretch>
        </p:blipFill>
        <p:spPr>
          <a:xfrm rot="21056238">
            <a:off x="10898700" y="173430"/>
            <a:ext cx="1202192" cy="493729"/>
          </a:xfrm>
          <a:prstGeom prst="rect">
            <a:avLst/>
          </a:prstGeom>
        </p:spPr>
      </p:pic>
      <p:pic>
        <p:nvPicPr>
          <p:cNvPr id="4" name="Picture 3">
            <a:extLst>
              <a:ext uri="{FF2B5EF4-FFF2-40B4-BE49-F238E27FC236}">
                <a16:creationId xmlns:a16="http://schemas.microsoft.com/office/drawing/2014/main" id="{2D28728C-B4E4-39B1-BE4F-B32F73E198A9}"/>
              </a:ext>
            </a:extLst>
          </p:cNvPr>
          <p:cNvPicPr>
            <a:picLocks noChangeAspect="1"/>
          </p:cNvPicPr>
          <p:nvPr/>
        </p:nvPicPr>
        <p:blipFill>
          <a:blip r:embed="rId13"/>
          <a:stretch>
            <a:fillRect/>
          </a:stretch>
        </p:blipFill>
        <p:spPr>
          <a:xfrm>
            <a:off x="988846" y="2268167"/>
            <a:ext cx="10022693" cy="2121592"/>
          </a:xfrm>
          <a:prstGeom prst="rect">
            <a:avLst/>
          </a:prstGeom>
        </p:spPr>
      </p:pic>
    </p:spTree>
    <p:extLst>
      <p:ext uri="{BB962C8B-B14F-4D97-AF65-F5344CB8AC3E}">
        <p14:creationId xmlns:p14="http://schemas.microsoft.com/office/powerpoint/2010/main" val="50522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par>
                                <p:cTn id="25" presetID="22" presetClass="entr" presetSubtype="4" fill="hold" nodeType="withEffect">
                                  <p:stCondLst>
                                    <p:cond delay="25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par>
                          <p:cTn id="28" fill="hold">
                            <p:stCondLst>
                              <p:cond delay="1750"/>
                            </p:stCondLst>
                            <p:childTnLst>
                              <p:par>
                                <p:cTn id="29" presetID="2" presetClass="entr" presetSubtype="2" fill="hold" nodeType="afterEffect">
                                  <p:stCondLst>
                                    <p:cond delay="2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750" fill="hold"/>
                                        <p:tgtEl>
                                          <p:spTgt spid="19"/>
                                        </p:tgtEl>
                                        <p:attrNameLst>
                                          <p:attrName>ppt_x</p:attrName>
                                        </p:attrNameLst>
                                      </p:cBhvr>
                                      <p:tavLst>
                                        <p:tav tm="0">
                                          <p:val>
                                            <p:strVal val="1+#ppt_w/2"/>
                                          </p:val>
                                        </p:tav>
                                        <p:tav tm="100000">
                                          <p:val>
                                            <p:strVal val="#ppt_x"/>
                                          </p:val>
                                        </p:tav>
                                      </p:tavLst>
                                    </p:anim>
                                    <p:anim calcmode="lin" valueType="num">
                                      <p:cBhvr additive="base">
                                        <p:cTn id="32" dur="75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750" fill="hold"/>
                                        <p:tgtEl>
                                          <p:spTgt spid="20"/>
                                        </p:tgtEl>
                                        <p:attrNameLst>
                                          <p:attrName>ppt_x</p:attrName>
                                        </p:attrNameLst>
                                      </p:cBhvr>
                                      <p:tavLst>
                                        <p:tav tm="0">
                                          <p:val>
                                            <p:strVal val="1+#ppt_w/2"/>
                                          </p:val>
                                        </p:tav>
                                        <p:tav tm="100000">
                                          <p:val>
                                            <p:strVal val="#ppt_x"/>
                                          </p:val>
                                        </p:tav>
                                      </p:tavLst>
                                    </p:anim>
                                    <p:anim calcmode="lin" valueType="num">
                                      <p:cBhvr additive="base">
                                        <p:cTn id="36" dur="750" fill="hold"/>
                                        <p:tgtEl>
                                          <p:spTgt spid="20"/>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25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750" fill="hold"/>
                                        <p:tgtEl>
                                          <p:spTgt spid="38"/>
                                        </p:tgtEl>
                                        <p:attrNameLst>
                                          <p:attrName>ppt_x</p:attrName>
                                        </p:attrNameLst>
                                      </p:cBhvr>
                                      <p:tavLst>
                                        <p:tav tm="0">
                                          <p:val>
                                            <p:strVal val="0-#ppt_w/2"/>
                                          </p:val>
                                        </p:tav>
                                        <p:tav tm="100000">
                                          <p:val>
                                            <p:strVal val="#ppt_x"/>
                                          </p:val>
                                        </p:tav>
                                      </p:tavLst>
                                    </p:anim>
                                    <p:anim calcmode="lin" valueType="num">
                                      <p:cBhvr additive="base">
                                        <p:cTn id="40" dur="750" fill="hold"/>
                                        <p:tgtEl>
                                          <p:spTgt spid="38"/>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50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750" fill="hold"/>
                                        <p:tgtEl>
                                          <p:spTgt spid="3"/>
                                        </p:tgtEl>
                                        <p:attrNameLst>
                                          <p:attrName>ppt_x</p:attrName>
                                        </p:attrNameLst>
                                      </p:cBhvr>
                                      <p:tavLst>
                                        <p:tav tm="0">
                                          <p:val>
                                            <p:strVal val="0-#ppt_w/2"/>
                                          </p:val>
                                        </p:tav>
                                        <p:tav tm="100000">
                                          <p:val>
                                            <p:strVal val="#ppt_x"/>
                                          </p:val>
                                        </p:tav>
                                      </p:tavLst>
                                    </p:anim>
                                    <p:anim calcmode="lin" valueType="num">
                                      <p:cBhvr additive="base">
                                        <p:cTn id="44" dur="7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5A50A59-4B9B-69FD-61B7-BB064A1DE47C}"/>
              </a:ext>
            </a:extLst>
          </p:cNvPr>
          <p:cNvGrpSpPr/>
          <p:nvPr/>
        </p:nvGrpSpPr>
        <p:grpSpPr>
          <a:xfrm>
            <a:off x="923606" y="2317515"/>
            <a:ext cx="10401935" cy="2628553"/>
            <a:chOff x="1522081" y="2214752"/>
            <a:chExt cx="10401935" cy="2628553"/>
          </a:xfrm>
        </p:grpSpPr>
        <p:sp>
          <p:nvSpPr>
            <p:cNvPr id="3" name="Rectangle: Rounded Corners 2">
              <a:extLst>
                <a:ext uri="{FF2B5EF4-FFF2-40B4-BE49-F238E27FC236}">
                  <a16:creationId xmlns:a16="http://schemas.microsoft.com/office/drawing/2014/main" id="{8C7B3EB3-EF8F-AA7B-17D6-FBB851910A73}"/>
                </a:ext>
              </a:extLst>
            </p:cNvPr>
            <p:cNvSpPr/>
            <p:nvPr/>
          </p:nvSpPr>
          <p:spPr>
            <a:xfrm>
              <a:off x="1522081" y="2214752"/>
              <a:ext cx="10401935" cy="2628553"/>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a:extLst>
                <a:ext uri="{FF2B5EF4-FFF2-40B4-BE49-F238E27FC236}">
                  <a16:creationId xmlns:a16="http://schemas.microsoft.com/office/drawing/2014/main" id="{FBCDD1C4-9ACF-3712-1DBD-CB027374FF78}"/>
                </a:ext>
              </a:extLst>
            </p:cNvPr>
            <p:cNvSpPr txBox="1"/>
            <p:nvPr/>
          </p:nvSpPr>
          <p:spPr>
            <a:xfrm>
              <a:off x="1682996" y="2496706"/>
              <a:ext cx="10241020" cy="2062103"/>
            </a:xfrm>
            <a:prstGeom prst="rect">
              <a:avLst/>
            </a:prstGeom>
            <a:noFill/>
          </p:spPr>
          <p:txBody>
            <a:bodyPr wrap="square" rtlCol="0">
              <a:spAutoFit/>
            </a:bodyPr>
            <a:lstStyle/>
            <a:p>
              <a:pPr algn="just"/>
              <a:r>
                <a:rPr lang="en-US" sz="3200" b="1" dirty="0" err="1">
                  <a:solidFill>
                    <a:prstClr val="black"/>
                  </a:solidFill>
                  <a:latin typeface="Cambria" panose="02040503050406030204" pitchFamily="18" charset="0"/>
                </a:rPr>
                <a:t>Bài</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đọc</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nói</a:t>
              </a:r>
              <a:r>
                <a:rPr lang="en-US" sz="3200" b="1" dirty="0">
                  <a:solidFill>
                    <a:prstClr val="black"/>
                  </a:solidFill>
                  <a:latin typeface="Cambria" panose="02040503050406030204" pitchFamily="18" charset="0"/>
                </a:rPr>
                <a:t> ca </a:t>
              </a:r>
              <a:r>
                <a:rPr lang="en-US" sz="3200" b="1" dirty="0" err="1">
                  <a:solidFill>
                    <a:prstClr val="black"/>
                  </a:solidFill>
                  <a:latin typeface="Cambria" panose="02040503050406030204" pitchFamily="18" charset="0"/>
                </a:rPr>
                <a:t>ngợi</a:t>
              </a:r>
              <a:r>
                <a:rPr lang="en-US" sz="3200" b="1" dirty="0">
                  <a:solidFill>
                    <a:prstClr val="black"/>
                  </a:solidFill>
                  <a:latin typeface="Cambria" panose="02040503050406030204" pitchFamily="18" charset="0"/>
                </a:rPr>
                <a:t> </a:t>
              </a:r>
              <a:r>
                <a:rPr lang="vi-VN" sz="3200" b="1" dirty="0">
                  <a:solidFill>
                    <a:prstClr val="black"/>
                  </a:solidFill>
                  <a:latin typeface="Cambria" panose="02040503050406030204" pitchFamily="18" charset="0"/>
                </a:rPr>
                <a:t>tiếng khèn của người Mông là nét văn hoá quý báu, cần được lưu giữ, bảo tồn. Tiếng khèn gắn bó với người Mông và trở thành báu vật của người Mông xưa truyền lại cho các thế hệ sau.</a:t>
              </a:r>
            </a:p>
          </p:txBody>
        </p:sp>
      </p:grpSp>
      <p:pic>
        <p:nvPicPr>
          <p:cNvPr id="6" name="Picture 5">
            <a:extLst>
              <a:ext uri="{FF2B5EF4-FFF2-40B4-BE49-F238E27FC236}">
                <a16:creationId xmlns:a16="http://schemas.microsoft.com/office/drawing/2014/main" id="{165A6ABE-47B8-CC77-F1F2-C055B9276EE7}"/>
              </a:ext>
            </a:extLst>
          </p:cNvPr>
          <p:cNvPicPr>
            <a:picLocks noChangeAspect="1"/>
          </p:cNvPicPr>
          <p:nvPr/>
        </p:nvPicPr>
        <p:blipFill>
          <a:blip r:embed="rId3"/>
          <a:stretch>
            <a:fillRect/>
          </a:stretch>
        </p:blipFill>
        <p:spPr>
          <a:xfrm>
            <a:off x="3825327" y="745344"/>
            <a:ext cx="4401693" cy="1475360"/>
          </a:xfrm>
          <a:prstGeom prst="rect">
            <a:avLst/>
          </a:prstGeom>
        </p:spPr>
      </p:pic>
    </p:spTree>
    <p:extLst>
      <p:ext uri="{BB962C8B-B14F-4D97-AF65-F5344CB8AC3E}">
        <p14:creationId xmlns:p14="http://schemas.microsoft.com/office/powerpoint/2010/main" val="235998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6" name="Picture 35">
            <a:extLst>
              <a:ext uri="{FF2B5EF4-FFF2-40B4-BE49-F238E27FC236}">
                <a16:creationId xmlns:a16="http://schemas.microsoft.com/office/drawing/2014/main" id="{6A72DDF6-B043-D103-9927-7862E7A80EA0}"/>
              </a:ext>
            </a:extLst>
          </p:cNvPr>
          <p:cNvPicPr>
            <a:picLocks noChangeAspect="1"/>
          </p:cNvPicPr>
          <p:nvPr/>
        </p:nvPicPr>
        <p:blipFill>
          <a:blip r:embed="rId3"/>
          <a:stretch>
            <a:fillRect/>
          </a:stretch>
        </p:blipFill>
        <p:spPr>
          <a:xfrm>
            <a:off x="3753293" y="-116958"/>
            <a:ext cx="5502766" cy="1319327"/>
          </a:xfrm>
          <a:prstGeom prst="rect">
            <a:avLst/>
          </a:prstGeom>
        </p:spPr>
      </p:pic>
      <p:pic>
        <p:nvPicPr>
          <p:cNvPr id="37" name="Picture 36">
            <a:extLst>
              <a:ext uri="{FF2B5EF4-FFF2-40B4-BE49-F238E27FC236}">
                <a16:creationId xmlns:a16="http://schemas.microsoft.com/office/drawing/2014/main" id="{8C45F0A6-EA4E-8234-3B35-8DAE6EFD6C3C}"/>
              </a:ext>
            </a:extLst>
          </p:cNvPr>
          <p:cNvPicPr>
            <a:picLocks noChangeAspect="1"/>
          </p:cNvPicPr>
          <p:nvPr/>
        </p:nvPicPr>
        <p:blipFill>
          <a:blip r:embed="rId4"/>
          <a:stretch>
            <a:fillRect/>
          </a:stretch>
        </p:blipFill>
        <p:spPr>
          <a:xfrm>
            <a:off x="6400800" y="4695313"/>
            <a:ext cx="5791200" cy="2162687"/>
          </a:xfrm>
          <a:prstGeom prst="rect">
            <a:avLst/>
          </a:prstGeom>
        </p:spPr>
      </p:pic>
      <p:sp>
        <p:nvSpPr>
          <p:cNvPr id="38" name="TextBox 37">
            <a:extLst>
              <a:ext uri="{FF2B5EF4-FFF2-40B4-BE49-F238E27FC236}">
                <a16:creationId xmlns:a16="http://schemas.microsoft.com/office/drawing/2014/main" id="{31E63FB0-FDE7-C1AD-0F29-8F9E97CD8FED}"/>
              </a:ext>
            </a:extLst>
          </p:cNvPr>
          <p:cNvSpPr txBox="1"/>
          <p:nvPr/>
        </p:nvSpPr>
        <p:spPr>
          <a:xfrm>
            <a:off x="435936" y="797441"/>
            <a:ext cx="11079125"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(Theo Hà Phong)</a:t>
            </a:r>
          </a:p>
        </p:txBody>
      </p:sp>
    </p:spTree>
    <p:extLst>
      <p:ext uri="{BB962C8B-B14F-4D97-AF65-F5344CB8AC3E}">
        <p14:creationId xmlns:p14="http://schemas.microsoft.com/office/powerpoint/2010/main" val="3639293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20ADD3-373C-3687-2739-845AF04D318C}"/>
              </a:ext>
            </a:extLst>
          </p:cNvPr>
          <p:cNvPicPr>
            <a:picLocks noChangeAspect="1"/>
          </p:cNvPicPr>
          <p:nvPr/>
        </p:nvPicPr>
        <p:blipFill>
          <a:blip r:embed="rId4"/>
          <a:stretch>
            <a:fillRect/>
          </a:stretch>
        </p:blipFill>
        <p:spPr>
          <a:xfrm>
            <a:off x="2138082" y="2985421"/>
            <a:ext cx="6992470" cy="212446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641" y="3246581"/>
            <a:ext cx="4148100" cy="31110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4727" y="2350755"/>
            <a:ext cx="2435200" cy="24352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9381" y="4176181"/>
            <a:ext cx="2979800" cy="268182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0536" y="3246581"/>
            <a:ext cx="4029000" cy="40290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99681" y="2692655"/>
            <a:ext cx="1146000" cy="1347696"/>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76800" y="374225"/>
            <a:ext cx="3260683" cy="2445512"/>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73200" y="-1692371"/>
            <a:ext cx="3422800" cy="413319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39000" y="-514500"/>
            <a:ext cx="3029000" cy="3029000"/>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091" y="-119981"/>
            <a:ext cx="2828800" cy="2828800"/>
          </a:xfrm>
          <a:prstGeom prst="rect">
            <a:avLst/>
          </a:prstGeom>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51892" y="2019147"/>
            <a:ext cx="6128225" cy="2454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250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1500"/>
                                  </p:stCondLst>
                                  <p:childTnLst>
                                    <p:animRot by="21600000">
                                      <p:cBhvr>
                                        <p:cTn id="6" dur="4500" fill="hold"/>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11200" y="3632200"/>
            <a:ext cx="3911600" cy="1143000"/>
          </a:xfrm>
          <a:prstGeom prst="rect">
            <a:avLst/>
          </a:prstGeom>
          <a:solidFill>
            <a:schemeClr val="accent5">
              <a:lumMod val="75000"/>
            </a:schemeClr>
          </a:solidFill>
        </p:spPr>
        <p:txBody>
          <a:bodyPr vert="horz" lIns="121920" tIns="60960" rIns="121920" bIns="6096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Arial" pitchFamily="34" charset="0"/>
                <a:cs typeface="Arial" pitchFamily="34" charset="0"/>
              </a:rPr>
              <a:t>Đáp</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án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Khèn</a:t>
            </a:r>
            <a:endParaRPr lang="en-US" sz="5867" dirty="0">
              <a:solidFill>
                <a:schemeClr val="bg1"/>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69600" y="76200"/>
            <a:ext cx="1219200" cy="1097280"/>
          </a:xfrm>
          <a:prstGeom prst="rect">
            <a:avLst/>
          </a:prstGeom>
        </p:spPr>
      </p:pic>
      <p:pic>
        <p:nvPicPr>
          <p:cNvPr id="1026" name="Picture 2" descr="Nghệ An: Mở lớp truyền dạy thổi khèn, múa khèn Mông | Báo Dân tộc và Phát  triển">
            <a:extLst>
              <a:ext uri="{FF2B5EF4-FFF2-40B4-BE49-F238E27FC236}">
                <a16:creationId xmlns:a16="http://schemas.microsoft.com/office/drawing/2014/main" id="{C7ACE279-AB1D-BF0A-111D-AF75E49E72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778000"/>
            <a:ext cx="6781800" cy="45212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873228" y="921742"/>
            <a:ext cx="5391219" cy="646331"/>
          </a:xfrm>
          <a:prstGeom prst="rect">
            <a:avLst/>
          </a:prstGeom>
        </p:spPr>
        <p:txBody>
          <a:bodyPr wrap="none">
            <a:spAutoFit/>
          </a:bodyPr>
          <a:lstStyle/>
          <a:p>
            <a:r>
              <a:rPr lang="en-US" sz="3600" dirty="0" err="1">
                <a:solidFill>
                  <a:srgbClr val="FF0000"/>
                </a:solidFill>
                <a:latin typeface="Times New Roman" panose="02020603050405020304" pitchFamily="18" charset="0"/>
                <a:cs typeface="Times New Roman" panose="02020603050405020304" pitchFamily="18" charset="0"/>
              </a:rPr>
              <a:t>Đây</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nhạc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cụ</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dân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tộc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nào</a:t>
            </a:r>
            <a:r>
              <a:rPr lang="en-US" sz="3600" dirty="0">
                <a:solidFill>
                  <a:srgbClr val="FF0000"/>
                </a:solidFill>
                <a:latin typeface="Times New Roman" panose="02020603050405020304" pitchFamily="18" charset="0"/>
                <a:cs typeface="Times New Roman" panose="02020603050405020304" pitchFamily="18" charset="0"/>
              </a:rPr>
              <a:t>?</a:t>
            </a:r>
            <a:endParaRPr lang="en-US" sz="3600" dirty="0">
              <a:solidFill>
                <a:srgbClr val="FF0000"/>
              </a:solidFill>
            </a:endParaRPr>
          </a:p>
        </p:txBody>
      </p:sp>
    </p:spTree>
    <p:extLst>
      <p:ext uri="{BB962C8B-B14F-4D97-AF65-F5344CB8AC3E}">
        <p14:creationId xmlns:p14="http://schemas.microsoft.com/office/powerpoint/2010/main" val="84649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11200" y="3632200"/>
            <a:ext cx="4203700" cy="1143000"/>
          </a:xfrm>
          <a:prstGeom prst="rect">
            <a:avLst/>
          </a:prstGeom>
          <a:solidFill>
            <a:schemeClr val="accent5">
              <a:lumMod val="75000"/>
            </a:schemeClr>
          </a:solidFill>
        </p:spPr>
        <p:txBody>
          <a:bodyPr vert="horz" lIns="121920" tIns="60960" rIns="121920" bIns="6096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Arial" pitchFamily="34" charset="0"/>
                <a:cs typeface="Arial" pitchFamily="34" charset="0"/>
              </a:rPr>
              <a:t>Đáp</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án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Đàn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bầu</a:t>
            </a:r>
            <a:endParaRPr lang="en-US" sz="5867" dirty="0">
              <a:solidFill>
                <a:schemeClr val="bg1"/>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6800" y="-330200"/>
            <a:ext cx="2641600" cy="1981200"/>
          </a:xfrm>
          <a:prstGeom prst="rect">
            <a:avLst/>
          </a:prstGeom>
        </p:spPr>
      </p:pic>
      <p:pic>
        <p:nvPicPr>
          <p:cNvPr id="2050" name="Picture 2" descr="Đàn bầu - kết tinh của văn hóa Việt - Vĩnh Long Online">
            <a:extLst>
              <a:ext uri="{FF2B5EF4-FFF2-40B4-BE49-F238E27FC236}">
                <a16:creationId xmlns:a16="http://schemas.microsoft.com/office/drawing/2014/main" id="{372D464C-9BE2-5D01-C96B-6A2FFA0DB9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1363" y="2036763"/>
            <a:ext cx="6093890" cy="456723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677886" y="893020"/>
            <a:ext cx="6029987" cy="646331"/>
          </a:xfrm>
          <a:prstGeom prst="rect">
            <a:avLst/>
          </a:prstGeom>
        </p:spPr>
        <p:txBody>
          <a:bodyPr wrap="square">
            <a:spAutoFit/>
          </a:bodyPr>
          <a:lstStyle/>
          <a:p>
            <a:r>
              <a:rPr lang="en-US" sz="3600" dirty="0" err="1">
                <a:solidFill>
                  <a:srgbClr val="FF0000"/>
                </a:solidFill>
                <a:latin typeface="Times New Roman" panose="02020603050405020304" pitchFamily="18" charset="0"/>
                <a:cs typeface="Times New Roman" panose="02020603050405020304" pitchFamily="18" charset="0"/>
              </a:rPr>
              <a:t>Đây</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nhạc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cụ</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dân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tộc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nào</a:t>
            </a:r>
            <a:r>
              <a:rPr lang="en-US" sz="3600" dirty="0">
                <a:solidFill>
                  <a:srgbClr val="FF0000"/>
                </a:solidFill>
                <a:latin typeface="Times New Roman" panose="02020603050405020304" pitchFamily="18" charset="0"/>
                <a:cs typeface="Times New Roman" panose="02020603050405020304" pitchFamily="18" charset="0"/>
              </a:rPr>
              <a:t>?</a:t>
            </a:r>
            <a:endParaRPr lang="en-US" sz="3600" dirty="0">
              <a:solidFill>
                <a:srgbClr val="FF0000"/>
              </a:solidFill>
            </a:endParaRPr>
          </a:p>
        </p:txBody>
      </p:sp>
    </p:spTree>
    <p:extLst>
      <p:ext uri="{BB962C8B-B14F-4D97-AF65-F5344CB8AC3E}">
        <p14:creationId xmlns:p14="http://schemas.microsoft.com/office/powerpoint/2010/main" val="163641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11200" y="3632200"/>
            <a:ext cx="2781300" cy="1384300"/>
          </a:xfrm>
          <a:prstGeom prst="rect">
            <a:avLst/>
          </a:prstGeom>
          <a:solidFill>
            <a:schemeClr val="accent5">
              <a:lumMod val="75000"/>
            </a:schemeClr>
          </a:solidFill>
        </p:spPr>
        <p:txBody>
          <a:bodyPr vert="horz" lIns="121920" tIns="60960" rIns="121920" bIns="6096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Arial" pitchFamily="34" charset="0"/>
                <a:cs typeface="Arial" pitchFamily="34" charset="0"/>
              </a:rPr>
              <a:t>Đáp</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án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Đàn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t’rưng</a:t>
            </a:r>
            <a:endParaRPr lang="en-US" sz="5867" dirty="0">
              <a:solidFill>
                <a:schemeClr val="bg1"/>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6419" y="-838200"/>
            <a:ext cx="1935163" cy="2336800"/>
          </a:xfrm>
          <a:prstGeom prst="rect">
            <a:avLst/>
          </a:prstGeom>
        </p:spPr>
      </p:pic>
      <p:pic>
        <p:nvPicPr>
          <p:cNvPr id="3074" name="Picture 2" descr="Độc tấu đàn Tơ rưng “Mùa hái quả” - YouTube">
            <a:extLst>
              <a:ext uri="{FF2B5EF4-FFF2-40B4-BE49-F238E27FC236}">
                <a16:creationId xmlns:a16="http://schemas.microsoft.com/office/drawing/2014/main" id="{07493A3A-6B90-00DF-B8BC-CE0C9F6B32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8300" y="2101056"/>
            <a:ext cx="7886699" cy="45791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23325" y="796834"/>
            <a:ext cx="7022011" cy="646331"/>
          </a:xfrm>
          <a:prstGeom prst="rect">
            <a:avLst/>
          </a:prstGeom>
          <a:noFill/>
        </p:spPr>
        <p:txBody>
          <a:bodyPr wrap="square" rtlCol="0">
            <a:spAutoFit/>
          </a:bodyPr>
          <a:lstStyle/>
          <a:p>
            <a:r>
              <a:rPr lang="en-US" sz="3600" dirty="0" err="1">
                <a:solidFill>
                  <a:srgbClr val="FF0000"/>
                </a:solidFill>
                <a:latin typeface="Times New Roman" panose="02020603050405020304" pitchFamily="18" charset="0"/>
                <a:cs typeface="Times New Roman" panose="02020603050405020304" pitchFamily="18" charset="0"/>
              </a:rPr>
              <a:t>Đây</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nhạc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cụ</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dân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tộc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nào</a:t>
            </a:r>
            <a:r>
              <a:rPr lang="en-US" sz="3600" dirty="0">
                <a:solidFill>
                  <a:srgbClr val="FF0000"/>
                </a:solidFill>
                <a:latin typeface="Times New Roman" panose="02020603050405020304" pitchFamily="18" charset="0"/>
                <a:cs typeface="Times New Roman" panose="02020603050405020304" pitchFamily="18" charset="0"/>
              </a:rPr>
              <a:t>?</a:t>
            </a:r>
            <a:endParaRPr lang="en-US" sz="3600" dirty="0">
              <a:solidFill>
                <a:srgbClr val="FF0000"/>
              </a:solidFill>
            </a:endParaRPr>
          </a:p>
        </p:txBody>
      </p:sp>
    </p:spTree>
    <p:extLst>
      <p:ext uri="{BB962C8B-B14F-4D97-AF65-F5344CB8AC3E}">
        <p14:creationId xmlns:p14="http://schemas.microsoft.com/office/powerpoint/2010/main" val="176843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750" fill="hold"/>
                                        <p:tgtEl>
                                          <p:spTgt spid="4"/>
                                        </p:tgtEl>
                                        <p:attrNameLst>
                                          <p:attrName>ppt_x</p:attrName>
                                        </p:attrNameLst>
                                      </p:cBhvr>
                                      <p:tavLst>
                                        <p:tav tm="0">
                                          <p:val>
                                            <p:strVal val="1+#ppt_w/2"/>
                                          </p:val>
                                        </p:tav>
                                        <p:tav tm="100000">
                                          <p:val>
                                            <p:strVal val="#ppt_x"/>
                                          </p:val>
                                        </p:tav>
                                      </p:tavLst>
                                    </p:anim>
                                    <p:anim calcmode="lin" valueType="num">
                                      <p:cBhvr additive="base">
                                        <p:cTn id="8" dur="1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A19C08F-C186-4ECA-8592-AD14EA9DDBA2}"/>
              </a:ext>
            </a:extLst>
          </p:cNvPr>
          <p:cNvGrpSpPr/>
          <p:nvPr/>
        </p:nvGrpSpPr>
        <p:grpSpPr>
          <a:xfrm>
            <a:off x="-154975" y="2850213"/>
            <a:ext cx="12961723" cy="5722608"/>
            <a:chOff x="-116231" y="2137660"/>
            <a:chExt cx="9721292" cy="4291956"/>
          </a:xfrm>
        </p:grpSpPr>
        <p:pic>
          <p:nvPicPr>
            <p:cNvPr id="9" name="图片 8">
              <a:extLst>
                <a:ext uri="{FF2B5EF4-FFF2-40B4-BE49-F238E27FC236}">
                  <a16:creationId xmlns:a16="http://schemas.microsoft.com/office/drawing/2014/main" id="{EFD32AFA-CA52-47D7-A224-C914491B78D2}"/>
                </a:ext>
              </a:extLst>
            </p:cNvPr>
            <p:cNvPicPr>
              <a:picLocks noChangeAspect="1"/>
            </p:cNvPicPr>
            <p:nvPr/>
          </p:nvPicPr>
          <p:blipFill rotWithShape="1">
            <a:blip r:embed="rId3"/>
            <a:srcRect l="56379"/>
            <a:stretch/>
          </p:blipFill>
          <p:spPr>
            <a:xfrm>
              <a:off x="5565447" y="2137660"/>
              <a:ext cx="4039614" cy="4291956"/>
            </a:xfrm>
            <a:prstGeom prst="rect">
              <a:avLst/>
            </a:prstGeom>
          </p:spPr>
        </p:pic>
        <p:pic>
          <p:nvPicPr>
            <p:cNvPr id="5" name="图片 4">
              <a:extLst>
                <a:ext uri="{FF2B5EF4-FFF2-40B4-BE49-F238E27FC236}">
                  <a16:creationId xmlns:a16="http://schemas.microsoft.com/office/drawing/2014/main" id="{445A97E7-7F47-428D-9A49-EC00D717EDF0}"/>
                </a:ext>
              </a:extLst>
            </p:cNvPr>
            <p:cNvPicPr>
              <a:picLocks noChangeAspect="1"/>
            </p:cNvPicPr>
            <p:nvPr/>
          </p:nvPicPr>
          <p:blipFill>
            <a:blip r:embed="rId4"/>
            <a:stretch>
              <a:fillRect/>
            </a:stretch>
          </p:blipFill>
          <p:spPr>
            <a:xfrm>
              <a:off x="-116231" y="3918018"/>
              <a:ext cx="9376461" cy="1536325"/>
            </a:xfrm>
            <a:prstGeom prst="rect">
              <a:avLst/>
            </a:prstGeom>
          </p:spPr>
        </p:pic>
        <p:pic>
          <p:nvPicPr>
            <p:cNvPr id="7" name="图片 6">
              <a:extLst>
                <a:ext uri="{FF2B5EF4-FFF2-40B4-BE49-F238E27FC236}">
                  <a16:creationId xmlns:a16="http://schemas.microsoft.com/office/drawing/2014/main" id="{F9A2C1A6-9D0E-4C2A-81BE-100888F3CCA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297" b="90822" l="45436" r="54622"/>
                      </a14:imgEffect>
                    </a14:imgLayer>
                  </a14:imgProps>
                </a:ext>
              </a:extLst>
            </a:blip>
            <a:srcRect l="44288" t="72231" r="44230" b="7112"/>
            <a:stretch/>
          </p:blipFill>
          <p:spPr>
            <a:xfrm>
              <a:off x="228600" y="3597838"/>
              <a:ext cx="1069279" cy="1088342"/>
            </a:xfrm>
            <a:prstGeom prst="rect">
              <a:avLst/>
            </a:prstGeom>
          </p:spPr>
        </p:pic>
      </p:grpSp>
      <p:sp>
        <p:nvSpPr>
          <p:cNvPr id="8" name="Rectangle: Rounded Corners 7">
            <a:extLst>
              <a:ext uri="{FF2B5EF4-FFF2-40B4-BE49-F238E27FC236}">
                <a16:creationId xmlns:a16="http://schemas.microsoft.com/office/drawing/2014/main" id="{CCE40745-8F3B-BFD8-A1D3-8C360D284D8E}"/>
              </a:ext>
            </a:extLst>
          </p:cNvPr>
          <p:cNvSpPr/>
          <p:nvPr/>
        </p:nvSpPr>
        <p:spPr>
          <a:xfrm>
            <a:off x="1088022" y="206802"/>
            <a:ext cx="10430878" cy="1177498"/>
          </a:xfrm>
          <a:custGeom>
            <a:avLst/>
            <a:gdLst>
              <a:gd name="connsiteX0" fmla="*/ 0 w 10430878"/>
              <a:gd name="connsiteY0" fmla="*/ 588749 h 1177498"/>
              <a:gd name="connsiteX1" fmla="*/ 588749 w 10430878"/>
              <a:gd name="connsiteY1" fmla="*/ 0 h 1177498"/>
              <a:gd name="connsiteX2" fmla="*/ 1157171 w 10430878"/>
              <a:gd name="connsiteY2" fmla="*/ 0 h 1177498"/>
              <a:gd name="connsiteX3" fmla="*/ 1540525 w 10430878"/>
              <a:gd name="connsiteY3" fmla="*/ 0 h 1177498"/>
              <a:gd name="connsiteX4" fmla="*/ 2294015 w 10430878"/>
              <a:gd name="connsiteY4" fmla="*/ 0 h 1177498"/>
              <a:gd name="connsiteX5" fmla="*/ 2862437 w 10430878"/>
              <a:gd name="connsiteY5" fmla="*/ 0 h 1177498"/>
              <a:gd name="connsiteX6" fmla="*/ 3615926 w 10430878"/>
              <a:gd name="connsiteY6" fmla="*/ 0 h 1177498"/>
              <a:gd name="connsiteX7" fmla="*/ 4091814 w 10430878"/>
              <a:gd name="connsiteY7" fmla="*/ 0 h 1177498"/>
              <a:gd name="connsiteX8" fmla="*/ 4752770 w 10430878"/>
              <a:gd name="connsiteY8" fmla="*/ 0 h 1177498"/>
              <a:gd name="connsiteX9" fmla="*/ 5506260 w 10430878"/>
              <a:gd name="connsiteY9" fmla="*/ 0 h 1177498"/>
              <a:gd name="connsiteX10" fmla="*/ 6074681 w 10430878"/>
              <a:gd name="connsiteY10" fmla="*/ 0 h 1177498"/>
              <a:gd name="connsiteX11" fmla="*/ 6643103 w 10430878"/>
              <a:gd name="connsiteY11" fmla="*/ 0 h 1177498"/>
              <a:gd name="connsiteX12" fmla="*/ 7211525 w 10430878"/>
              <a:gd name="connsiteY12" fmla="*/ 0 h 1177498"/>
              <a:gd name="connsiteX13" fmla="*/ 7872481 w 10430878"/>
              <a:gd name="connsiteY13" fmla="*/ 0 h 1177498"/>
              <a:gd name="connsiteX14" fmla="*/ 8348369 w 10430878"/>
              <a:gd name="connsiteY14" fmla="*/ 0 h 1177498"/>
              <a:gd name="connsiteX15" fmla="*/ 9101859 w 10430878"/>
              <a:gd name="connsiteY15" fmla="*/ 0 h 1177498"/>
              <a:gd name="connsiteX16" fmla="*/ 9842129 w 10430878"/>
              <a:gd name="connsiteY16" fmla="*/ 0 h 1177498"/>
              <a:gd name="connsiteX17" fmla="*/ 10430878 w 10430878"/>
              <a:gd name="connsiteY17" fmla="*/ 588749 h 1177498"/>
              <a:gd name="connsiteX18" fmla="*/ 10430878 w 10430878"/>
              <a:gd name="connsiteY18" fmla="*/ 588749 h 1177498"/>
              <a:gd name="connsiteX19" fmla="*/ 9842129 w 10430878"/>
              <a:gd name="connsiteY19" fmla="*/ 1177498 h 1177498"/>
              <a:gd name="connsiteX20" fmla="*/ 8996106 w 10430878"/>
              <a:gd name="connsiteY20" fmla="*/ 1177498 h 1177498"/>
              <a:gd name="connsiteX21" fmla="*/ 8427684 w 10430878"/>
              <a:gd name="connsiteY21" fmla="*/ 1177498 h 1177498"/>
              <a:gd name="connsiteX22" fmla="*/ 7766728 w 10430878"/>
              <a:gd name="connsiteY22" fmla="*/ 1177498 h 1177498"/>
              <a:gd name="connsiteX23" fmla="*/ 7290840 w 10430878"/>
              <a:gd name="connsiteY23" fmla="*/ 1177498 h 1177498"/>
              <a:gd name="connsiteX24" fmla="*/ 6722418 w 10430878"/>
              <a:gd name="connsiteY24" fmla="*/ 1177498 h 1177498"/>
              <a:gd name="connsiteX25" fmla="*/ 6246530 w 10430878"/>
              <a:gd name="connsiteY25" fmla="*/ 1177498 h 1177498"/>
              <a:gd name="connsiteX26" fmla="*/ 5770642 w 10430878"/>
              <a:gd name="connsiteY26" fmla="*/ 1177498 h 1177498"/>
              <a:gd name="connsiteX27" fmla="*/ 5017152 w 10430878"/>
              <a:gd name="connsiteY27" fmla="*/ 1177498 h 1177498"/>
              <a:gd name="connsiteX28" fmla="*/ 4171129 w 10430878"/>
              <a:gd name="connsiteY28" fmla="*/ 1177498 h 1177498"/>
              <a:gd name="connsiteX29" fmla="*/ 3417639 w 10430878"/>
              <a:gd name="connsiteY29" fmla="*/ 1177498 h 1177498"/>
              <a:gd name="connsiteX30" fmla="*/ 2571616 w 10430878"/>
              <a:gd name="connsiteY30" fmla="*/ 1177498 h 1177498"/>
              <a:gd name="connsiteX31" fmla="*/ 1910660 w 10430878"/>
              <a:gd name="connsiteY31" fmla="*/ 1177498 h 1177498"/>
              <a:gd name="connsiteX32" fmla="*/ 1342239 w 10430878"/>
              <a:gd name="connsiteY32" fmla="*/ 1177498 h 1177498"/>
              <a:gd name="connsiteX33" fmla="*/ 588749 w 10430878"/>
              <a:gd name="connsiteY33" fmla="*/ 1177498 h 1177498"/>
              <a:gd name="connsiteX34" fmla="*/ 0 w 10430878"/>
              <a:gd name="connsiteY34" fmla="*/ 588749 h 1177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30878" h="1177498" fill="none" extrusionOk="0">
                <a:moveTo>
                  <a:pt x="0" y="588749"/>
                </a:moveTo>
                <a:cubicBezTo>
                  <a:pt x="41521" y="272126"/>
                  <a:pt x="225147" y="-48318"/>
                  <a:pt x="588749" y="0"/>
                </a:cubicBezTo>
                <a:cubicBezTo>
                  <a:pt x="819178" y="9421"/>
                  <a:pt x="969206" y="13400"/>
                  <a:pt x="1157171" y="0"/>
                </a:cubicBezTo>
                <a:cubicBezTo>
                  <a:pt x="1345136" y="-13400"/>
                  <a:pt x="1458575" y="-3144"/>
                  <a:pt x="1540525" y="0"/>
                </a:cubicBezTo>
                <a:cubicBezTo>
                  <a:pt x="1622475" y="3144"/>
                  <a:pt x="2141045" y="-23029"/>
                  <a:pt x="2294015" y="0"/>
                </a:cubicBezTo>
                <a:cubicBezTo>
                  <a:pt x="2446985" y="23029"/>
                  <a:pt x="2720199" y="9355"/>
                  <a:pt x="2862437" y="0"/>
                </a:cubicBezTo>
                <a:cubicBezTo>
                  <a:pt x="3004675" y="-9355"/>
                  <a:pt x="3373601" y="36595"/>
                  <a:pt x="3615926" y="0"/>
                </a:cubicBezTo>
                <a:cubicBezTo>
                  <a:pt x="3858251" y="-36595"/>
                  <a:pt x="3952521" y="-4525"/>
                  <a:pt x="4091814" y="0"/>
                </a:cubicBezTo>
                <a:cubicBezTo>
                  <a:pt x="4231107" y="4525"/>
                  <a:pt x="4595175" y="30792"/>
                  <a:pt x="4752770" y="0"/>
                </a:cubicBezTo>
                <a:cubicBezTo>
                  <a:pt x="4910365" y="-30792"/>
                  <a:pt x="5354162" y="-5645"/>
                  <a:pt x="5506260" y="0"/>
                </a:cubicBezTo>
                <a:cubicBezTo>
                  <a:pt x="5658358" y="5645"/>
                  <a:pt x="5897134" y="4328"/>
                  <a:pt x="6074681" y="0"/>
                </a:cubicBezTo>
                <a:cubicBezTo>
                  <a:pt x="6252228" y="-4328"/>
                  <a:pt x="6506015" y="4197"/>
                  <a:pt x="6643103" y="0"/>
                </a:cubicBezTo>
                <a:cubicBezTo>
                  <a:pt x="6780191" y="-4197"/>
                  <a:pt x="6930697" y="-10945"/>
                  <a:pt x="7211525" y="0"/>
                </a:cubicBezTo>
                <a:cubicBezTo>
                  <a:pt x="7492353" y="10945"/>
                  <a:pt x="7665724" y="18799"/>
                  <a:pt x="7872481" y="0"/>
                </a:cubicBezTo>
                <a:cubicBezTo>
                  <a:pt x="8079238" y="-18799"/>
                  <a:pt x="8120271" y="-19602"/>
                  <a:pt x="8348369" y="0"/>
                </a:cubicBezTo>
                <a:cubicBezTo>
                  <a:pt x="8576467" y="19602"/>
                  <a:pt x="8753830" y="33399"/>
                  <a:pt x="9101859" y="0"/>
                </a:cubicBezTo>
                <a:cubicBezTo>
                  <a:pt x="9449888" y="-33399"/>
                  <a:pt x="9578721" y="-983"/>
                  <a:pt x="9842129" y="0"/>
                </a:cubicBezTo>
                <a:cubicBezTo>
                  <a:pt x="10152626" y="42978"/>
                  <a:pt x="10399696" y="278723"/>
                  <a:pt x="10430878" y="588749"/>
                </a:cubicBezTo>
                <a:lnTo>
                  <a:pt x="10430878" y="588749"/>
                </a:lnTo>
                <a:cubicBezTo>
                  <a:pt x="10436749" y="892959"/>
                  <a:pt x="10097713" y="1188384"/>
                  <a:pt x="9842129" y="1177498"/>
                </a:cubicBezTo>
                <a:cubicBezTo>
                  <a:pt x="9484548" y="1173651"/>
                  <a:pt x="9408580" y="1200236"/>
                  <a:pt x="8996106" y="1177498"/>
                </a:cubicBezTo>
                <a:cubicBezTo>
                  <a:pt x="8583632" y="1154760"/>
                  <a:pt x="8585278" y="1184023"/>
                  <a:pt x="8427684" y="1177498"/>
                </a:cubicBezTo>
                <a:cubicBezTo>
                  <a:pt x="8270090" y="1170973"/>
                  <a:pt x="7913845" y="1156444"/>
                  <a:pt x="7766728" y="1177498"/>
                </a:cubicBezTo>
                <a:cubicBezTo>
                  <a:pt x="7619611" y="1198552"/>
                  <a:pt x="7387704" y="1182406"/>
                  <a:pt x="7290840" y="1177498"/>
                </a:cubicBezTo>
                <a:cubicBezTo>
                  <a:pt x="7193976" y="1172590"/>
                  <a:pt x="6963825" y="1184682"/>
                  <a:pt x="6722418" y="1177498"/>
                </a:cubicBezTo>
                <a:cubicBezTo>
                  <a:pt x="6481011" y="1170314"/>
                  <a:pt x="6388711" y="1187513"/>
                  <a:pt x="6246530" y="1177498"/>
                </a:cubicBezTo>
                <a:cubicBezTo>
                  <a:pt x="6104349" y="1167483"/>
                  <a:pt x="5967512" y="1195865"/>
                  <a:pt x="5770642" y="1177498"/>
                </a:cubicBezTo>
                <a:cubicBezTo>
                  <a:pt x="5573772" y="1159131"/>
                  <a:pt x="5258300" y="1162643"/>
                  <a:pt x="5017152" y="1177498"/>
                </a:cubicBezTo>
                <a:cubicBezTo>
                  <a:pt x="4776004" y="1192354"/>
                  <a:pt x="4487866" y="1215135"/>
                  <a:pt x="4171129" y="1177498"/>
                </a:cubicBezTo>
                <a:cubicBezTo>
                  <a:pt x="3854392" y="1139861"/>
                  <a:pt x="3614824" y="1150974"/>
                  <a:pt x="3417639" y="1177498"/>
                </a:cubicBezTo>
                <a:cubicBezTo>
                  <a:pt x="3220454" y="1204023"/>
                  <a:pt x="2772404" y="1184797"/>
                  <a:pt x="2571616" y="1177498"/>
                </a:cubicBezTo>
                <a:cubicBezTo>
                  <a:pt x="2370828" y="1170199"/>
                  <a:pt x="2131011" y="1180267"/>
                  <a:pt x="1910660" y="1177498"/>
                </a:cubicBezTo>
                <a:cubicBezTo>
                  <a:pt x="1690309" y="1174729"/>
                  <a:pt x="1557680" y="1194474"/>
                  <a:pt x="1342239" y="1177498"/>
                </a:cubicBezTo>
                <a:cubicBezTo>
                  <a:pt x="1126798" y="1160522"/>
                  <a:pt x="892894" y="1164368"/>
                  <a:pt x="588749" y="1177498"/>
                </a:cubicBezTo>
                <a:cubicBezTo>
                  <a:pt x="329648" y="1136940"/>
                  <a:pt x="42639" y="925429"/>
                  <a:pt x="0" y="588749"/>
                </a:cubicBezTo>
                <a:close/>
              </a:path>
              <a:path w="10430878" h="1177498" stroke="0" extrusionOk="0">
                <a:moveTo>
                  <a:pt x="0" y="588749"/>
                </a:moveTo>
                <a:cubicBezTo>
                  <a:pt x="-49194" y="315223"/>
                  <a:pt x="281501" y="75757"/>
                  <a:pt x="588749" y="0"/>
                </a:cubicBezTo>
                <a:cubicBezTo>
                  <a:pt x="695931" y="-19170"/>
                  <a:pt x="856572" y="1109"/>
                  <a:pt x="1064637" y="0"/>
                </a:cubicBezTo>
                <a:cubicBezTo>
                  <a:pt x="1272702" y="-1109"/>
                  <a:pt x="1388398" y="-6847"/>
                  <a:pt x="1633059" y="0"/>
                </a:cubicBezTo>
                <a:cubicBezTo>
                  <a:pt x="1877720" y="6847"/>
                  <a:pt x="1907456" y="-9141"/>
                  <a:pt x="2016413" y="0"/>
                </a:cubicBezTo>
                <a:cubicBezTo>
                  <a:pt x="2125370" y="9141"/>
                  <a:pt x="2563953" y="239"/>
                  <a:pt x="2769903" y="0"/>
                </a:cubicBezTo>
                <a:cubicBezTo>
                  <a:pt x="2975853" y="-239"/>
                  <a:pt x="2987386" y="5178"/>
                  <a:pt x="3153257" y="0"/>
                </a:cubicBezTo>
                <a:cubicBezTo>
                  <a:pt x="3319128" y="-5178"/>
                  <a:pt x="3600795" y="25443"/>
                  <a:pt x="3814213" y="0"/>
                </a:cubicBezTo>
                <a:cubicBezTo>
                  <a:pt x="4027631" y="-25443"/>
                  <a:pt x="4182793" y="2173"/>
                  <a:pt x="4290101" y="0"/>
                </a:cubicBezTo>
                <a:cubicBezTo>
                  <a:pt x="4397409" y="-2173"/>
                  <a:pt x="4584560" y="-9653"/>
                  <a:pt x="4765989" y="0"/>
                </a:cubicBezTo>
                <a:cubicBezTo>
                  <a:pt x="4947418" y="9653"/>
                  <a:pt x="5037936" y="-3843"/>
                  <a:pt x="5149343" y="0"/>
                </a:cubicBezTo>
                <a:cubicBezTo>
                  <a:pt x="5260750" y="3843"/>
                  <a:pt x="5405302" y="17962"/>
                  <a:pt x="5532698" y="0"/>
                </a:cubicBezTo>
                <a:cubicBezTo>
                  <a:pt x="5660094" y="-17962"/>
                  <a:pt x="5828546" y="-10239"/>
                  <a:pt x="6008586" y="0"/>
                </a:cubicBezTo>
                <a:cubicBezTo>
                  <a:pt x="6188626" y="10239"/>
                  <a:pt x="6459225" y="-11810"/>
                  <a:pt x="6577008" y="0"/>
                </a:cubicBezTo>
                <a:cubicBezTo>
                  <a:pt x="6694791" y="11810"/>
                  <a:pt x="6969915" y="-14305"/>
                  <a:pt x="7330497" y="0"/>
                </a:cubicBezTo>
                <a:cubicBezTo>
                  <a:pt x="7691079" y="14305"/>
                  <a:pt x="7694953" y="-13812"/>
                  <a:pt x="7991453" y="0"/>
                </a:cubicBezTo>
                <a:cubicBezTo>
                  <a:pt x="8287953" y="13812"/>
                  <a:pt x="8413736" y="2910"/>
                  <a:pt x="8559875" y="0"/>
                </a:cubicBezTo>
                <a:cubicBezTo>
                  <a:pt x="8706014" y="-2910"/>
                  <a:pt x="8957623" y="106"/>
                  <a:pt x="9128297" y="0"/>
                </a:cubicBezTo>
                <a:cubicBezTo>
                  <a:pt x="9298971" y="-106"/>
                  <a:pt x="9592616" y="-27119"/>
                  <a:pt x="9842129" y="0"/>
                </a:cubicBezTo>
                <a:cubicBezTo>
                  <a:pt x="10144082" y="11057"/>
                  <a:pt x="10435678" y="231788"/>
                  <a:pt x="10430878" y="588749"/>
                </a:cubicBezTo>
                <a:lnTo>
                  <a:pt x="10430878" y="588749"/>
                </a:lnTo>
                <a:cubicBezTo>
                  <a:pt x="10419755" y="916712"/>
                  <a:pt x="10186408" y="1184947"/>
                  <a:pt x="9842129" y="1177498"/>
                </a:cubicBezTo>
                <a:cubicBezTo>
                  <a:pt x="9505954" y="1174789"/>
                  <a:pt x="9369189" y="1190841"/>
                  <a:pt x="8996106" y="1177498"/>
                </a:cubicBezTo>
                <a:cubicBezTo>
                  <a:pt x="8623023" y="1164155"/>
                  <a:pt x="8443569" y="1173718"/>
                  <a:pt x="8150082" y="1177498"/>
                </a:cubicBezTo>
                <a:cubicBezTo>
                  <a:pt x="7856595" y="1181278"/>
                  <a:pt x="7712252" y="1149189"/>
                  <a:pt x="7489127" y="1177498"/>
                </a:cubicBezTo>
                <a:cubicBezTo>
                  <a:pt x="7266002" y="1205807"/>
                  <a:pt x="7044644" y="1152963"/>
                  <a:pt x="6643103" y="1177498"/>
                </a:cubicBezTo>
                <a:cubicBezTo>
                  <a:pt x="6241562" y="1202033"/>
                  <a:pt x="6286745" y="1192720"/>
                  <a:pt x="6167215" y="1177498"/>
                </a:cubicBezTo>
                <a:cubicBezTo>
                  <a:pt x="6047685" y="1162276"/>
                  <a:pt x="5751018" y="1196788"/>
                  <a:pt x="5598793" y="1177498"/>
                </a:cubicBezTo>
                <a:cubicBezTo>
                  <a:pt x="5446568" y="1158208"/>
                  <a:pt x="5198150" y="1143737"/>
                  <a:pt x="4845304" y="1177498"/>
                </a:cubicBezTo>
                <a:cubicBezTo>
                  <a:pt x="4492458" y="1211259"/>
                  <a:pt x="4302490" y="1214421"/>
                  <a:pt x="4091814" y="1177498"/>
                </a:cubicBezTo>
                <a:cubicBezTo>
                  <a:pt x="3881138" y="1140576"/>
                  <a:pt x="3583842" y="1204935"/>
                  <a:pt x="3430859" y="1177498"/>
                </a:cubicBezTo>
                <a:cubicBezTo>
                  <a:pt x="3277876" y="1150061"/>
                  <a:pt x="3226723" y="1165326"/>
                  <a:pt x="3047504" y="1177498"/>
                </a:cubicBezTo>
                <a:cubicBezTo>
                  <a:pt x="2868285" y="1189670"/>
                  <a:pt x="2599681" y="1173910"/>
                  <a:pt x="2479082" y="1177498"/>
                </a:cubicBezTo>
                <a:cubicBezTo>
                  <a:pt x="2358483" y="1181086"/>
                  <a:pt x="1889047" y="1146845"/>
                  <a:pt x="1725593" y="1177498"/>
                </a:cubicBezTo>
                <a:cubicBezTo>
                  <a:pt x="1562139" y="1208151"/>
                  <a:pt x="1291414" y="1164257"/>
                  <a:pt x="1157171" y="1177498"/>
                </a:cubicBezTo>
                <a:cubicBezTo>
                  <a:pt x="1022928" y="1190739"/>
                  <a:pt x="786213" y="1187772"/>
                  <a:pt x="588749" y="1177498"/>
                </a:cubicBezTo>
                <a:cubicBezTo>
                  <a:pt x="251740" y="1166886"/>
                  <a:pt x="-11976" y="979008"/>
                  <a:pt x="0" y="588749"/>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Times New Roman" panose="02020603050405020304" pitchFamily="18" charset="0"/>
                <a:cs typeface="Times New Roman" panose="02020603050405020304" pitchFamily="18" charset="0"/>
              </a:rPr>
              <a:t>Trao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đổi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với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bạn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những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điều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em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biết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về</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một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nhạc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cụ</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dân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tộc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vừa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xuất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hiện</a:t>
            </a:r>
            <a:r>
              <a:rPr lang="en-US" sz="3200" b="1" dirty="0">
                <a:solidFill>
                  <a:srgbClr val="002060"/>
                </a:solidFill>
                <a:latin typeface="Times New Roman" panose="02020603050405020304" pitchFamily="18" charset="0"/>
                <a:cs typeface="Times New Roman" panose="02020603050405020304" pitchFamily="18" charset="0"/>
              </a:rPr>
              <a:t> ở </a:t>
            </a:r>
            <a:r>
              <a:rPr lang="en-US" sz="3200" b="1" dirty="0" err="1">
                <a:solidFill>
                  <a:srgbClr val="002060"/>
                </a:solidFill>
                <a:latin typeface="Times New Roman" panose="02020603050405020304" pitchFamily="18" charset="0"/>
                <a:cs typeface="Times New Roman" panose="02020603050405020304" pitchFamily="18" charset="0"/>
              </a:rPr>
              <a:t>trò</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chơi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trên</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DCBD0E3-4B9B-72F2-36FA-E6C23AA88AC5}"/>
              </a:ext>
            </a:extLst>
          </p:cNvPr>
          <p:cNvSpPr txBox="1"/>
          <p:nvPr/>
        </p:nvSpPr>
        <p:spPr>
          <a:xfrm>
            <a:off x="2090056" y="1792012"/>
            <a:ext cx="9606657" cy="1200329"/>
          </a:xfrm>
          <a:prstGeom prst="rect">
            <a:avLst/>
          </a:prstGeom>
          <a:solidFill>
            <a:srgbClr val="FFFFCC"/>
          </a:solidFill>
        </p:spPr>
        <p:txBody>
          <a:bodyPr wrap="square" rtlCol="0">
            <a:spAutoFit/>
          </a:bodyPr>
          <a:lstStyle/>
          <a:p>
            <a:r>
              <a:rPr lang="en-US" sz="3600" b="1" dirty="0">
                <a:solidFill>
                  <a:srgbClr val="002060"/>
                </a:solidFill>
                <a:highlight>
                  <a:srgbClr val="FFFFCC"/>
                </a:highlight>
                <a:latin typeface="Times New Roman" panose="02020603050405020304" pitchFamily="18" charset="0"/>
                <a:cs typeface="Times New Roman" panose="02020603050405020304" pitchFamily="18" charset="0"/>
              </a:rPr>
              <a:t>G: </a:t>
            </a:r>
            <a:r>
              <a:rPr lang="en-US" sz="3600" b="1" dirty="0" err="1">
                <a:solidFill>
                  <a:srgbClr val="002060"/>
                </a:solidFill>
                <a:highlight>
                  <a:srgbClr val="FFFFCC"/>
                </a:highlight>
                <a:latin typeface="Times New Roman" panose="02020603050405020304" pitchFamily="18" charset="0"/>
                <a:cs typeface="Times New Roman" panose="02020603050405020304" pitchFamily="18" charset="0"/>
              </a:rPr>
              <a:t>Em</a:t>
            </a:r>
            <a:r>
              <a:rPr lang="en-US" sz="3600" b="1" dirty="0">
                <a:solidFill>
                  <a:srgbClr val="002060"/>
                </a:solidFill>
                <a:highlight>
                  <a:srgbClr val="FFFFCC"/>
                </a:highlight>
                <a:latin typeface="Times New Roman" panose="02020603050405020304" pitchFamily="18" charset="0"/>
                <a:cs typeface="Times New Roman" panose="02020603050405020304" pitchFamily="18" charset="0"/>
              </a:rPr>
              <a:t> </a:t>
            </a:r>
            <a:r>
              <a:rPr lang="en-US" sz="3600" b="1" dirty="0" err="1">
                <a:solidFill>
                  <a:srgbClr val="002060"/>
                </a:solidFill>
                <a:highlight>
                  <a:srgbClr val="FFFFCC"/>
                </a:highlight>
                <a:latin typeface="Times New Roman" panose="02020603050405020304" pitchFamily="18" charset="0"/>
                <a:cs typeface="Times New Roman" panose="02020603050405020304" pitchFamily="18" charset="0"/>
              </a:rPr>
              <a:t>có</a:t>
            </a:r>
            <a:r>
              <a:rPr lang="en-US" sz="3600" b="1" dirty="0">
                <a:solidFill>
                  <a:srgbClr val="002060"/>
                </a:solidFill>
                <a:highlight>
                  <a:srgbClr val="FFFFCC"/>
                </a:highlight>
                <a:latin typeface="Times New Roman" panose="02020603050405020304" pitchFamily="18" charset="0"/>
                <a:cs typeface="Times New Roman" panose="02020603050405020304" pitchFamily="18" charset="0"/>
              </a:rPr>
              <a:t> </a:t>
            </a:r>
            <a:r>
              <a:rPr lang="en-US" sz="3600" b="1" dirty="0" err="1">
                <a:solidFill>
                  <a:srgbClr val="002060"/>
                </a:solidFill>
                <a:highlight>
                  <a:srgbClr val="FFFFCC"/>
                </a:highlight>
                <a:latin typeface="Times New Roman" panose="02020603050405020304" pitchFamily="18" charset="0"/>
                <a:cs typeface="Times New Roman" panose="02020603050405020304" pitchFamily="18" charset="0"/>
              </a:rPr>
              <a:t>thể</a:t>
            </a:r>
            <a:r>
              <a:rPr lang="en-US" sz="3600" b="1" dirty="0">
                <a:solidFill>
                  <a:srgbClr val="002060"/>
                </a:solidFill>
                <a:highlight>
                  <a:srgbClr val="FFFFCC"/>
                </a:highlight>
                <a:latin typeface="Times New Roman" panose="02020603050405020304" pitchFamily="18" charset="0"/>
                <a:cs typeface="Times New Roman" panose="02020603050405020304" pitchFamily="18" charset="0"/>
              </a:rPr>
              <a:t> </a:t>
            </a:r>
            <a:r>
              <a:rPr lang="en-US" sz="3600" b="1" dirty="0" err="1">
                <a:solidFill>
                  <a:srgbClr val="002060"/>
                </a:solidFill>
                <a:highlight>
                  <a:srgbClr val="FFFFCC"/>
                </a:highlight>
                <a:latin typeface="Times New Roman" panose="02020603050405020304" pitchFamily="18" charset="0"/>
                <a:cs typeface="Times New Roman" panose="02020603050405020304" pitchFamily="18" charset="0"/>
              </a:rPr>
              <a:t>nói</a:t>
            </a:r>
            <a:r>
              <a:rPr lang="en-US" sz="3600" b="1" dirty="0">
                <a:solidFill>
                  <a:srgbClr val="002060"/>
                </a:solidFill>
                <a:highlight>
                  <a:srgbClr val="FFFFCC"/>
                </a:highlight>
                <a:latin typeface="Times New Roman" panose="02020603050405020304" pitchFamily="18" charset="0"/>
                <a:cs typeface="Times New Roman" panose="02020603050405020304" pitchFamily="18" charset="0"/>
              </a:rPr>
              <a:t> </a:t>
            </a:r>
            <a:r>
              <a:rPr lang="en-US" sz="3600" b="1" dirty="0" err="1">
                <a:solidFill>
                  <a:srgbClr val="002060"/>
                </a:solidFill>
                <a:highlight>
                  <a:srgbClr val="FFFFCC"/>
                </a:highlight>
                <a:latin typeface="Times New Roman" panose="02020603050405020304" pitchFamily="18" charset="0"/>
                <a:cs typeface="Times New Roman" panose="02020603050405020304" pitchFamily="18" charset="0"/>
              </a:rPr>
              <a:t>về</a:t>
            </a:r>
            <a:r>
              <a:rPr lang="en-US" sz="3600" b="1" dirty="0">
                <a:solidFill>
                  <a:srgbClr val="002060"/>
                </a:solidFill>
                <a:highlight>
                  <a:srgbClr val="FFFFCC"/>
                </a:highlight>
                <a:latin typeface="Times New Roman" panose="02020603050405020304" pitchFamily="18" charset="0"/>
                <a:cs typeface="Times New Roman" panose="02020603050405020304" pitchFamily="18" charset="0"/>
              </a:rPr>
              <a:t> </a:t>
            </a:r>
            <a:r>
              <a:rPr lang="en-US" sz="3600" b="1" dirty="0" err="1">
                <a:solidFill>
                  <a:srgbClr val="002060"/>
                </a:solidFill>
                <a:highlight>
                  <a:srgbClr val="FFFFCC"/>
                </a:highlight>
                <a:latin typeface="Times New Roman" panose="02020603050405020304" pitchFamily="18" charset="0"/>
                <a:cs typeface="Times New Roman" panose="02020603050405020304" pitchFamily="18" charset="0"/>
              </a:rPr>
              <a:t>hình</a:t>
            </a:r>
            <a:r>
              <a:rPr lang="en-US" sz="3600" b="1" dirty="0">
                <a:solidFill>
                  <a:srgbClr val="002060"/>
                </a:solidFill>
                <a:highlight>
                  <a:srgbClr val="FFFFCC"/>
                </a:highlight>
                <a:latin typeface="Times New Roman" panose="02020603050405020304" pitchFamily="18" charset="0"/>
                <a:cs typeface="Times New Roman" panose="02020603050405020304" pitchFamily="18" charset="0"/>
              </a:rPr>
              <a:t> </a:t>
            </a:r>
            <a:r>
              <a:rPr lang="en-US" sz="3600" b="1" dirty="0" err="1">
                <a:solidFill>
                  <a:srgbClr val="002060"/>
                </a:solidFill>
                <a:highlight>
                  <a:srgbClr val="FFFFCC"/>
                </a:highlight>
                <a:latin typeface="Times New Roman" panose="02020603050405020304" pitchFamily="18" charset="0"/>
                <a:cs typeface="Times New Roman" panose="02020603050405020304" pitchFamily="18" charset="0"/>
              </a:rPr>
              <a:t>dáng</a:t>
            </a:r>
            <a:r>
              <a:rPr lang="en-US" sz="3600" b="1" dirty="0">
                <a:solidFill>
                  <a:srgbClr val="002060"/>
                </a:solidFill>
                <a:highlight>
                  <a:srgbClr val="FFFFCC"/>
                </a:highlight>
                <a:latin typeface="Times New Roman" panose="02020603050405020304" pitchFamily="18" charset="0"/>
                <a:cs typeface="Times New Roman" panose="02020603050405020304" pitchFamily="18" charset="0"/>
              </a:rPr>
              <a:t>, </a:t>
            </a:r>
            <a:r>
              <a:rPr lang="en-US" sz="3600" b="1" dirty="0" err="1">
                <a:solidFill>
                  <a:srgbClr val="002060"/>
                </a:solidFill>
                <a:highlight>
                  <a:srgbClr val="FFFFCC"/>
                </a:highlight>
                <a:latin typeface="Times New Roman" panose="02020603050405020304" pitchFamily="18" charset="0"/>
                <a:cs typeface="Times New Roman" panose="02020603050405020304" pitchFamily="18" charset="0"/>
              </a:rPr>
              <a:t>cấu</a:t>
            </a:r>
            <a:r>
              <a:rPr lang="en-US" sz="3600" b="1" dirty="0">
                <a:solidFill>
                  <a:srgbClr val="002060"/>
                </a:solidFill>
                <a:highlight>
                  <a:srgbClr val="FFFFCC"/>
                </a:highlight>
                <a:latin typeface="Times New Roman" panose="02020603050405020304" pitchFamily="18" charset="0"/>
                <a:cs typeface="Times New Roman" panose="02020603050405020304" pitchFamily="18" charset="0"/>
              </a:rPr>
              <a:t> </a:t>
            </a:r>
            <a:r>
              <a:rPr lang="en-US" sz="3600" b="1" dirty="0" err="1">
                <a:solidFill>
                  <a:srgbClr val="002060"/>
                </a:solidFill>
                <a:highlight>
                  <a:srgbClr val="FFFFCC"/>
                </a:highlight>
                <a:latin typeface="Times New Roman" panose="02020603050405020304" pitchFamily="18" charset="0"/>
                <a:cs typeface="Times New Roman" panose="02020603050405020304" pitchFamily="18" charset="0"/>
              </a:rPr>
              <a:t>tạo</a:t>
            </a:r>
            <a:r>
              <a:rPr lang="en-US" sz="3600" b="1" dirty="0">
                <a:solidFill>
                  <a:srgbClr val="002060"/>
                </a:solidFill>
                <a:highlight>
                  <a:srgbClr val="FFFFCC"/>
                </a:highlight>
                <a:latin typeface="Times New Roman" panose="02020603050405020304" pitchFamily="18" charset="0"/>
                <a:cs typeface="Times New Roman" panose="02020603050405020304" pitchFamily="18" charset="0"/>
              </a:rPr>
              <a:t>, </a:t>
            </a:r>
            <a:r>
              <a:rPr lang="en-US" sz="3600" b="1" dirty="0" err="1">
                <a:solidFill>
                  <a:srgbClr val="002060"/>
                </a:solidFill>
                <a:highlight>
                  <a:srgbClr val="FFFFCC"/>
                </a:highlight>
                <a:latin typeface="Times New Roman" panose="02020603050405020304" pitchFamily="18" charset="0"/>
                <a:cs typeface="Times New Roman" panose="02020603050405020304" pitchFamily="18" charset="0"/>
              </a:rPr>
              <a:t>cách</a:t>
            </a:r>
            <a:r>
              <a:rPr lang="en-US" sz="3600" b="1" dirty="0">
                <a:solidFill>
                  <a:srgbClr val="002060"/>
                </a:solidFill>
                <a:highlight>
                  <a:srgbClr val="FFFFCC"/>
                </a:highlight>
                <a:latin typeface="Times New Roman" panose="02020603050405020304" pitchFamily="18" charset="0"/>
                <a:cs typeface="Times New Roman" panose="02020603050405020304" pitchFamily="18" charset="0"/>
              </a:rPr>
              <a:t> </a:t>
            </a:r>
            <a:r>
              <a:rPr lang="en-US" sz="3600" b="1" dirty="0" err="1">
                <a:solidFill>
                  <a:srgbClr val="002060"/>
                </a:solidFill>
                <a:highlight>
                  <a:srgbClr val="FFFFCC"/>
                </a:highlight>
                <a:latin typeface="Times New Roman" panose="02020603050405020304" pitchFamily="18" charset="0"/>
                <a:cs typeface="Times New Roman" panose="02020603050405020304" pitchFamily="18" charset="0"/>
              </a:rPr>
              <a:t>chơi</a:t>
            </a:r>
            <a:r>
              <a:rPr lang="en-US" sz="3600" b="1" dirty="0">
                <a:solidFill>
                  <a:srgbClr val="002060"/>
                </a:solidFill>
                <a:highlight>
                  <a:srgbClr val="FFFFCC"/>
                </a:highlight>
                <a:latin typeface="Times New Roman" panose="02020603050405020304" pitchFamily="18" charset="0"/>
                <a:cs typeface="Times New Roman" panose="02020603050405020304" pitchFamily="18" charset="0"/>
              </a:rPr>
              <a:t> </a:t>
            </a:r>
            <a:r>
              <a:rPr lang="en-US" sz="3600" b="1" dirty="0" err="1">
                <a:solidFill>
                  <a:srgbClr val="002060"/>
                </a:solidFill>
                <a:highlight>
                  <a:srgbClr val="FFFFCC"/>
                </a:highlight>
                <a:latin typeface="Times New Roman" panose="02020603050405020304" pitchFamily="18" charset="0"/>
                <a:cs typeface="Times New Roman" panose="02020603050405020304" pitchFamily="18" charset="0"/>
              </a:rPr>
              <a:t>nhạc</a:t>
            </a:r>
            <a:r>
              <a:rPr lang="en-US" sz="3600" b="1" dirty="0">
                <a:solidFill>
                  <a:srgbClr val="002060"/>
                </a:solidFill>
                <a:highlight>
                  <a:srgbClr val="FFFFCC"/>
                </a:highlight>
                <a:latin typeface="Times New Roman" panose="02020603050405020304" pitchFamily="18" charset="0"/>
                <a:cs typeface="Times New Roman" panose="02020603050405020304" pitchFamily="18" charset="0"/>
              </a:rPr>
              <a:t> </a:t>
            </a:r>
            <a:r>
              <a:rPr lang="en-US" sz="3600" b="1" dirty="0" err="1">
                <a:solidFill>
                  <a:srgbClr val="002060"/>
                </a:solidFill>
                <a:highlight>
                  <a:srgbClr val="FFFFCC"/>
                </a:highlight>
                <a:latin typeface="Times New Roman" panose="02020603050405020304" pitchFamily="18" charset="0"/>
                <a:cs typeface="Times New Roman" panose="02020603050405020304" pitchFamily="18" charset="0"/>
              </a:rPr>
              <a:t>cụ</a:t>
            </a:r>
            <a:r>
              <a:rPr lang="en-US" sz="3600" b="1" dirty="0">
                <a:solidFill>
                  <a:srgbClr val="002060"/>
                </a:solidFill>
                <a:highlight>
                  <a:srgbClr val="FFFFCC"/>
                </a:highlight>
                <a:latin typeface="Times New Roman" panose="02020603050405020304" pitchFamily="18" charset="0"/>
                <a:cs typeface="Times New Roman" panose="02020603050405020304" pitchFamily="18" charset="0"/>
              </a:rPr>
              <a:t> </a:t>
            </a:r>
            <a:r>
              <a:rPr lang="en-US" sz="3600" b="1" dirty="0" err="1">
                <a:solidFill>
                  <a:srgbClr val="002060"/>
                </a:solidFill>
                <a:highlight>
                  <a:srgbClr val="FFFFCC"/>
                </a:highlight>
                <a:latin typeface="Times New Roman" panose="02020603050405020304" pitchFamily="18" charset="0"/>
                <a:cs typeface="Times New Roman" panose="02020603050405020304" pitchFamily="18" charset="0"/>
              </a:rPr>
              <a:t>đó</a:t>
            </a:r>
            <a:r>
              <a:rPr lang="en-US" sz="3600" b="1" dirty="0">
                <a:solidFill>
                  <a:srgbClr val="002060"/>
                </a:solidFill>
                <a:highlight>
                  <a:srgbClr val="FFFFCC"/>
                </a:highlight>
                <a:latin typeface="Times New Roman" panose="02020603050405020304" pitchFamily="18" charset="0"/>
                <a:cs typeface="Times New Roman" panose="02020603050405020304" pitchFamily="18" charset="0"/>
              </a:rPr>
              <a:t>…</a:t>
            </a:r>
          </a:p>
        </p:txBody>
      </p:sp>
      <p:pic>
        <p:nvPicPr>
          <p:cNvPr id="126" name="Picture 2" descr="Độc tấu đàn Tơ rưng “Mùa hái quả” - YouTube">
            <a:extLst>
              <a:ext uri="{FF2B5EF4-FFF2-40B4-BE49-F238E27FC236}">
                <a16:creationId xmlns:a16="http://schemas.microsoft.com/office/drawing/2014/main" id="{16FFA8E6-15F0-4FEC-C660-AEC7F8E6CFF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3900" y="3566780"/>
            <a:ext cx="3962400" cy="2692401"/>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2" descr="Đàn bầu - kết tinh của văn hóa Việt - Vĩnh Long Online">
            <a:extLst>
              <a:ext uri="{FF2B5EF4-FFF2-40B4-BE49-F238E27FC236}">
                <a16:creationId xmlns:a16="http://schemas.microsoft.com/office/drawing/2014/main" id="{4AC0CD63-5BC9-3E56-660D-55BDFED5E9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6698" y="3555841"/>
            <a:ext cx="3619500" cy="2692399"/>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2" descr="Nghệ An: Mở lớp truyền dạy thổi khèn, múa khèn Mông | Báo Dân tộc và Phát  triển">
            <a:extLst>
              <a:ext uri="{FF2B5EF4-FFF2-40B4-BE49-F238E27FC236}">
                <a16:creationId xmlns:a16="http://schemas.microsoft.com/office/drawing/2014/main" id="{8F50833E-3692-4900-440B-07E4FE9F13A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36198" y="3539112"/>
            <a:ext cx="3670300" cy="2666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897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128"/>
                                        </p:tgtEl>
                                        <p:attrNameLst>
                                          <p:attrName>style.visibility</p:attrName>
                                        </p:attrNameLst>
                                      </p:cBhvr>
                                      <p:to>
                                        <p:strVal val="visible"/>
                                      </p:to>
                                    </p:set>
                                    <p:animEffect transition="in" filter="fade">
                                      <p:cBhvr>
                                        <p:cTn id="17" dur="500"/>
                                        <p:tgtEl>
                                          <p:spTgt spid="128"/>
                                        </p:tgtEl>
                                      </p:cBhvr>
                                    </p:animEffect>
                                  </p:childTnLst>
                                </p:cTn>
                              </p:par>
                              <p:par>
                                <p:cTn id="18" presetID="10" presetClass="entr" presetSubtype="0" fill="hold" nodeType="withEffect">
                                  <p:stCondLst>
                                    <p:cond delay="0"/>
                                  </p:stCondLst>
                                  <p:childTnLst>
                                    <p:set>
                                      <p:cBhvr>
                                        <p:cTn id="19" dur="1" fill="hold">
                                          <p:stCondLst>
                                            <p:cond delay="0"/>
                                          </p:stCondLst>
                                        </p:cTn>
                                        <p:tgtEl>
                                          <p:spTgt spid="127"/>
                                        </p:tgtEl>
                                        <p:attrNameLst>
                                          <p:attrName>style.visibility</p:attrName>
                                        </p:attrNameLst>
                                      </p:cBhvr>
                                      <p:to>
                                        <p:strVal val="visible"/>
                                      </p:to>
                                    </p:set>
                                    <p:animEffect transition="in" filter="fade">
                                      <p:cBhvr>
                                        <p:cTn id="20" dur="500"/>
                                        <p:tgtEl>
                                          <p:spTgt spid="127"/>
                                        </p:tgtEl>
                                      </p:cBhvr>
                                    </p:animEffect>
                                  </p:childTnLst>
                                </p:cTn>
                              </p:par>
                              <p:par>
                                <p:cTn id="21" presetID="10" presetClass="entr" presetSubtype="0" fill="hold" nodeType="withEffect">
                                  <p:stCondLst>
                                    <p:cond delay="0"/>
                                  </p:stCondLst>
                                  <p:childTnLst>
                                    <p:set>
                                      <p:cBhvr>
                                        <p:cTn id="22" dur="1" fill="hold">
                                          <p:stCondLst>
                                            <p:cond delay="0"/>
                                          </p:stCondLst>
                                        </p:cTn>
                                        <p:tgtEl>
                                          <p:spTgt spid="126"/>
                                        </p:tgtEl>
                                        <p:attrNameLst>
                                          <p:attrName>style.visibility</p:attrName>
                                        </p:attrNameLst>
                                      </p:cBhvr>
                                      <p:to>
                                        <p:strVal val="visible"/>
                                      </p:to>
                                    </p:set>
                                    <p:animEffect transition="in" filter="fade">
                                      <p:cBhvr>
                                        <p:cTn id="23" dur="500"/>
                                        <p:tgtEl>
                                          <p:spTgt spid="1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407611" y="148855"/>
            <a:ext cx="11524615"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8194" name="Picture 2" descr="Khèn mông trắng loại to – Sản phẩm thủ công mỹ nghệ">
            <a:extLst>
              <a:ext uri="{FF2B5EF4-FFF2-40B4-BE49-F238E27FC236}">
                <a16:creationId xmlns:a16="http://schemas.microsoft.com/office/drawing/2014/main" id="{04B2D199-F7D0-69DF-A0F7-1FB2C3CE7F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564" y="999461"/>
            <a:ext cx="4394791" cy="329609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1">
            <a:extLst>
              <a:ext uri="{FF2B5EF4-FFF2-40B4-BE49-F238E27FC236}">
                <a16:creationId xmlns:a16="http://schemas.microsoft.com/office/drawing/2014/main" id="{A41989FA-EE99-6608-F26C-DD7568F19D5F}"/>
              </a:ext>
            </a:extLst>
          </p:cNvPr>
          <p:cNvSpPr/>
          <p:nvPr/>
        </p:nvSpPr>
        <p:spPr>
          <a:xfrm>
            <a:off x="4837814" y="786809"/>
            <a:ext cx="6985591" cy="5624623"/>
          </a:xfrm>
          <a:custGeom>
            <a:avLst/>
            <a:gdLst>
              <a:gd name="connsiteX0" fmla="*/ 0 w 6985591"/>
              <a:gd name="connsiteY0" fmla="*/ 937456 h 5624623"/>
              <a:gd name="connsiteX1" fmla="*/ 937456 w 6985591"/>
              <a:gd name="connsiteY1" fmla="*/ 0 h 5624623"/>
              <a:gd name="connsiteX2" fmla="*/ 6048135 w 6985591"/>
              <a:gd name="connsiteY2" fmla="*/ 0 h 5624623"/>
              <a:gd name="connsiteX3" fmla="*/ 6985591 w 6985591"/>
              <a:gd name="connsiteY3" fmla="*/ 937456 h 5624623"/>
              <a:gd name="connsiteX4" fmla="*/ 6985591 w 6985591"/>
              <a:gd name="connsiteY4" fmla="*/ 4687167 h 5624623"/>
              <a:gd name="connsiteX5" fmla="*/ 6048135 w 6985591"/>
              <a:gd name="connsiteY5" fmla="*/ 5624623 h 5624623"/>
              <a:gd name="connsiteX6" fmla="*/ 937456 w 6985591"/>
              <a:gd name="connsiteY6" fmla="*/ 5624623 h 5624623"/>
              <a:gd name="connsiteX7" fmla="*/ 0 w 6985591"/>
              <a:gd name="connsiteY7" fmla="*/ 4687167 h 5624623"/>
              <a:gd name="connsiteX8" fmla="*/ 0 w 6985591"/>
              <a:gd name="connsiteY8" fmla="*/ 937456 h 562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5591" h="5624623" fill="none" extrusionOk="0">
                <a:moveTo>
                  <a:pt x="0" y="937456"/>
                </a:moveTo>
                <a:cubicBezTo>
                  <a:pt x="-57477" y="395675"/>
                  <a:pt x="427173" y="8491"/>
                  <a:pt x="937456" y="0"/>
                </a:cubicBezTo>
                <a:cubicBezTo>
                  <a:pt x="2289846" y="-61902"/>
                  <a:pt x="3831823" y="-101778"/>
                  <a:pt x="6048135" y="0"/>
                </a:cubicBezTo>
                <a:cubicBezTo>
                  <a:pt x="6520675" y="-14173"/>
                  <a:pt x="7017870" y="376698"/>
                  <a:pt x="6985591" y="937456"/>
                </a:cubicBezTo>
                <a:cubicBezTo>
                  <a:pt x="7043245" y="2302697"/>
                  <a:pt x="7001866" y="2956198"/>
                  <a:pt x="6985591" y="4687167"/>
                </a:cubicBezTo>
                <a:cubicBezTo>
                  <a:pt x="6940478" y="5182824"/>
                  <a:pt x="6556041" y="5579155"/>
                  <a:pt x="6048135" y="5624623"/>
                </a:cubicBezTo>
                <a:cubicBezTo>
                  <a:pt x="4488141" y="5482231"/>
                  <a:pt x="2038369" y="5735724"/>
                  <a:pt x="937456" y="5624623"/>
                </a:cubicBezTo>
                <a:cubicBezTo>
                  <a:pt x="363246" y="5652876"/>
                  <a:pt x="-5171" y="5228489"/>
                  <a:pt x="0" y="4687167"/>
                </a:cubicBezTo>
                <a:cubicBezTo>
                  <a:pt x="-60195" y="2867559"/>
                  <a:pt x="-117669" y="2204411"/>
                  <a:pt x="0" y="937456"/>
                </a:cubicBezTo>
                <a:close/>
              </a:path>
              <a:path w="6985591" h="5624623" stroke="0" extrusionOk="0">
                <a:moveTo>
                  <a:pt x="0" y="937456"/>
                </a:moveTo>
                <a:cubicBezTo>
                  <a:pt x="-57475" y="343752"/>
                  <a:pt x="376197" y="-72787"/>
                  <a:pt x="937456" y="0"/>
                </a:cubicBezTo>
                <a:cubicBezTo>
                  <a:pt x="2417084" y="-164947"/>
                  <a:pt x="3692301" y="-52288"/>
                  <a:pt x="6048135" y="0"/>
                </a:cubicBezTo>
                <a:cubicBezTo>
                  <a:pt x="6561054" y="-75557"/>
                  <a:pt x="6978173" y="420901"/>
                  <a:pt x="6985591" y="937456"/>
                </a:cubicBezTo>
                <a:cubicBezTo>
                  <a:pt x="6842266" y="1816545"/>
                  <a:pt x="7079041" y="3928215"/>
                  <a:pt x="6985591" y="4687167"/>
                </a:cubicBezTo>
                <a:cubicBezTo>
                  <a:pt x="6995102" y="5217190"/>
                  <a:pt x="6539974" y="5577486"/>
                  <a:pt x="6048135" y="5624623"/>
                </a:cubicBezTo>
                <a:cubicBezTo>
                  <a:pt x="5255698" y="5783164"/>
                  <a:pt x="2581871" y="5482787"/>
                  <a:pt x="937456" y="5624623"/>
                </a:cubicBezTo>
                <a:cubicBezTo>
                  <a:pt x="414569" y="5714972"/>
                  <a:pt x="62291" y="5183251"/>
                  <a:pt x="0" y="4687167"/>
                </a:cubicBezTo>
                <a:cubicBezTo>
                  <a:pt x="108226" y="3129614"/>
                  <a:pt x="-136457" y="2453541"/>
                  <a:pt x="0" y="937456"/>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Calibri" panose="020F0502020204030204" pitchFamily="34" charset="0"/>
                <a:cs typeface="Calibri" panose="020F0502020204030204" pitchFamily="34" charset="0"/>
              </a:rPr>
              <a:t>Cây khèn người Mông</a:t>
            </a:r>
            <a:r>
              <a:rPr lang="en-US" sz="3200" b="1" dirty="0">
                <a:solidFill>
                  <a:schemeClr val="tx1"/>
                </a:solidFill>
                <a:latin typeface="Calibri" panose="020F0502020204030204" pitchFamily="34" charset="0"/>
                <a:cs typeface="Calibri" panose="020F0502020204030204" pitchFamily="34" charset="0"/>
              </a:rPr>
              <a:t>:</a:t>
            </a:r>
            <a:r>
              <a:rPr lang="vi-VN" sz="3200" b="1" dirty="0">
                <a:solidFill>
                  <a:schemeClr val="tx1"/>
                </a:solidFill>
                <a:latin typeface="Calibri" panose="020F0502020204030204" pitchFamily="34" charset="0"/>
                <a:cs typeface="Calibri" panose="020F0502020204030204" pitchFamily="34" charset="0"/>
              </a:rPr>
              <a:t> </a:t>
            </a:r>
            <a:r>
              <a:rPr lang="en-US" sz="3200" dirty="0">
                <a:solidFill>
                  <a:schemeClr val="tx1"/>
                </a:solidFill>
                <a:latin typeface="Calibri" panose="020F0502020204030204" pitchFamily="34" charset="0"/>
                <a:cs typeface="Calibri" panose="020F0502020204030204" pitchFamily="34" charset="0"/>
              </a:rPr>
              <a:t>T</a:t>
            </a:r>
            <a:r>
              <a:rPr lang="vi-VN" sz="3200" dirty="0">
                <a:solidFill>
                  <a:schemeClr val="tx1"/>
                </a:solidFill>
                <a:latin typeface="Calibri" panose="020F0502020204030204" pitchFamily="34" charset="0"/>
                <a:cs typeface="Calibri" panose="020F0502020204030204" pitchFamily="34" charset="0"/>
              </a:rPr>
              <a:t>ừ xa xưa, bà con người Mông đã biết tận dụng các loại tre, nứa, trúc để làm những vật dụng phục vụ cuộc sống sinh hoạt hằng ngày. </a:t>
            </a:r>
            <a:endParaRPr lang="en-US" sz="3200" dirty="0">
              <a:solidFill>
                <a:schemeClr val="tx1"/>
              </a:solidFill>
              <a:latin typeface="Calibri" panose="020F0502020204030204" pitchFamily="34" charset="0"/>
              <a:cs typeface="Calibri" panose="020F0502020204030204" pitchFamily="34" charset="0"/>
            </a:endParaRPr>
          </a:p>
          <a:p>
            <a:pPr algn="just"/>
            <a:r>
              <a:rPr lang="vi-VN" sz="3200" dirty="0">
                <a:solidFill>
                  <a:schemeClr val="tx1"/>
                </a:solidFill>
                <a:latin typeface="Calibri" panose="020F0502020204030204" pitchFamily="34" charset="0"/>
                <a:cs typeface="Calibri" panose="020F0502020204030204" pitchFamily="34" charset="0"/>
              </a:rPr>
              <a:t>Nhạc cụ truyền thống của người Mông ở Tây Bắc bao gồm </a:t>
            </a:r>
            <a:r>
              <a:rPr lang="vi-VN" sz="3200" b="1" i="1" dirty="0">
                <a:solidFill>
                  <a:schemeClr val="tx1"/>
                </a:solidFill>
                <a:latin typeface="Calibri" panose="020F0502020204030204" pitchFamily="34" charset="0"/>
                <a:cs typeface="Calibri" panose="020F0502020204030204" pitchFamily="34" charset="0"/>
              </a:rPr>
              <a:t>khèn, kèn, trống, chiêng, sáo, khèn môi, kèn lá</a:t>
            </a:r>
            <a:r>
              <a:rPr lang="vi-VN" sz="3200" dirty="0">
                <a:solidFill>
                  <a:schemeClr val="tx1"/>
                </a:solidFill>
                <a:latin typeface="Calibri" panose="020F0502020204030204" pitchFamily="34" charset="0"/>
                <a:cs typeface="Calibri" panose="020F0502020204030204" pitchFamily="34" charset="0"/>
              </a:rPr>
              <a:t>,... Các nhạc cụ được chế tác tại chỗ, từ bàn tay khéo léo, sáng tạo của chính những người sử dụng. </a:t>
            </a:r>
          </a:p>
        </p:txBody>
      </p:sp>
    </p:spTree>
    <p:extLst>
      <p:ext uri="{BB962C8B-B14F-4D97-AF65-F5344CB8AC3E}">
        <p14:creationId xmlns:p14="http://schemas.microsoft.com/office/powerpoint/2010/main" val="1119007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407611" y="148855"/>
            <a:ext cx="11524615"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 name="Rectangle: Rounded Corners 11">
            <a:extLst>
              <a:ext uri="{FF2B5EF4-FFF2-40B4-BE49-F238E27FC236}">
                <a16:creationId xmlns:a16="http://schemas.microsoft.com/office/drawing/2014/main" id="{A41989FA-EE99-6608-F26C-DD7568F19D5F}"/>
              </a:ext>
            </a:extLst>
          </p:cNvPr>
          <p:cNvSpPr/>
          <p:nvPr/>
        </p:nvSpPr>
        <p:spPr>
          <a:xfrm>
            <a:off x="499730" y="3817088"/>
            <a:ext cx="11532781" cy="2966483"/>
          </a:xfrm>
          <a:custGeom>
            <a:avLst/>
            <a:gdLst>
              <a:gd name="connsiteX0" fmla="*/ 0 w 11532781"/>
              <a:gd name="connsiteY0" fmla="*/ 494424 h 2966483"/>
              <a:gd name="connsiteX1" fmla="*/ 494424 w 11532781"/>
              <a:gd name="connsiteY1" fmla="*/ 0 h 2966483"/>
              <a:gd name="connsiteX2" fmla="*/ 11038357 w 11532781"/>
              <a:gd name="connsiteY2" fmla="*/ 0 h 2966483"/>
              <a:gd name="connsiteX3" fmla="*/ 11532781 w 11532781"/>
              <a:gd name="connsiteY3" fmla="*/ 494424 h 2966483"/>
              <a:gd name="connsiteX4" fmla="*/ 11532781 w 11532781"/>
              <a:gd name="connsiteY4" fmla="*/ 2472059 h 2966483"/>
              <a:gd name="connsiteX5" fmla="*/ 11038357 w 11532781"/>
              <a:gd name="connsiteY5" fmla="*/ 2966483 h 2966483"/>
              <a:gd name="connsiteX6" fmla="*/ 494424 w 11532781"/>
              <a:gd name="connsiteY6" fmla="*/ 2966483 h 2966483"/>
              <a:gd name="connsiteX7" fmla="*/ 0 w 11532781"/>
              <a:gd name="connsiteY7" fmla="*/ 2472059 h 2966483"/>
              <a:gd name="connsiteX8" fmla="*/ 0 w 11532781"/>
              <a:gd name="connsiteY8" fmla="*/ 494424 h 296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2781" h="2966483" fill="none" extrusionOk="0">
                <a:moveTo>
                  <a:pt x="0" y="494424"/>
                </a:moveTo>
                <a:cubicBezTo>
                  <a:pt x="-46970" y="201717"/>
                  <a:pt x="237598" y="18482"/>
                  <a:pt x="494424" y="0"/>
                </a:cubicBezTo>
                <a:cubicBezTo>
                  <a:pt x="2550690" y="-61902"/>
                  <a:pt x="5978860" y="-101778"/>
                  <a:pt x="11038357" y="0"/>
                </a:cubicBezTo>
                <a:cubicBezTo>
                  <a:pt x="11281855" y="-9270"/>
                  <a:pt x="11544716" y="205456"/>
                  <a:pt x="11532781" y="494424"/>
                </a:cubicBezTo>
                <a:cubicBezTo>
                  <a:pt x="11590435" y="743942"/>
                  <a:pt x="11549056" y="2001215"/>
                  <a:pt x="11532781" y="2472059"/>
                </a:cubicBezTo>
                <a:cubicBezTo>
                  <a:pt x="11486201" y="2722318"/>
                  <a:pt x="11307300" y="2947442"/>
                  <a:pt x="11038357" y="2966483"/>
                </a:cubicBezTo>
                <a:cubicBezTo>
                  <a:pt x="8735084" y="2824091"/>
                  <a:pt x="2240599" y="3077584"/>
                  <a:pt x="494424" y="2966483"/>
                </a:cubicBezTo>
                <a:cubicBezTo>
                  <a:pt x="204856" y="2974741"/>
                  <a:pt x="-11229" y="2796323"/>
                  <a:pt x="0" y="2472059"/>
                </a:cubicBezTo>
                <a:cubicBezTo>
                  <a:pt x="-60195" y="1615348"/>
                  <a:pt x="-117669" y="1297813"/>
                  <a:pt x="0" y="494424"/>
                </a:cubicBezTo>
                <a:close/>
              </a:path>
              <a:path w="11532781" h="2966483" stroke="0" extrusionOk="0">
                <a:moveTo>
                  <a:pt x="0" y="494424"/>
                </a:moveTo>
                <a:cubicBezTo>
                  <a:pt x="-3923" y="216176"/>
                  <a:pt x="194613" y="-44740"/>
                  <a:pt x="494424" y="0"/>
                </a:cubicBezTo>
                <a:cubicBezTo>
                  <a:pt x="4246468" y="-164947"/>
                  <a:pt x="6199332" y="-52288"/>
                  <a:pt x="11038357" y="0"/>
                </a:cubicBezTo>
                <a:cubicBezTo>
                  <a:pt x="11308076" y="-52374"/>
                  <a:pt x="11528754" y="222006"/>
                  <a:pt x="11532781" y="494424"/>
                </a:cubicBezTo>
                <a:cubicBezTo>
                  <a:pt x="11389456" y="1207449"/>
                  <a:pt x="11626231" y="1844785"/>
                  <a:pt x="11532781" y="2472059"/>
                </a:cubicBezTo>
                <a:cubicBezTo>
                  <a:pt x="11562620" y="2783648"/>
                  <a:pt x="11286423" y="2920995"/>
                  <a:pt x="11038357" y="2966483"/>
                </a:cubicBezTo>
                <a:cubicBezTo>
                  <a:pt x="6014427" y="3125024"/>
                  <a:pt x="3186949" y="2824647"/>
                  <a:pt x="494424" y="2966483"/>
                </a:cubicBezTo>
                <a:cubicBezTo>
                  <a:pt x="218902" y="3009672"/>
                  <a:pt x="26563" y="2735886"/>
                  <a:pt x="0" y="2472059"/>
                </a:cubicBezTo>
                <a:cubicBezTo>
                  <a:pt x="108226" y="2155541"/>
                  <a:pt x="-136457" y="1311960"/>
                  <a:pt x="0" y="49442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2600" b="1" dirty="0">
                <a:solidFill>
                  <a:prstClr val="black"/>
                </a:solidFill>
                <a:latin typeface="Calibri" panose="020F0502020204030204" pitchFamily="34" charset="0"/>
                <a:cs typeface="Calibri" panose="020F0502020204030204" pitchFamily="34" charset="0"/>
              </a:rPr>
              <a:t>Tiếng khèn với người Mông: </a:t>
            </a:r>
            <a:r>
              <a:rPr lang="vi-VN" sz="2600" dirty="0">
                <a:solidFill>
                  <a:prstClr val="black"/>
                </a:solidFill>
                <a:latin typeface="Calibri" panose="020F0502020204030204" pitchFamily="34" charset="0"/>
                <a:cs typeface="Calibri" panose="020F0502020204030204" pitchFamily="34" charset="0"/>
              </a:rPr>
              <a:t>Khèn có mặt trong hầu hết các hình thức sinh hoạt văn hoá của đồng bào Môn</a:t>
            </a:r>
            <a:r>
              <a:rPr lang="en-US" sz="2600" dirty="0">
                <a:solidFill>
                  <a:prstClr val="black"/>
                </a:solidFill>
                <a:latin typeface="Calibri" panose="020F0502020204030204" pitchFamily="34" charset="0"/>
                <a:cs typeface="Calibri" panose="020F0502020204030204" pitchFamily="34" charset="0"/>
              </a:rPr>
              <a:t>g</a:t>
            </a:r>
            <a:r>
              <a:rPr lang="vi-VN" sz="2600" dirty="0">
                <a:solidFill>
                  <a:prstClr val="black"/>
                </a:solidFill>
                <a:latin typeface="Calibri" panose="020F0502020204030204" pitchFamily="34" charset="0"/>
                <a:cs typeface="Calibri" panose="020F0502020204030204" pitchFamily="34" charset="0"/>
              </a:rPr>
              <a:t>.</a:t>
            </a:r>
            <a:r>
              <a:rPr lang="en-US" sz="2600" dirty="0">
                <a:solidFill>
                  <a:prstClr val="black"/>
                </a:solidFill>
                <a:latin typeface="Calibri" panose="020F0502020204030204" pitchFamily="34" charset="0"/>
                <a:cs typeface="Calibri" panose="020F0502020204030204" pitchFamily="34" charset="0"/>
              </a:rPr>
              <a:t> </a:t>
            </a:r>
          </a:p>
          <a:p>
            <a:pPr marL="457200" lvl="0" indent="-457200" algn="just">
              <a:buFont typeface="Arial" panose="020B0604020202020204" pitchFamily="34" charset="0"/>
              <a:buChar char="•"/>
            </a:pPr>
            <a:r>
              <a:rPr lang="vi-VN" sz="2600" dirty="0">
                <a:solidFill>
                  <a:prstClr val="black"/>
                </a:solidFill>
                <a:latin typeface="Calibri" panose="020F0502020204030204" pitchFamily="34" charset="0"/>
                <a:cs typeface="Calibri" panose="020F0502020204030204" pitchFamily="34" charset="0"/>
              </a:rPr>
              <a:t>Nhờ cây khèn độc đáo này, người Mông không chỉ thổ lộ tâm tình qua âm điệu du dương, trầm bổng mà còn là đạo cụ sinh động, giàu tạo hình trong những động tác điêu luyện.</a:t>
            </a:r>
            <a:endParaRPr lang="en-US" sz="2600" dirty="0">
              <a:solidFill>
                <a:prstClr val="black"/>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2600" dirty="0">
                <a:solidFill>
                  <a:prstClr val="black"/>
                </a:solidFill>
                <a:latin typeface="Calibri" panose="020F0502020204030204" pitchFamily="34" charset="0"/>
                <a:cs typeface="Calibri" panose="020F0502020204030204" pitchFamily="34" charset="0"/>
              </a:rPr>
              <a:t>Múa khèn còn thể hiện tinh thần thượng võ, ý chí kiên cường của người đàn ông miền sơn cước.</a:t>
            </a:r>
          </a:p>
        </p:txBody>
      </p:sp>
      <p:pic>
        <p:nvPicPr>
          <p:cNvPr id="9220" name="Picture 4" descr="Linh thiêng tiếng khèn Mông | Báo Dân tộc và Phát triển">
            <a:extLst>
              <a:ext uri="{FF2B5EF4-FFF2-40B4-BE49-F238E27FC236}">
                <a16:creationId xmlns:a16="http://schemas.microsoft.com/office/drawing/2014/main" id="{E87CB610-2C9F-9468-D884-338C332C5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785" y="280353"/>
            <a:ext cx="5100338" cy="324567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Tiếng khèn - nét tươi sáng trong tâm hồn người Mông">
            <a:extLst>
              <a:ext uri="{FF2B5EF4-FFF2-40B4-BE49-F238E27FC236}">
                <a16:creationId xmlns:a16="http://schemas.microsoft.com/office/drawing/2014/main" id="{65BAC55C-ABA8-F734-95A7-044DF6113C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643" y="264706"/>
            <a:ext cx="4856344" cy="3244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650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fade">
                                      <p:cBhvr>
                                        <p:cTn id="7" dur="500"/>
                                        <p:tgtEl>
                                          <p:spTgt spid="9222"/>
                                        </p:tgtEl>
                                      </p:cBhvr>
                                    </p:animEffect>
                                  </p:childTnLst>
                                </p:cTn>
                              </p:par>
                              <p:par>
                                <p:cTn id="8" presetID="10" presetClass="entr" presetSubtype="0" fill="hold" nodeType="withEffect">
                                  <p:stCondLst>
                                    <p:cond delay="0"/>
                                  </p:stCondLst>
                                  <p:childTnLst>
                                    <p:set>
                                      <p:cBhvr>
                                        <p:cTn id="9" dur="1" fill="hold">
                                          <p:stCondLst>
                                            <p:cond delay="0"/>
                                          </p:stCondLst>
                                        </p:cTn>
                                        <p:tgtEl>
                                          <p:spTgt spid="9220"/>
                                        </p:tgtEl>
                                        <p:attrNameLst>
                                          <p:attrName>style.visibility</p:attrName>
                                        </p:attrNameLst>
                                      </p:cBhvr>
                                      <p:to>
                                        <p:strVal val="visible"/>
                                      </p:to>
                                    </p:set>
                                    <p:animEffect transition="in" filter="fade">
                                      <p:cBhvr>
                                        <p:cTn id="10" dur="500"/>
                                        <p:tgtEl>
                                          <p:spTgt spid="92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TotalTime>
  <Words>1010</Words>
  <Application>Microsoft Office PowerPoint</Application>
  <PresentationFormat>Widescreen</PresentationFormat>
  <Paragraphs>51</Paragraphs>
  <Slides>14</Slides>
  <Notes>11</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14</vt:i4>
      </vt:variant>
    </vt:vector>
  </HeadingPairs>
  <TitlesOfParts>
    <vt:vector size="33" baseType="lpstr">
      <vt:lpstr>微软雅黑</vt:lpstr>
      <vt:lpstr>宋体</vt:lpstr>
      <vt:lpstr>#9Slide07 HoneyCream</vt:lpstr>
      <vt:lpstr>Arial</vt:lpstr>
      <vt:lpstr>Calibri</vt:lpstr>
      <vt:lpstr>Calibri Light</vt:lpstr>
      <vt:lpstr>Cambria</vt:lpstr>
      <vt:lpstr>等线</vt:lpstr>
      <vt:lpstr>等线 Light</vt:lpstr>
      <vt:lpstr>SVN-Newton</vt:lpstr>
      <vt:lpstr>SVN-Ready</vt:lpstr>
      <vt:lpstr>Tahoma</vt:lpstr>
      <vt:lpstr>Times New Roman</vt:lpstr>
      <vt:lpstr>Wingdings</vt:lpstr>
      <vt:lpstr>汉仪粗宋简</vt:lpstr>
      <vt:lpstr>Office 主题​​</vt:lpstr>
      <vt:lpstr>1_Office 主题​​</vt:lpstr>
      <vt:lpstr>Office Theme</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USER</cp:lastModifiedBy>
  <cp:revision>78</cp:revision>
  <dcterms:created xsi:type="dcterms:W3CDTF">2023-07-19T08:30:23Z</dcterms:created>
  <dcterms:modified xsi:type="dcterms:W3CDTF">2025-12-23T07:42:22Z</dcterms:modified>
</cp:coreProperties>
</file>