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3" r:id="rId5"/>
    <p:sldId id="265" r:id="rId6"/>
    <p:sldId id="267" r:id="rId7"/>
    <p:sldId id="269" r:id="rId8"/>
    <p:sldId id="271" r:id="rId9"/>
    <p:sldId id="273" r:id="rId10"/>
    <p:sldId id="275" r:id="rId11"/>
    <p:sldId id="277" r:id="rId12"/>
    <p:sldId id="279" r:id="rId13"/>
    <p:sldId id="281" r:id="rId14"/>
    <p:sldId id="283" r:id="rId15"/>
    <p:sldId id="285" r:id="rId16"/>
    <p:sldId id="287" r:id="rId17"/>
    <p:sldId id="289" r:id="rId18"/>
    <p:sldId id="291"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DC4493-1EAC-481F-92E6-64DD2E12E042}"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115106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DC4493-1EAC-481F-92E6-64DD2E12E042}"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425746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DC4493-1EAC-481F-92E6-64DD2E12E042}"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3082946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5D2FE4C-B35B-7270-E8E4-873D41BF03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6562" t="44783" b="3701"/>
          <a:stretch/>
        </p:blipFill>
        <p:spPr>
          <a:xfrm>
            <a:off x="7302766" y="4449891"/>
            <a:ext cx="4889234" cy="2244473"/>
          </a:xfrm>
          <a:prstGeom prst="rect">
            <a:avLst/>
          </a:prstGeom>
        </p:spPr>
      </p:pic>
      <p:pic>
        <p:nvPicPr>
          <p:cNvPr id="8" name="图片 7">
            <a:extLst>
              <a:ext uri="{FF2B5EF4-FFF2-40B4-BE49-F238E27FC236}">
                <a16:creationId xmlns:a16="http://schemas.microsoft.com/office/drawing/2014/main" id="{5A7C7267-7F1E-D356-4A2D-2B92A6A67F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6243"/>
          <a:stretch/>
        </p:blipFill>
        <p:spPr>
          <a:xfrm>
            <a:off x="0" y="5614073"/>
            <a:ext cx="12192000" cy="1248243"/>
          </a:xfrm>
          <a:prstGeom prst="rect">
            <a:avLst/>
          </a:prstGeom>
        </p:spPr>
      </p:pic>
      <p:pic>
        <p:nvPicPr>
          <p:cNvPr id="9" name="图片 8">
            <a:extLst>
              <a:ext uri="{FF2B5EF4-FFF2-40B4-BE49-F238E27FC236}">
                <a16:creationId xmlns:a16="http://schemas.microsoft.com/office/drawing/2014/main" id="{9C06457F-955C-E42E-8829-CA83E66D5D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1800" y="0"/>
            <a:ext cx="5410200" cy="2458121"/>
          </a:xfrm>
          <a:prstGeom prst="rect">
            <a:avLst/>
          </a:prstGeom>
        </p:spPr>
      </p:pic>
      <p:pic>
        <p:nvPicPr>
          <p:cNvPr id="10" name="图片 9">
            <a:extLst>
              <a:ext uri="{FF2B5EF4-FFF2-40B4-BE49-F238E27FC236}">
                <a16:creationId xmlns:a16="http://schemas.microsoft.com/office/drawing/2014/main" id="{7F49FDB2-54DA-DD36-1138-77C9767809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94039" y="0"/>
            <a:ext cx="5397961" cy="5704114"/>
          </a:xfrm>
          <a:prstGeom prst="rect">
            <a:avLst/>
          </a:prstGeom>
        </p:spPr>
      </p:pic>
    </p:spTree>
    <p:extLst>
      <p:ext uri="{BB962C8B-B14F-4D97-AF65-F5344CB8AC3E}">
        <p14:creationId xmlns:p14="http://schemas.microsoft.com/office/powerpoint/2010/main" val="2194688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086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8A3C286-AB6E-2135-5C09-8BD770156E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18" b="11818"/>
          <a:stretch/>
        </p:blipFill>
        <p:spPr>
          <a:xfrm flipH="1">
            <a:off x="198595" y="4077349"/>
            <a:ext cx="3290002" cy="2512396"/>
          </a:xfrm>
          <a:prstGeom prst="rect">
            <a:avLst/>
          </a:prstGeom>
        </p:spPr>
      </p:pic>
      <p:pic>
        <p:nvPicPr>
          <p:cNvPr id="14" name="图片 12">
            <a:extLst>
              <a:ext uri="{FF2B5EF4-FFF2-40B4-BE49-F238E27FC236}">
                <a16:creationId xmlns:a16="http://schemas.microsoft.com/office/drawing/2014/main" id="{0FF3E9D8-781C-4787-AC7D-FDF96E05C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1174" y="0"/>
            <a:ext cx="9839421" cy="6107061"/>
          </a:xfrm>
          <a:prstGeom prst="rect">
            <a:avLst/>
          </a:prstGeom>
        </p:spPr>
      </p:pic>
    </p:spTree>
    <p:extLst>
      <p:ext uri="{BB962C8B-B14F-4D97-AF65-F5344CB8AC3E}">
        <p14:creationId xmlns:p14="http://schemas.microsoft.com/office/powerpoint/2010/main" val="3136692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DC4493-1EAC-481F-92E6-64DD2E12E042}"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96707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DC4493-1EAC-481F-92E6-64DD2E12E042}"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315178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DC4493-1EAC-481F-92E6-64DD2E12E042}"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375406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DC4493-1EAC-481F-92E6-64DD2E12E042}"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73114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DC4493-1EAC-481F-92E6-64DD2E12E042}"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230484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C4493-1EAC-481F-92E6-64DD2E12E042}"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106855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DC4493-1EAC-481F-92E6-64DD2E12E042}"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30528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DC4493-1EAC-481F-92E6-64DD2E12E042}"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9D23E-9775-4563-9B63-F886ABFB19F3}" type="slidenum">
              <a:rPr lang="en-US" smtClean="0"/>
              <a:t>‹#›</a:t>
            </a:fld>
            <a:endParaRPr lang="en-US"/>
          </a:p>
        </p:txBody>
      </p:sp>
    </p:spTree>
    <p:extLst>
      <p:ext uri="{BB962C8B-B14F-4D97-AF65-F5344CB8AC3E}">
        <p14:creationId xmlns:p14="http://schemas.microsoft.com/office/powerpoint/2010/main" val="58913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C4493-1EAC-481F-92E6-64DD2E12E042}" type="datetimeFigureOut">
              <a:rPr lang="en-US" smtClean="0"/>
              <a:t>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9D23E-9775-4563-9B63-F886ABFB19F3}" type="slidenum">
              <a:rPr lang="en-US" smtClean="0"/>
              <a:t>‹#›</a:t>
            </a:fld>
            <a:endParaRPr lang="en-US"/>
          </a:p>
        </p:txBody>
      </p:sp>
    </p:spTree>
    <p:extLst>
      <p:ext uri="{BB962C8B-B14F-4D97-AF65-F5344CB8AC3E}">
        <p14:creationId xmlns:p14="http://schemas.microsoft.com/office/powerpoint/2010/main" val="139232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2">
            <a:extLst>
              <a:ext uri="{FF2B5EF4-FFF2-40B4-BE49-F238E27FC236}">
                <a16:creationId xmlns:a16="http://schemas.microsoft.com/office/drawing/2014/main" id="{EE97E702-60BE-ECC2-F72B-628406BD06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94"/>
          <a:stretch/>
        </p:blipFill>
        <p:spPr>
          <a:xfrm>
            <a:off x="2438700" y="4027451"/>
            <a:ext cx="1510823" cy="3014098"/>
          </a:xfrm>
          <a:prstGeom prst="rect">
            <a:avLst/>
          </a:prstGeom>
        </p:spPr>
      </p:pic>
      <p:pic>
        <p:nvPicPr>
          <p:cNvPr id="10" name="图片 13">
            <a:extLst>
              <a:ext uri="{FF2B5EF4-FFF2-40B4-BE49-F238E27FC236}">
                <a16:creationId xmlns:a16="http://schemas.microsoft.com/office/drawing/2014/main" id="{3D32CA71-4B23-32B4-B46F-2245D5F9CD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58"/>
          <a:stretch/>
        </p:blipFill>
        <p:spPr>
          <a:xfrm>
            <a:off x="8321764" y="4153816"/>
            <a:ext cx="1522552" cy="3059784"/>
          </a:xfrm>
          <a:prstGeom prst="rect">
            <a:avLst/>
          </a:prstGeom>
        </p:spPr>
      </p:pic>
      <p:pic>
        <p:nvPicPr>
          <p:cNvPr id="14" name="图片 10">
            <a:extLst>
              <a:ext uri="{FF2B5EF4-FFF2-40B4-BE49-F238E27FC236}">
                <a16:creationId xmlns:a16="http://schemas.microsoft.com/office/drawing/2014/main" id="{171283F2-90C1-0BD5-DDDD-0221EB63FB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3930"/>
          <a:stretch/>
        </p:blipFill>
        <p:spPr>
          <a:xfrm>
            <a:off x="-70027" y="5023693"/>
            <a:ext cx="4019550" cy="1834307"/>
          </a:xfrm>
          <a:prstGeom prst="rect">
            <a:avLst/>
          </a:prstGeom>
        </p:spPr>
      </p:pic>
      <p:pic>
        <p:nvPicPr>
          <p:cNvPr id="15" name="图片 11">
            <a:extLst>
              <a:ext uri="{FF2B5EF4-FFF2-40B4-BE49-F238E27FC236}">
                <a16:creationId xmlns:a16="http://schemas.microsoft.com/office/drawing/2014/main" id="{BE80E1AE-886C-393C-1639-6EE73C64A2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093"/>
          <a:stretch/>
        </p:blipFill>
        <p:spPr>
          <a:xfrm>
            <a:off x="9233626" y="5003258"/>
            <a:ext cx="2958373" cy="1834307"/>
          </a:xfrm>
          <a:prstGeom prst="rect">
            <a:avLst/>
          </a:prstGeom>
        </p:spPr>
      </p:pic>
      <p:pic>
        <p:nvPicPr>
          <p:cNvPr id="5" name="Picture 4">
            <a:extLst>
              <a:ext uri="{FF2B5EF4-FFF2-40B4-BE49-F238E27FC236}">
                <a16:creationId xmlns:a16="http://schemas.microsoft.com/office/drawing/2014/main" id="{2AC708E2-B6B1-88AC-B028-8E95C5374D04}"/>
              </a:ext>
            </a:extLst>
          </p:cNvPr>
          <p:cNvPicPr>
            <a:picLocks noChangeAspect="1"/>
          </p:cNvPicPr>
          <p:nvPr/>
        </p:nvPicPr>
        <p:blipFill>
          <a:blip r:embed="rId5"/>
          <a:stretch>
            <a:fillRect/>
          </a:stretch>
        </p:blipFill>
        <p:spPr>
          <a:xfrm>
            <a:off x="6363253" y="0"/>
            <a:ext cx="1762125" cy="680484"/>
          </a:xfrm>
          <a:prstGeom prst="rect">
            <a:avLst/>
          </a:prstGeom>
        </p:spPr>
      </p:pic>
      <p:sp>
        <p:nvSpPr>
          <p:cNvPr id="8" name="TextBox 7">
            <a:extLst>
              <a:ext uri="{FF2B5EF4-FFF2-40B4-BE49-F238E27FC236}">
                <a16:creationId xmlns:a16="http://schemas.microsoft.com/office/drawing/2014/main" id="{239D3D4E-2378-891F-E827-55BDC7D39179}"/>
              </a:ext>
            </a:extLst>
          </p:cNvPr>
          <p:cNvSpPr txBox="1"/>
          <p:nvPr/>
        </p:nvSpPr>
        <p:spPr>
          <a:xfrm>
            <a:off x="5235321" y="2622423"/>
            <a:ext cx="2112264" cy="523220"/>
          </a:xfrm>
          <a:prstGeom prst="rect">
            <a:avLst/>
          </a:prstGeom>
          <a:noFill/>
        </p:spPr>
        <p:txBody>
          <a:bodyPr wrap="square" rtlCol="0">
            <a:spAutoFit/>
          </a:bodyPr>
          <a:lstStyle/>
          <a:p>
            <a:r>
              <a:rPr lang="en-US" sz="2800" b="1" dirty="0">
                <a:solidFill>
                  <a:srgbClr val="FFFF00"/>
                </a:solidFill>
                <a:latin typeface="Cambria" panose="02040503050406030204" pitchFamily="18" charset="0"/>
                <a:ea typeface="Cambria" panose="02040503050406030204" pitchFamily="18" charset="0"/>
              </a:rPr>
              <a:t>(</a:t>
            </a:r>
            <a:r>
              <a:rPr lang="en-US" sz="2800" b="1" dirty="0" err="1">
                <a:solidFill>
                  <a:srgbClr val="FFFF00"/>
                </a:solidFill>
                <a:latin typeface="Cambria" panose="02040503050406030204" pitchFamily="18" charset="0"/>
                <a:ea typeface="Cambria" panose="02040503050406030204" pitchFamily="18" charset="0"/>
              </a:rPr>
              <a:t>Tiết</a:t>
            </a:r>
            <a:r>
              <a:rPr lang="en-US" sz="2800" b="1" dirty="0">
                <a:solidFill>
                  <a:srgbClr val="FFFF00"/>
                </a:solidFill>
                <a:latin typeface="Cambria" panose="02040503050406030204" pitchFamily="18" charset="0"/>
                <a:ea typeface="Cambria" panose="02040503050406030204" pitchFamily="18" charset="0"/>
              </a:rPr>
              <a:t> 1 + 2)</a:t>
            </a:r>
          </a:p>
        </p:txBody>
      </p:sp>
      <p:sp>
        <p:nvSpPr>
          <p:cNvPr id="2" name="TextBox 1"/>
          <p:cNvSpPr txBox="1"/>
          <p:nvPr/>
        </p:nvSpPr>
        <p:spPr>
          <a:xfrm>
            <a:off x="3949523" y="1000897"/>
            <a:ext cx="4372241" cy="1200329"/>
          </a:xfrm>
          <a:prstGeom prst="rect">
            <a:avLst/>
          </a:prstGeom>
          <a:noFill/>
        </p:spPr>
        <p:txBody>
          <a:bodyPr wrap="square" rtlCol="0">
            <a:spAutoFit/>
          </a:bodyPr>
          <a:lstStyle/>
          <a:p>
            <a:pPr algn="ctr"/>
            <a:r>
              <a:rPr lang="vi-VN" sz="3600" dirty="0" smtClean="0"/>
              <a:t>ÔN TẬP ĐÁNH GIÁ CUỐI HỌC KÌ 1</a:t>
            </a:r>
            <a:endParaRPr lang="en-US" sz="3600" dirty="0"/>
          </a:p>
        </p:txBody>
      </p:sp>
    </p:spTree>
    <p:extLst>
      <p:ext uri="{BB962C8B-B14F-4D97-AF65-F5344CB8AC3E}">
        <p14:creationId xmlns:p14="http://schemas.microsoft.com/office/powerpoint/2010/main" val="3464418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331" y="731520"/>
            <a:ext cx="12838071" cy="5202936"/>
            <a:chOff x="-323035" y="228600"/>
            <a:chExt cx="12838071" cy="6400800"/>
          </a:xfrm>
        </p:grpSpPr>
        <p:pic>
          <p:nvPicPr>
            <p:cNvPr id="3" name="图片 4">
              <a:extLst>
                <a:ext uri="{FF2B5EF4-FFF2-40B4-BE49-F238E27FC236}">
                  <a16:creationId xmlns:a16="http://schemas.microsoft.com/office/drawing/2014/main" id="{8466997B-2EB6-4F1F-ACF5-F7E91CBAF6B5}"/>
                </a:ext>
              </a:extLst>
            </p:cNvPr>
            <p:cNvPicPr>
              <a:picLocks noChangeAspect="1"/>
            </p:cNvPicPr>
            <p:nvPr/>
          </p:nvPicPr>
          <p:blipFill rotWithShape="1">
            <a:blip r:embed="rId2">
              <a:extLst>
                <a:ext uri="{28A0092B-C50C-407E-A947-70E740481C1C}">
                  <a14:useLocalDpi xmlns:a14="http://schemas.microsoft.com/office/drawing/2010/main" val="0"/>
                </a:ext>
              </a:extLst>
            </a:blip>
            <a:srcRect l="10271" t="30194" r="9567" b="27319"/>
            <a:stretch/>
          </p:blipFill>
          <p:spPr>
            <a:xfrm>
              <a:off x="-323035" y="228600"/>
              <a:ext cx="12838071" cy="6400800"/>
            </a:xfrm>
            <a:prstGeom prst="rect">
              <a:avLst/>
            </a:prstGeom>
          </p:spPr>
        </p:pic>
        <p:sp>
          <p:nvSpPr>
            <p:cNvPr id="2" name="Rectangle 1"/>
            <p:cNvSpPr/>
            <p:nvPr/>
          </p:nvSpPr>
          <p:spPr>
            <a:xfrm>
              <a:off x="555584" y="1406738"/>
              <a:ext cx="10799181" cy="344558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Ví</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dụ</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cỏ</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nở</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thuộc</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3: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Niềm</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vui</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tạo</a:t>
              </a:r>
              <a:r>
                <a:rPr lang="en-US" sz="4400" dirty="0">
                  <a:solidFill>
                    <a:srgbClr val="002060"/>
                  </a:solidFill>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ca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ngợi</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niềm</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đam</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vẽ</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vẽ</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rất</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Bống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mọi</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điều</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2048299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715467" y="373997"/>
            <a:ext cx="10156750" cy="1116068"/>
            <a:chOff x="3215622" y="1936016"/>
            <a:chExt cx="10156750" cy="1116068"/>
          </a:xfrm>
        </p:grpSpPr>
        <p:sp>
          <p:nvSpPr>
            <p:cNvPr id="4" name="文本框 42">
              <a:extLst>
                <a:ext uri="{FF2B5EF4-FFF2-40B4-BE49-F238E27FC236}">
                  <a16:creationId xmlns:a16="http://schemas.microsoft.com/office/drawing/2014/main" id="{F1FA5C90-182F-0131-EA13-3C8E1DA33E13}"/>
                </a:ext>
              </a:extLst>
            </p:cNvPr>
            <p:cNvSpPr txBox="1"/>
            <p:nvPr/>
          </p:nvSpPr>
          <p:spPr>
            <a:xfrm>
              <a:off x="4203286" y="1996476"/>
              <a:ext cx="9169086" cy="1055608"/>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từ để hoàn thiện sơ đồ dưới đây rồi đặt câu với một từ tìm được trong mỗi nhóm.</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999934"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3</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pic>
        <p:nvPicPr>
          <p:cNvPr id="8" name="Picture 7">
            <a:extLst>
              <a:ext uri="{FF2B5EF4-FFF2-40B4-BE49-F238E27FC236}">
                <a16:creationId xmlns:a16="http://schemas.microsoft.com/office/drawing/2014/main" id="{96CFAD89-6FB8-EFD4-8855-D9A8EB04CBDA}"/>
              </a:ext>
            </a:extLst>
          </p:cNvPr>
          <p:cNvPicPr>
            <a:picLocks noChangeAspect="1"/>
          </p:cNvPicPr>
          <p:nvPr/>
        </p:nvPicPr>
        <p:blipFill>
          <a:blip r:embed="rId2"/>
          <a:stretch>
            <a:fillRect/>
          </a:stretch>
        </p:blipFill>
        <p:spPr>
          <a:xfrm>
            <a:off x="1087564" y="2008822"/>
            <a:ext cx="10462148" cy="3523298"/>
          </a:xfrm>
          <a:prstGeom prst="rect">
            <a:avLst/>
          </a:prstGeom>
        </p:spPr>
      </p:pic>
      <p:sp>
        <p:nvSpPr>
          <p:cNvPr id="9" name="Rectangle: Rounded Corners 8">
            <a:extLst>
              <a:ext uri="{FF2B5EF4-FFF2-40B4-BE49-F238E27FC236}">
                <a16:creationId xmlns:a16="http://schemas.microsoft.com/office/drawing/2014/main" id="{77AB4C81-3BD2-FA0D-F7C9-F85442A78151}"/>
              </a:ext>
            </a:extLst>
          </p:cNvPr>
          <p:cNvSpPr/>
          <p:nvPr/>
        </p:nvSpPr>
        <p:spPr>
          <a:xfrm>
            <a:off x="1389888" y="2304288"/>
            <a:ext cx="1554480"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Xanh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thẫm</a:t>
            </a:r>
            <a:endParaRPr lang="en-US" sz="2000" b="1" dirty="0">
              <a:solidFill>
                <a:srgbClr val="FF000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963A55C3-161C-5305-BE84-6555CFECFA76}"/>
              </a:ext>
            </a:extLst>
          </p:cNvPr>
          <p:cNvSpPr/>
          <p:nvPr/>
        </p:nvSpPr>
        <p:spPr>
          <a:xfrm>
            <a:off x="1335024" y="3127248"/>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Đỏ</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chói</a:t>
            </a:r>
            <a:endParaRPr lang="en-US" sz="20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705E7E7C-3BF7-1520-0AF4-36E5BE460B57}"/>
              </a:ext>
            </a:extLst>
          </p:cNvPr>
          <p:cNvSpPr/>
          <p:nvPr/>
        </p:nvSpPr>
        <p:spPr>
          <a:xfrm>
            <a:off x="1408176" y="3803904"/>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Chua </a:t>
            </a:r>
            <a:r>
              <a:rPr lang="en-US" sz="2000" b="1" dirty="0" err="1">
                <a:solidFill>
                  <a:srgbClr val="FF0000"/>
                </a:solidFill>
                <a:latin typeface="Cambria" panose="02040503050406030204" pitchFamily="18" charset="0"/>
                <a:ea typeface="Cambria" panose="02040503050406030204" pitchFamily="18" charset="0"/>
              </a:rPr>
              <a:t>loét</a:t>
            </a:r>
            <a:endParaRPr lang="en-US" sz="2000" b="1" dirty="0">
              <a:solidFill>
                <a:srgbClr val="FF0000"/>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4F680641-6D0C-D4D8-037F-54CA81ED9EE9}"/>
              </a:ext>
            </a:extLst>
          </p:cNvPr>
          <p:cNvSpPr/>
          <p:nvPr/>
        </p:nvSpPr>
        <p:spPr>
          <a:xfrm>
            <a:off x="1389888" y="4562856"/>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Đắng</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ngắt</a:t>
            </a:r>
            <a:endParaRPr lang="en-US" sz="2000" b="1" dirty="0">
              <a:solidFill>
                <a:srgbClr val="FF0000"/>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7BF8B031-8E5E-27FC-9527-919B3AC46DBD}"/>
              </a:ext>
            </a:extLst>
          </p:cNvPr>
          <p:cNvSpPr/>
          <p:nvPr/>
        </p:nvSpPr>
        <p:spPr>
          <a:xfrm>
            <a:off x="9692640" y="2286000"/>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Rì</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rào</a:t>
            </a:r>
            <a:endParaRPr lang="en-US" sz="2000" b="1" dirty="0">
              <a:solidFill>
                <a:srgbClr val="FF0000"/>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470B5D33-36F0-8B0E-57E9-4B2615F5F42B}"/>
              </a:ext>
            </a:extLst>
          </p:cNvPr>
          <p:cNvSpPr/>
          <p:nvPr/>
        </p:nvSpPr>
        <p:spPr>
          <a:xfrm>
            <a:off x="9774936" y="3108960"/>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Xào</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xạc</a:t>
            </a:r>
            <a:endParaRPr lang="en-US" sz="2000" b="1"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D6612855-8A83-0DBA-1D43-DEAB942244C4}"/>
              </a:ext>
            </a:extLst>
          </p:cNvPr>
          <p:cNvSpPr/>
          <p:nvPr/>
        </p:nvSpPr>
        <p:spPr>
          <a:xfrm>
            <a:off x="9838944" y="3730752"/>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To </a:t>
            </a:r>
            <a:r>
              <a:rPr lang="en-US" sz="2000" b="1" dirty="0" err="1">
                <a:solidFill>
                  <a:srgbClr val="FF0000"/>
                </a:solidFill>
                <a:latin typeface="Cambria" panose="02040503050406030204" pitchFamily="18" charset="0"/>
                <a:ea typeface="Cambria" panose="02040503050406030204" pitchFamily="18" charset="0"/>
              </a:rPr>
              <a:t>lớn</a:t>
            </a:r>
            <a:endParaRPr lang="en-US" sz="2000" b="1" dirty="0">
              <a:solidFill>
                <a:srgbClr val="FF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E5AD93EA-BC3F-8979-31BF-D23162F99BB5}"/>
              </a:ext>
            </a:extLst>
          </p:cNvPr>
          <p:cNvSpPr/>
          <p:nvPr/>
        </p:nvSpPr>
        <p:spPr>
          <a:xfrm>
            <a:off x="9793224" y="4471416"/>
            <a:ext cx="1481328" cy="4114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Cao </a:t>
            </a:r>
            <a:r>
              <a:rPr lang="en-US" sz="2000" b="1" dirty="0" err="1">
                <a:solidFill>
                  <a:srgbClr val="FF0000"/>
                </a:solidFill>
                <a:latin typeface="Cambria" panose="02040503050406030204" pitchFamily="18" charset="0"/>
                <a:ea typeface="Cambria" panose="02040503050406030204" pitchFamily="18" charset="0"/>
              </a:rPr>
              <a:t>lớn</a:t>
            </a:r>
            <a:endParaRPr lang="en-US" sz="2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5227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CE221A-956A-2395-CB81-BD9EBE62DCCD}"/>
              </a:ext>
            </a:extLst>
          </p:cNvPr>
          <p:cNvSpPr txBox="1"/>
          <p:nvPr/>
        </p:nvSpPr>
        <p:spPr>
          <a:xfrm>
            <a:off x="4864608" y="2011680"/>
            <a:ext cx="5468112" cy="2585323"/>
          </a:xfrm>
          <a:prstGeom prst="rect">
            <a:avLst/>
          </a:prstGeom>
          <a:noFill/>
        </p:spPr>
        <p:txBody>
          <a:bodyPr wrap="square" rtlCol="0">
            <a:spAutoFit/>
          </a:bodyPr>
          <a:lstStyle/>
          <a:p>
            <a:pPr algn="ctr"/>
            <a:r>
              <a:rPr lang="nl-NL" sz="5400" b="1" dirty="0">
                <a:solidFill>
                  <a:srgbClr val="FF0000"/>
                </a:solidFill>
                <a:effectLst/>
                <a:latin typeface="Cambria" panose="02040503050406030204" pitchFamily="18" charset="0"/>
                <a:ea typeface="Cambria" panose="02040503050406030204" pitchFamily="18" charset="0"/>
              </a:rPr>
              <a:t>Đặt câu với một từ tìm được trong mỗi nhóm.</a:t>
            </a:r>
            <a:endParaRPr lang="en-US" sz="54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5940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715467" y="373997"/>
            <a:ext cx="10156750" cy="1116068"/>
            <a:chOff x="3215622" y="1936016"/>
            <a:chExt cx="10156750" cy="1116068"/>
          </a:xfrm>
        </p:grpSpPr>
        <p:sp>
          <p:nvSpPr>
            <p:cNvPr id="4" name="文本框 42">
              <a:extLst>
                <a:ext uri="{FF2B5EF4-FFF2-40B4-BE49-F238E27FC236}">
                  <a16:creationId xmlns:a16="http://schemas.microsoft.com/office/drawing/2014/main" id="{F1FA5C90-182F-0131-EA13-3C8E1DA33E13}"/>
                </a:ext>
              </a:extLst>
            </p:cNvPr>
            <p:cNvSpPr txBox="1"/>
            <p:nvPr/>
          </p:nvSpPr>
          <p:spPr>
            <a:xfrm>
              <a:off x="4203286" y="1996476"/>
              <a:ext cx="9169086" cy="1055608"/>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Xếp những từ in đậm trong đoạn văn dưới đây vào nhóm thích hợp.</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999934"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4</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sp>
        <p:nvSpPr>
          <p:cNvPr id="6" name="TextBox 5">
            <a:extLst>
              <a:ext uri="{FF2B5EF4-FFF2-40B4-BE49-F238E27FC236}">
                <a16:creationId xmlns:a16="http://schemas.microsoft.com/office/drawing/2014/main" id="{A03BE169-1E98-9820-2D32-B328AE8FFD72}"/>
              </a:ext>
            </a:extLst>
          </p:cNvPr>
          <p:cNvSpPr txBox="1"/>
          <p:nvPr/>
        </p:nvSpPr>
        <p:spPr>
          <a:xfrm>
            <a:off x="868680" y="1682496"/>
            <a:ext cx="10625328" cy="2677656"/>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Hội diều làng </a:t>
            </a:r>
            <a:r>
              <a:rPr lang="vi-VN" sz="2400" b="1" i="0" dirty="0">
                <a:solidFill>
                  <a:srgbClr val="000000"/>
                </a:solidFill>
                <a:effectLst/>
                <a:latin typeface="Cambria" panose="02040503050406030204" pitchFamily="18" charset="0"/>
                <a:ea typeface="Cambria" panose="02040503050406030204" pitchFamily="18" charset="0"/>
              </a:rPr>
              <a:t>Bá Dương Nội</a:t>
            </a:r>
            <a:r>
              <a:rPr lang="vi-VN" sz="2400" b="0" i="0" dirty="0">
                <a:solidFill>
                  <a:srgbClr val="000000"/>
                </a:solidFill>
                <a:effectLst/>
                <a:latin typeface="Cambria" panose="02040503050406030204" pitchFamily="18" charset="0"/>
                <a:ea typeface="Cambria" panose="02040503050406030204" pitchFamily="18" charset="0"/>
              </a:rPr>
              <a:t> được </a:t>
            </a:r>
            <a:r>
              <a:rPr lang="vi-VN" sz="2400" b="1" i="0" dirty="0">
                <a:solidFill>
                  <a:srgbClr val="000000"/>
                </a:solidFill>
                <a:effectLst/>
                <a:latin typeface="Cambria" panose="02040503050406030204" pitchFamily="18" charset="0"/>
                <a:ea typeface="Cambria" panose="02040503050406030204" pitchFamily="18" charset="0"/>
              </a:rPr>
              <a:t>tổ chức</a:t>
            </a:r>
            <a:r>
              <a:rPr lang="vi-VN" sz="2400" b="0" i="0" dirty="0">
                <a:solidFill>
                  <a:srgbClr val="000000"/>
                </a:solidFill>
                <a:effectLst/>
                <a:latin typeface="Cambria" panose="02040503050406030204" pitchFamily="18" charset="0"/>
                <a:ea typeface="Cambria" panose="02040503050406030204" pitchFamily="18" charset="0"/>
              </a:rPr>
              <a:t> hằng năm. Mỗi năm có cả trăm con diều tham dự. Trong </a:t>
            </a:r>
            <a:r>
              <a:rPr lang="vi-VN" sz="2400" b="1" i="0" dirty="0">
                <a:solidFill>
                  <a:srgbClr val="000000"/>
                </a:solidFill>
                <a:effectLst/>
                <a:latin typeface="Cambria" panose="02040503050406030204" pitchFamily="18" charset="0"/>
                <a:ea typeface="Cambria" panose="02040503050406030204" pitchFamily="18" charset="0"/>
              </a:rPr>
              <a:t>gió</a:t>
            </a:r>
            <a:r>
              <a:rPr lang="vi-VN" sz="2400" b="0" i="0" dirty="0">
                <a:solidFill>
                  <a:srgbClr val="000000"/>
                </a:solidFill>
                <a:effectLst/>
                <a:latin typeface="Cambria" panose="02040503050406030204" pitchFamily="18" charset="0"/>
                <a:ea typeface="Cambria" panose="02040503050406030204" pitchFamily="18" charset="0"/>
              </a:rPr>
              <a:t> nằm nam của </a:t>
            </a:r>
            <a:r>
              <a:rPr lang="vi-VN" sz="2400" b="1" i="0" dirty="0">
                <a:solidFill>
                  <a:srgbClr val="000000"/>
                </a:solidFill>
                <a:effectLst/>
                <a:latin typeface="Cambria" panose="02040503050406030204" pitchFamily="18" charset="0"/>
                <a:ea typeface="Cambria" panose="02040503050406030204" pitchFamily="18" charset="0"/>
              </a:rPr>
              <a:t>buổi chiều</a:t>
            </a:r>
            <a:r>
              <a:rPr lang="vi-VN" sz="2400" b="0" i="0" dirty="0">
                <a:solidFill>
                  <a:srgbClr val="000000"/>
                </a:solidFill>
                <a:effectLst/>
                <a:latin typeface="Cambria" panose="02040503050406030204" pitchFamily="18" charset="0"/>
                <a:ea typeface="Cambria" panose="02040503050406030204" pitchFamily="18" charset="0"/>
              </a:rPr>
              <a:t> quê, những con diều </a:t>
            </a:r>
            <a:r>
              <a:rPr lang="vi-VN" sz="2400" b="1" i="0" dirty="0">
                <a:solidFill>
                  <a:srgbClr val="000000"/>
                </a:solidFill>
                <a:effectLst/>
                <a:latin typeface="Cambria" panose="02040503050406030204" pitchFamily="18" charset="0"/>
                <a:ea typeface="Cambria" panose="02040503050406030204" pitchFamily="18" charset="0"/>
              </a:rPr>
              <a:t>rực rỡ</a:t>
            </a:r>
            <a:r>
              <a:rPr lang="vi-VN" sz="2400" b="0" i="0" dirty="0">
                <a:solidFill>
                  <a:srgbClr val="000000"/>
                </a:solidFill>
                <a:effectLst/>
                <a:latin typeface="Cambria" panose="02040503050406030204" pitchFamily="18" charset="0"/>
                <a:ea typeface="Cambria" panose="02040503050406030204" pitchFamily="18" charset="0"/>
              </a:rPr>
              <a:t> cùng </a:t>
            </a:r>
            <a:r>
              <a:rPr lang="vi-VN" sz="2400" b="1" i="0" dirty="0">
                <a:solidFill>
                  <a:srgbClr val="000000"/>
                </a:solidFill>
                <a:effectLst/>
                <a:latin typeface="Cambria" panose="02040503050406030204" pitchFamily="18" charset="0"/>
                <a:ea typeface="Cambria" panose="02040503050406030204" pitchFamily="18" charset="0"/>
              </a:rPr>
              <a:t>bay</a:t>
            </a:r>
            <a:r>
              <a:rPr lang="vi-VN" sz="2400" b="0" i="0" dirty="0">
                <a:solidFill>
                  <a:srgbClr val="000000"/>
                </a:solidFill>
                <a:effectLst/>
                <a:latin typeface="Cambria" panose="02040503050406030204" pitchFamily="18" charset="0"/>
                <a:ea typeface="Cambria" panose="02040503050406030204" pitchFamily="18" charset="0"/>
              </a:rPr>
              <a:t> lên trời </a:t>
            </a:r>
            <a:r>
              <a:rPr lang="vi-VN" sz="2400" b="1" i="0" dirty="0">
                <a:solidFill>
                  <a:srgbClr val="000000"/>
                </a:solidFill>
                <a:effectLst/>
                <a:latin typeface="Cambria" panose="02040503050406030204" pitchFamily="18" charset="0"/>
                <a:ea typeface="Cambria" panose="02040503050406030204" pitchFamily="18" charset="0"/>
              </a:rPr>
              <a:t>cao</a:t>
            </a:r>
            <a:r>
              <a:rPr lang="vi-VN" sz="2400" b="0" i="0" dirty="0">
                <a:solidFill>
                  <a:srgbClr val="000000"/>
                </a:solidFill>
                <a:effectLst/>
                <a:latin typeface="Cambria" panose="02040503050406030204" pitchFamily="18" charset="0"/>
                <a:ea typeface="Cambria" panose="02040503050406030204" pitchFamily="18" charset="0"/>
              </a:rPr>
              <a:t>. Tiếng sáo u u vi vút những khúc nhạc đồng quê. Trên bờ đê, trước </a:t>
            </a:r>
            <a:r>
              <a:rPr lang="vi-VN" sz="2400" b="1" i="0" dirty="0">
                <a:solidFill>
                  <a:srgbClr val="000000"/>
                </a:solidFill>
                <a:effectLst/>
                <a:latin typeface="Cambria" panose="02040503050406030204" pitchFamily="18" charset="0"/>
                <a:ea typeface="Cambria" panose="02040503050406030204" pitchFamily="18" charset="0"/>
              </a:rPr>
              <a:t>sân đình</a:t>
            </a:r>
            <a:r>
              <a:rPr lang="vi-VN" sz="2400" b="0" i="0" dirty="0">
                <a:solidFill>
                  <a:srgbClr val="000000"/>
                </a:solidFill>
                <a:effectLst/>
                <a:latin typeface="Cambria" panose="02040503050406030204" pitchFamily="18" charset="0"/>
                <a:ea typeface="Cambria" panose="02040503050406030204" pitchFamily="18" charset="0"/>
              </a:rPr>
              <a:t> hoặc ở trong </a:t>
            </a:r>
            <a:r>
              <a:rPr lang="vi-VN" sz="2400" b="1" i="0" dirty="0">
                <a:solidFill>
                  <a:srgbClr val="000000"/>
                </a:solidFill>
                <a:effectLst/>
                <a:latin typeface="Cambria" panose="02040503050406030204" pitchFamily="18" charset="0"/>
                <a:ea typeface="Cambria" panose="02040503050406030204" pitchFamily="18" charset="0"/>
              </a:rPr>
              <a:t>làng</a:t>
            </a:r>
            <a:r>
              <a:rPr lang="vi-VN" sz="2400" b="0" i="0" dirty="0">
                <a:solidFill>
                  <a:srgbClr val="000000"/>
                </a:solidFill>
                <a:effectLst/>
                <a:latin typeface="Cambria" panose="02040503050406030204" pitchFamily="18" charset="0"/>
                <a:ea typeface="Cambria" panose="02040503050406030204" pitchFamily="18" charset="0"/>
              </a:rPr>
              <a:t>, người dân đều có thể </a:t>
            </a:r>
            <a:r>
              <a:rPr lang="vi-VN" sz="2400" b="1" i="0" dirty="0">
                <a:solidFill>
                  <a:srgbClr val="000000"/>
                </a:solidFill>
                <a:effectLst/>
                <a:latin typeface="Cambria" panose="02040503050406030204" pitchFamily="18" charset="0"/>
                <a:ea typeface="Cambria" panose="02040503050406030204" pitchFamily="18" charset="0"/>
              </a:rPr>
              <a:t>ngắm</a:t>
            </a:r>
            <a:r>
              <a:rPr lang="vi-VN" sz="2400" b="0" i="0" dirty="0">
                <a:solidFill>
                  <a:srgbClr val="000000"/>
                </a:solidFill>
                <a:effectLst/>
                <a:latin typeface="Cambria" panose="02040503050406030204" pitchFamily="18" charset="0"/>
                <a:ea typeface="Cambria" panose="02040503050406030204" pitchFamily="18" charset="0"/>
              </a:rPr>
              <a:t> diều bay và </a:t>
            </a:r>
            <a:r>
              <a:rPr lang="vi-VN" sz="2400" b="1" i="0" dirty="0">
                <a:solidFill>
                  <a:srgbClr val="000000"/>
                </a:solidFill>
                <a:effectLst/>
                <a:latin typeface="Cambria" panose="02040503050406030204" pitchFamily="18" charset="0"/>
                <a:ea typeface="Cambria" panose="02040503050406030204" pitchFamily="18" charset="0"/>
              </a:rPr>
              <a:t>ngất ngây</a:t>
            </a:r>
            <a:r>
              <a:rPr lang="vi-VN" sz="2400" b="0" i="0" dirty="0">
                <a:solidFill>
                  <a:srgbClr val="000000"/>
                </a:solidFill>
                <a:effectLst/>
                <a:latin typeface="Cambria" panose="02040503050406030204" pitchFamily="18" charset="0"/>
                <a:ea typeface="Cambria" panose="02040503050406030204" pitchFamily="18" charset="0"/>
              </a:rPr>
              <a:t> trong tiếng sáo diều. Diều nào bay </a:t>
            </a:r>
            <a:r>
              <a:rPr lang="vi-VN" sz="2400" b="1" i="0" dirty="0">
                <a:solidFill>
                  <a:srgbClr val="000000"/>
                </a:solidFill>
                <a:effectLst/>
                <a:latin typeface="Cambria" panose="02040503050406030204" pitchFamily="18" charset="0"/>
                <a:ea typeface="Cambria" panose="02040503050406030204" pitchFamily="18" charset="0"/>
              </a:rPr>
              <a:t>cao</a:t>
            </a:r>
            <a:r>
              <a:rPr lang="vi-VN" sz="2400" b="0" i="0" dirty="0">
                <a:solidFill>
                  <a:srgbClr val="000000"/>
                </a:solidFill>
                <a:effectLst/>
                <a:latin typeface="Cambria" panose="02040503050406030204" pitchFamily="18" charset="0"/>
                <a:ea typeface="Cambria" panose="02040503050406030204" pitchFamily="18" charset="0"/>
              </a:rPr>
              <a:t>, bay </a:t>
            </a:r>
            <a:r>
              <a:rPr lang="vi-VN" sz="2400" b="1" i="0" dirty="0">
                <a:solidFill>
                  <a:srgbClr val="000000"/>
                </a:solidFill>
                <a:effectLst/>
                <a:latin typeface="Cambria" panose="02040503050406030204" pitchFamily="18" charset="0"/>
                <a:ea typeface="Cambria" panose="02040503050406030204" pitchFamily="18" charset="0"/>
              </a:rPr>
              <a:t>xa</a:t>
            </a:r>
            <a:r>
              <a:rPr lang="vi-VN" sz="2400" b="0" i="0" dirty="0">
                <a:solidFill>
                  <a:srgbClr val="000000"/>
                </a:solidFill>
                <a:effectLst/>
                <a:latin typeface="Cambria" panose="02040503050406030204" pitchFamily="18" charset="0"/>
                <a:ea typeface="Cambria" panose="02040503050406030204" pitchFamily="18" charset="0"/>
              </a:rPr>
              <a:t>, có tiếng sáo hay nhất sẽ được </a:t>
            </a:r>
            <a:r>
              <a:rPr lang="vi-VN" sz="2400" b="1" i="0" dirty="0">
                <a:solidFill>
                  <a:srgbClr val="000000"/>
                </a:solidFill>
                <a:effectLst/>
                <a:latin typeface="Cambria" panose="02040503050406030204" pitchFamily="18" charset="0"/>
                <a:ea typeface="Cambria" panose="02040503050406030204" pitchFamily="18" charset="0"/>
              </a:rPr>
              <a:t>trao</a:t>
            </a:r>
            <a:r>
              <a:rPr lang="vi-VN" sz="2400" b="0" i="0" dirty="0">
                <a:solidFill>
                  <a:srgbClr val="000000"/>
                </a:solidFill>
                <a:effectLst/>
                <a:latin typeface="Cambria" panose="02040503050406030204" pitchFamily="18" charset="0"/>
                <a:ea typeface="Cambria" panose="02040503050406030204" pitchFamily="18" charset="0"/>
              </a:rPr>
              <a:t> giải.</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Đỗ Thị Ngọc Minh)</a:t>
            </a:r>
          </a:p>
        </p:txBody>
      </p:sp>
      <p:graphicFrame>
        <p:nvGraphicFramePr>
          <p:cNvPr id="7" name="Table 6">
            <a:extLst>
              <a:ext uri="{FF2B5EF4-FFF2-40B4-BE49-F238E27FC236}">
                <a16:creationId xmlns:a16="http://schemas.microsoft.com/office/drawing/2014/main" id="{7026BCF6-E647-3749-EF36-4A185C0A20D4}"/>
              </a:ext>
            </a:extLst>
          </p:cNvPr>
          <p:cNvGraphicFramePr>
            <a:graphicFrameLocks noGrp="1"/>
          </p:cNvGraphicFramePr>
          <p:nvPr>
            <p:extLst/>
          </p:nvPr>
        </p:nvGraphicFramePr>
        <p:xfrm>
          <a:off x="1837944" y="4354766"/>
          <a:ext cx="9034271" cy="2151346"/>
        </p:xfrm>
        <a:graphic>
          <a:graphicData uri="http://schemas.openxmlformats.org/drawingml/2006/table">
            <a:tbl>
              <a:tblPr firstRow="1" firstCol="1" bandRow="1">
                <a:tableStyleId>{5C22544A-7EE6-4342-B048-85BDC9FD1C3A}</a:tableStyleId>
              </a:tblPr>
              <a:tblGrid>
                <a:gridCol w="3010868">
                  <a:extLst>
                    <a:ext uri="{9D8B030D-6E8A-4147-A177-3AD203B41FA5}">
                      <a16:colId xmlns:a16="http://schemas.microsoft.com/office/drawing/2014/main" val="2393593343"/>
                    </a:ext>
                  </a:extLst>
                </a:gridCol>
                <a:gridCol w="3010868">
                  <a:extLst>
                    <a:ext uri="{9D8B030D-6E8A-4147-A177-3AD203B41FA5}">
                      <a16:colId xmlns:a16="http://schemas.microsoft.com/office/drawing/2014/main" val="1469391743"/>
                    </a:ext>
                  </a:extLst>
                </a:gridCol>
                <a:gridCol w="3012535">
                  <a:extLst>
                    <a:ext uri="{9D8B030D-6E8A-4147-A177-3AD203B41FA5}">
                      <a16:colId xmlns:a16="http://schemas.microsoft.com/office/drawing/2014/main" val="3000637007"/>
                    </a:ext>
                  </a:extLst>
                </a:gridCol>
              </a:tblGrid>
              <a:tr h="461616">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Danh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Động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Tính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20010"/>
                  </a:ext>
                </a:extLst>
              </a:tr>
              <a:tr h="461616">
                <a:tc>
                  <a:txBody>
                    <a:bodyPr/>
                    <a:lstStyle/>
                    <a:p>
                      <a:pPr marL="0" marR="0" algn="ctr">
                        <a:lnSpc>
                          <a:spcPct val="120000"/>
                        </a:lnSpc>
                        <a:spcBef>
                          <a:spcPts val="0"/>
                        </a:spcBef>
                        <a:spcAft>
                          <a:spcPts val="0"/>
                        </a:spcAft>
                      </a:pPr>
                      <a:r>
                        <a:rPr lang="en-US" sz="2000" dirty="0">
                          <a:solidFill>
                            <a:srgbClr val="002060"/>
                          </a:solidFill>
                          <a:effectLst/>
                          <a:latin typeface="Cambria" panose="02040503050406030204" pitchFamily="18" charset="0"/>
                          <a:ea typeface="Cambria" panose="02040503050406030204" pitchFamily="18" charset="0"/>
                        </a:rPr>
                        <a:t>Danh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chung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hoạt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động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Tính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điểm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của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sự</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vật</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7768096"/>
                  </a:ext>
                </a:extLst>
              </a:tr>
              <a:tr h="958210">
                <a:tc>
                  <a:txBody>
                    <a:bodyPr/>
                    <a:lstStyle/>
                    <a:p>
                      <a:pPr marL="0" marR="0" algn="ctr">
                        <a:lnSpc>
                          <a:spcPct val="120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Danh từ riêng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trạng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thái</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Tính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điểm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của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hoạt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động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134848"/>
                  </a:ext>
                </a:extLst>
              </a:tr>
            </a:tbl>
          </a:graphicData>
        </a:graphic>
      </p:graphicFrame>
    </p:spTree>
    <p:extLst>
      <p:ext uri="{BB962C8B-B14F-4D97-AF65-F5344CB8AC3E}">
        <p14:creationId xmlns:p14="http://schemas.microsoft.com/office/powerpoint/2010/main" val="3817327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7" name="Table 6">
            <a:extLst>
              <a:ext uri="{FF2B5EF4-FFF2-40B4-BE49-F238E27FC236}">
                <a16:creationId xmlns:a16="http://schemas.microsoft.com/office/drawing/2014/main" id="{7026BCF6-E647-3749-EF36-4A185C0A20D4}"/>
              </a:ext>
            </a:extLst>
          </p:cNvPr>
          <p:cNvGraphicFramePr>
            <a:graphicFrameLocks noGrp="1"/>
          </p:cNvGraphicFramePr>
          <p:nvPr>
            <p:extLst/>
          </p:nvPr>
        </p:nvGraphicFramePr>
        <p:xfrm>
          <a:off x="598932" y="1870254"/>
          <a:ext cx="11146535" cy="4415057"/>
        </p:xfrm>
        <a:graphic>
          <a:graphicData uri="http://schemas.openxmlformats.org/drawingml/2006/table">
            <a:tbl>
              <a:tblPr firstRow="1" firstCol="1" bandRow="1">
                <a:tableStyleId>{5C22544A-7EE6-4342-B048-85BDC9FD1C3A}</a:tableStyleId>
              </a:tblPr>
              <a:tblGrid>
                <a:gridCol w="3714826">
                  <a:extLst>
                    <a:ext uri="{9D8B030D-6E8A-4147-A177-3AD203B41FA5}">
                      <a16:colId xmlns:a16="http://schemas.microsoft.com/office/drawing/2014/main" val="2393593343"/>
                    </a:ext>
                  </a:extLst>
                </a:gridCol>
                <a:gridCol w="3714826">
                  <a:extLst>
                    <a:ext uri="{9D8B030D-6E8A-4147-A177-3AD203B41FA5}">
                      <a16:colId xmlns:a16="http://schemas.microsoft.com/office/drawing/2014/main" val="1469391743"/>
                    </a:ext>
                  </a:extLst>
                </a:gridCol>
                <a:gridCol w="3716883">
                  <a:extLst>
                    <a:ext uri="{9D8B030D-6E8A-4147-A177-3AD203B41FA5}">
                      <a16:colId xmlns:a16="http://schemas.microsoft.com/office/drawing/2014/main" val="3000637007"/>
                    </a:ext>
                  </a:extLst>
                </a:gridCol>
              </a:tblGrid>
              <a:tr h="962398">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Danh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Động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Tính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20010"/>
                  </a:ext>
                </a:extLst>
              </a:tr>
              <a:tr h="1454940">
                <a:tc>
                  <a:txBody>
                    <a:bodyPr/>
                    <a:lstStyle/>
                    <a:p>
                      <a:pPr marL="0" marR="0" algn="ctr">
                        <a:lnSpc>
                          <a:spcPct val="120000"/>
                        </a:lnSpc>
                        <a:spcBef>
                          <a:spcPts val="0"/>
                        </a:spcBef>
                        <a:spcAft>
                          <a:spcPts val="0"/>
                        </a:spcAft>
                      </a:pPr>
                      <a:r>
                        <a:rPr lang="en-US" sz="2000" dirty="0">
                          <a:solidFill>
                            <a:srgbClr val="002060"/>
                          </a:solidFill>
                          <a:effectLst/>
                          <a:latin typeface="Cambria" panose="02040503050406030204" pitchFamily="18" charset="0"/>
                          <a:ea typeface="Cambria" panose="02040503050406030204" pitchFamily="18" charset="0"/>
                        </a:rPr>
                        <a:t>Danh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chung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hoạt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động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Tính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điểm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của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sự</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vật</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7768096"/>
                  </a:ext>
                </a:extLst>
              </a:tr>
              <a:tr h="1997719">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Danh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riêng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trạng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thái</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Tính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chỉ</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điểm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của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hoạt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động</a:t>
                      </a: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134848"/>
                  </a:ext>
                </a:extLst>
              </a:tr>
            </a:tbl>
          </a:graphicData>
        </a:graphic>
      </p:graphicFrame>
      <p:sp>
        <p:nvSpPr>
          <p:cNvPr id="8" name="TextBox 7">
            <a:extLst>
              <a:ext uri="{FF2B5EF4-FFF2-40B4-BE49-F238E27FC236}">
                <a16:creationId xmlns:a16="http://schemas.microsoft.com/office/drawing/2014/main" id="{7E87654D-B8B6-4BE8-8AC3-47985173B883}"/>
              </a:ext>
            </a:extLst>
          </p:cNvPr>
          <p:cNvSpPr txBox="1"/>
          <p:nvPr/>
        </p:nvSpPr>
        <p:spPr>
          <a:xfrm>
            <a:off x="795528" y="512064"/>
            <a:ext cx="10625328" cy="1354217"/>
          </a:xfrm>
          <a:prstGeom prst="rect">
            <a:avLst/>
          </a:prstGeom>
          <a:noFill/>
        </p:spPr>
        <p:txBody>
          <a:bodyPr wrap="square" rtlCol="0">
            <a:spAutoFit/>
          </a:bodyPr>
          <a:lstStyle/>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Hội diều làng </a:t>
            </a:r>
            <a:r>
              <a:rPr lang="vi-VN" sz="1600" b="1" i="0" dirty="0">
                <a:solidFill>
                  <a:srgbClr val="000000"/>
                </a:solidFill>
                <a:effectLst/>
                <a:latin typeface="Cambria" panose="02040503050406030204" pitchFamily="18" charset="0"/>
                <a:ea typeface="Cambria" panose="02040503050406030204" pitchFamily="18" charset="0"/>
              </a:rPr>
              <a:t>Bá Dương Nội</a:t>
            </a:r>
            <a:r>
              <a:rPr lang="vi-VN" sz="1600" b="0" i="0" dirty="0">
                <a:solidFill>
                  <a:srgbClr val="000000"/>
                </a:solidFill>
                <a:effectLst/>
                <a:latin typeface="Cambria" panose="02040503050406030204" pitchFamily="18" charset="0"/>
                <a:ea typeface="Cambria" panose="02040503050406030204" pitchFamily="18" charset="0"/>
              </a:rPr>
              <a:t> được </a:t>
            </a:r>
            <a:r>
              <a:rPr lang="vi-VN" sz="1600" b="1" i="0" dirty="0">
                <a:solidFill>
                  <a:srgbClr val="000000"/>
                </a:solidFill>
                <a:effectLst/>
                <a:latin typeface="Cambria" panose="02040503050406030204" pitchFamily="18" charset="0"/>
                <a:ea typeface="Cambria" panose="02040503050406030204" pitchFamily="18" charset="0"/>
              </a:rPr>
              <a:t>tổ chức</a:t>
            </a:r>
            <a:r>
              <a:rPr lang="vi-VN" sz="1600" b="0" i="0" dirty="0">
                <a:solidFill>
                  <a:srgbClr val="000000"/>
                </a:solidFill>
                <a:effectLst/>
                <a:latin typeface="Cambria" panose="02040503050406030204" pitchFamily="18" charset="0"/>
                <a:ea typeface="Cambria" panose="02040503050406030204" pitchFamily="18" charset="0"/>
              </a:rPr>
              <a:t> hằng năm. Mỗi năm có cả trăm con diều tham dự. Trong </a:t>
            </a:r>
            <a:r>
              <a:rPr lang="vi-VN" sz="1600" b="1" i="0" dirty="0">
                <a:solidFill>
                  <a:srgbClr val="000000"/>
                </a:solidFill>
                <a:effectLst/>
                <a:latin typeface="Cambria" panose="02040503050406030204" pitchFamily="18" charset="0"/>
                <a:ea typeface="Cambria" panose="02040503050406030204" pitchFamily="18" charset="0"/>
              </a:rPr>
              <a:t>gió</a:t>
            </a:r>
            <a:r>
              <a:rPr lang="vi-VN" sz="1600" b="0" i="0" dirty="0">
                <a:solidFill>
                  <a:srgbClr val="000000"/>
                </a:solidFill>
                <a:effectLst/>
                <a:latin typeface="Cambria" panose="02040503050406030204" pitchFamily="18" charset="0"/>
                <a:ea typeface="Cambria" panose="02040503050406030204" pitchFamily="18" charset="0"/>
              </a:rPr>
              <a:t> nằm nam của </a:t>
            </a:r>
            <a:r>
              <a:rPr lang="vi-VN" sz="1600" b="1" i="0" dirty="0">
                <a:solidFill>
                  <a:srgbClr val="000000"/>
                </a:solidFill>
                <a:effectLst/>
                <a:latin typeface="Cambria" panose="02040503050406030204" pitchFamily="18" charset="0"/>
                <a:ea typeface="Cambria" panose="02040503050406030204" pitchFamily="18" charset="0"/>
              </a:rPr>
              <a:t>buổi chiều</a:t>
            </a:r>
            <a:r>
              <a:rPr lang="vi-VN" sz="1600" b="0" i="0" dirty="0">
                <a:solidFill>
                  <a:srgbClr val="000000"/>
                </a:solidFill>
                <a:effectLst/>
                <a:latin typeface="Cambria" panose="02040503050406030204" pitchFamily="18" charset="0"/>
                <a:ea typeface="Cambria" panose="02040503050406030204" pitchFamily="18" charset="0"/>
              </a:rPr>
              <a:t> quê, những con diều </a:t>
            </a:r>
            <a:r>
              <a:rPr lang="vi-VN" sz="1600" b="1" i="0" dirty="0">
                <a:solidFill>
                  <a:srgbClr val="000000"/>
                </a:solidFill>
                <a:effectLst/>
                <a:latin typeface="Cambria" panose="02040503050406030204" pitchFamily="18" charset="0"/>
                <a:ea typeface="Cambria" panose="02040503050406030204" pitchFamily="18" charset="0"/>
              </a:rPr>
              <a:t>rực rỡ</a:t>
            </a:r>
            <a:r>
              <a:rPr lang="vi-VN" sz="1600" b="0" i="0" dirty="0">
                <a:solidFill>
                  <a:srgbClr val="000000"/>
                </a:solidFill>
                <a:effectLst/>
                <a:latin typeface="Cambria" panose="02040503050406030204" pitchFamily="18" charset="0"/>
                <a:ea typeface="Cambria" panose="02040503050406030204" pitchFamily="18" charset="0"/>
              </a:rPr>
              <a:t> cùng </a:t>
            </a:r>
            <a:r>
              <a:rPr lang="vi-VN" sz="1600" b="1" i="0" dirty="0">
                <a:solidFill>
                  <a:srgbClr val="000000"/>
                </a:solidFill>
                <a:effectLst/>
                <a:latin typeface="Cambria" panose="02040503050406030204" pitchFamily="18" charset="0"/>
                <a:ea typeface="Cambria" panose="02040503050406030204" pitchFamily="18" charset="0"/>
              </a:rPr>
              <a:t>bay</a:t>
            </a:r>
            <a:r>
              <a:rPr lang="vi-VN" sz="1600" b="0" i="0" dirty="0">
                <a:solidFill>
                  <a:srgbClr val="000000"/>
                </a:solidFill>
                <a:effectLst/>
                <a:latin typeface="Cambria" panose="02040503050406030204" pitchFamily="18" charset="0"/>
                <a:ea typeface="Cambria" panose="02040503050406030204" pitchFamily="18" charset="0"/>
              </a:rPr>
              <a:t> lên trời </a:t>
            </a:r>
            <a:r>
              <a:rPr lang="vi-VN" sz="1600" b="1" i="0" dirty="0">
                <a:solidFill>
                  <a:srgbClr val="000000"/>
                </a:solidFill>
                <a:effectLst/>
                <a:latin typeface="Cambria" panose="02040503050406030204" pitchFamily="18" charset="0"/>
                <a:ea typeface="Cambria" panose="02040503050406030204" pitchFamily="18" charset="0"/>
              </a:rPr>
              <a:t>cao</a:t>
            </a:r>
            <a:r>
              <a:rPr lang="vi-VN" sz="1600" b="0" i="0" dirty="0">
                <a:solidFill>
                  <a:srgbClr val="000000"/>
                </a:solidFill>
                <a:effectLst/>
                <a:latin typeface="Cambria" panose="02040503050406030204" pitchFamily="18" charset="0"/>
                <a:ea typeface="Cambria" panose="02040503050406030204" pitchFamily="18" charset="0"/>
              </a:rPr>
              <a:t>. Tiếng sáo u u vi vút những khúc nhạc đồng quê. Trên bờ đê, trước </a:t>
            </a:r>
            <a:r>
              <a:rPr lang="vi-VN" sz="1600" b="1" i="0" dirty="0">
                <a:solidFill>
                  <a:srgbClr val="000000"/>
                </a:solidFill>
                <a:effectLst/>
                <a:latin typeface="Cambria" panose="02040503050406030204" pitchFamily="18" charset="0"/>
                <a:ea typeface="Cambria" panose="02040503050406030204" pitchFamily="18" charset="0"/>
              </a:rPr>
              <a:t>sân đình</a:t>
            </a:r>
            <a:r>
              <a:rPr lang="vi-VN" sz="1600" b="0" i="0" dirty="0">
                <a:solidFill>
                  <a:srgbClr val="000000"/>
                </a:solidFill>
                <a:effectLst/>
                <a:latin typeface="Cambria" panose="02040503050406030204" pitchFamily="18" charset="0"/>
                <a:ea typeface="Cambria" panose="02040503050406030204" pitchFamily="18" charset="0"/>
              </a:rPr>
              <a:t> hoặc ở trong </a:t>
            </a:r>
            <a:r>
              <a:rPr lang="vi-VN" sz="1600" b="1" i="0" dirty="0">
                <a:solidFill>
                  <a:srgbClr val="000000"/>
                </a:solidFill>
                <a:effectLst/>
                <a:latin typeface="Cambria" panose="02040503050406030204" pitchFamily="18" charset="0"/>
                <a:ea typeface="Cambria" panose="02040503050406030204" pitchFamily="18" charset="0"/>
              </a:rPr>
              <a:t>làng</a:t>
            </a:r>
            <a:r>
              <a:rPr lang="vi-VN" sz="1600" b="0" i="0" dirty="0">
                <a:solidFill>
                  <a:srgbClr val="000000"/>
                </a:solidFill>
                <a:effectLst/>
                <a:latin typeface="Cambria" panose="02040503050406030204" pitchFamily="18" charset="0"/>
                <a:ea typeface="Cambria" panose="02040503050406030204" pitchFamily="18" charset="0"/>
              </a:rPr>
              <a:t>, người dân đều có thể </a:t>
            </a:r>
            <a:r>
              <a:rPr lang="vi-VN" sz="1600" b="1" i="0" dirty="0">
                <a:solidFill>
                  <a:srgbClr val="000000"/>
                </a:solidFill>
                <a:effectLst/>
                <a:latin typeface="Cambria" panose="02040503050406030204" pitchFamily="18" charset="0"/>
                <a:ea typeface="Cambria" panose="02040503050406030204" pitchFamily="18" charset="0"/>
              </a:rPr>
              <a:t>ngắm</a:t>
            </a:r>
            <a:r>
              <a:rPr lang="vi-VN" sz="1600" b="0" i="0" dirty="0">
                <a:solidFill>
                  <a:srgbClr val="000000"/>
                </a:solidFill>
                <a:effectLst/>
                <a:latin typeface="Cambria" panose="02040503050406030204" pitchFamily="18" charset="0"/>
                <a:ea typeface="Cambria" panose="02040503050406030204" pitchFamily="18" charset="0"/>
              </a:rPr>
              <a:t> diều bay và </a:t>
            </a:r>
            <a:r>
              <a:rPr lang="vi-VN" sz="1600" b="1" i="0" dirty="0">
                <a:solidFill>
                  <a:srgbClr val="000000"/>
                </a:solidFill>
                <a:effectLst/>
                <a:latin typeface="Cambria" panose="02040503050406030204" pitchFamily="18" charset="0"/>
                <a:ea typeface="Cambria" panose="02040503050406030204" pitchFamily="18" charset="0"/>
              </a:rPr>
              <a:t>ngất ngây</a:t>
            </a:r>
            <a:r>
              <a:rPr lang="vi-VN" sz="1600" b="0" i="0" dirty="0">
                <a:solidFill>
                  <a:srgbClr val="000000"/>
                </a:solidFill>
                <a:effectLst/>
                <a:latin typeface="Cambria" panose="02040503050406030204" pitchFamily="18" charset="0"/>
                <a:ea typeface="Cambria" panose="02040503050406030204" pitchFamily="18" charset="0"/>
              </a:rPr>
              <a:t> trong tiếng sáo diều. Diều nào bay </a:t>
            </a:r>
            <a:r>
              <a:rPr lang="vi-VN" sz="1600" b="1" i="0" dirty="0">
                <a:solidFill>
                  <a:srgbClr val="000000"/>
                </a:solidFill>
                <a:effectLst/>
                <a:latin typeface="Cambria" panose="02040503050406030204" pitchFamily="18" charset="0"/>
                <a:ea typeface="Cambria" panose="02040503050406030204" pitchFamily="18" charset="0"/>
              </a:rPr>
              <a:t>cao</a:t>
            </a:r>
            <a:r>
              <a:rPr lang="vi-VN" sz="1600" b="0" i="0" dirty="0">
                <a:solidFill>
                  <a:srgbClr val="000000"/>
                </a:solidFill>
                <a:effectLst/>
                <a:latin typeface="Cambria" panose="02040503050406030204" pitchFamily="18" charset="0"/>
                <a:ea typeface="Cambria" panose="02040503050406030204" pitchFamily="18" charset="0"/>
              </a:rPr>
              <a:t>, bay </a:t>
            </a:r>
            <a:r>
              <a:rPr lang="vi-VN" sz="1600" b="1" i="0" dirty="0">
                <a:solidFill>
                  <a:srgbClr val="000000"/>
                </a:solidFill>
                <a:effectLst/>
                <a:latin typeface="Cambria" panose="02040503050406030204" pitchFamily="18" charset="0"/>
                <a:ea typeface="Cambria" panose="02040503050406030204" pitchFamily="18" charset="0"/>
              </a:rPr>
              <a:t>xa</a:t>
            </a:r>
            <a:r>
              <a:rPr lang="vi-VN" sz="1600" b="0" i="0" dirty="0">
                <a:solidFill>
                  <a:srgbClr val="000000"/>
                </a:solidFill>
                <a:effectLst/>
                <a:latin typeface="Cambria" panose="02040503050406030204" pitchFamily="18" charset="0"/>
                <a:ea typeface="Cambria" panose="02040503050406030204" pitchFamily="18" charset="0"/>
              </a:rPr>
              <a:t>, có tiếng sáo hay nhất sẽ được </a:t>
            </a:r>
            <a:r>
              <a:rPr lang="vi-VN" sz="1600" b="1" i="0" dirty="0">
                <a:solidFill>
                  <a:srgbClr val="000000"/>
                </a:solidFill>
                <a:effectLst/>
                <a:latin typeface="Cambria" panose="02040503050406030204" pitchFamily="18" charset="0"/>
                <a:ea typeface="Cambria" panose="02040503050406030204" pitchFamily="18" charset="0"/>
              </a:rPr>
              <a:t>trao</a:t>
            </a:r>
            <a:r>
              <a:rPr lang="vi-VN" sz="1600" b="0" i="0" dirty="0">
                <a:solidFill>
                  <a:srgbClr val="000000"/>
                </a:solidFill>
                <a:effectLst/>
                <a:latin typeface="Cambria" panose="02040503050406030204" pitchFamily="18" charset="0"/>
                <a:ea typeface="Cambria" panose="02040503050406030204" pitchFamily="18" charset="0"/>
              </a:rPr>
              <a:t> giải.</a:t>
            </a:r>
          </a:p>
          <a:p>
            <a:pPr algn="r"/>
            <a:r>
              <a:rPr lang="vi-VN" sz="1600" b="0" i="0" dirty="0">
                <a:solidFill>
                  <a:srgbClr val="000000"/>
                </a:solidFill>
                <a:effectLst/>
                <a:latin typeface="Cambria" panose="02040503050406030204" pitchFamily="18" charset="0"/>
                <a:ea typeface="Cambria" panose="02040503050406030204" pitchFamily="18" charset="0"/>
              </a:rPr>
              <a:t>(</a:t>
            </a:r>
            <a:r>
              <a:rPr lang="vi-VN" sz="1600" b="0" i="1" dirty="0">
                <a:solidFill>
                  <a:srgbClr val="000000"/>
                </a:solidFill>
                <a:effectLst/>
                <a:latin typeface="Cambria" panose="02040503050406030204" pitchFamily="18" charset="0"/>
                <a:ea typeface="Cambria" panose="02040503050406030204" pitchFamily="18" charset="0"/>
              </a:rPr>
              <a:t>Theo</a:t>
            </a:r>
            <a:r>
              <a:rPr lang="vi-VN" sz="1600" b="0" i="0" dirty="0">
                <a:solidFill>
                  <a:srgbClr val="000000"/>
                </a:solidFill>
                <a:effectLst/>
                <a:latin typeface="Cambria" panose="02040503050406030204" pitchFamily="18" charset="0"/>
                <a:ea typeface="Cambria" panose="02040503050406030204" pitchFamily="18" charset="0"/>
              </a:rPr>
              <a:t> Đỗ Thị Ngọc Minh)</a:t>
            </a:r>
          </a:p>
        </p:txBody>
      </p:sp>
      <p:sp>
        <p:nvSpPr>
          <p:cNvPr id="10" name="TextBox 9">
            <a:extLst>
              <a:ext uri="{FF2B5EF4-FFF2-40B4-BE49-F238E27FC236}">
                <a16:creationId xmlns:a16="http://schemas.microsoft.com/office/drawing/2014/main" id="{534363AD-F0E6-7353-B008-B8B04D51503D}"/>
              </a:ext>
            </a:extLst>
          </p:cNvPr>
          <p:cNvSpPr txBox="1"/>
          <p:nvPr/>
        </p:nvSpPr>
        <p:spPr>
          <a:xfrm>
            <a:off x="669643" y="3786202"/>
            <a:ext cx="1552009" cy="461665"/>
          </a:xfrm>
          <a:prstGeom prst="rect">
            <a:avLst/>
          </a:prstGeom>
          <a:noFill/>
        </p:spPr>
        <p:txBody>
          <a:bodyPr wrap="square" rtlCol="0">
            <a:spAutoFit/>
          </a:bodyPr>
          <a:lstStyle/>
          <a:p>
            <a:pPr algn="ctr"/>
            <a:r>
              <a:rPr lang="en-US" sz="2400" b="1" dirty="0" err="1" smtClean="0">
                <a:solidFill>
                  <a:srgbClr val="FF0000"/>
                </a:solidFill>
                <a:latin typeface="Cambria" panose="02040503050406030204" pitchFamily="18" charset="0"/>
                <a:ea typeface="Cambria" panose="02040503050406030204" pitchFamily="18" charset="0"/>
              </a:rPr>
              <a:t>làng</a:t>
            </a:r>
            <a:endParaRPr lang="en-US" sz="24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9E9695CD-D3E0-73AA-2BB7-F651EFB65042}"/>
              </a:ext>
            </a:extLst>
          </p:cNvPr>
          <p:cNvSpPr txBox="1"/>
          <p:nvPr/>
        </p:nvSpPr>
        <p:spPr>
          <a:xfrm>
            <a:off x="4463386" y="3643982"/>
            <a:ext cx="2889504" cy="461665"/>
          </a:xfrm>
          <a:prstGeom prst="rect">
            <a:avLst/>
          </a:prstGeom>
          <a:noFill/>
        </p:spPr>
        <p:txBody>
          <a:bodyPr wrap="square" rtlCol="0">
            <a:spAutoFit/>
          </a:bodyPr>
          <a:lstStyle/>
          <a:p>
            <a:pPr algn="ctr"/>
            <a:r>
              <a:rPr lang="en-US" sz="2400" b="1" dirty="0" err="1" smtClean="0">
                <a:solidFill>
                  <a:srgbClr val="FF0000"/>
                </a:solidFill>
                <a:latin typeface="Cambria" panose="02040503050406030204" pitchFamily="18" charset="0"/>
                <a:ea typeface="Cambria" panose="02040503050406030204" pitchFamily="18" charset="0"/>
              </a:rPr>
              <a:t>trao</a:t>
            </a:r>
            <a:endParaRPr lang="en-US" sz="24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E9F715CF-BAC2-1557-1135-58FDA244482A}"/>
              </a:ext>
            </a:extLst>
          </p:cNvPr>
          <p:cNvSpPr txBox="1"/>
          <p:nvPr/>
        </p:nvSpPr>
        <p:spPr>
          <a:xfrm>
            <a:off x="4727448" y="4937760"/>
            <a:ext cx="2889504" cy="461665"/>
          </a:xfrm>
          <a:prstGeom prst="rect">
            <a:avLst/>
          </a:prstGeom>
          <a:noFill/>
        </p:spPr>
        <p:txBody>
          <a:bodyPr wrap="square" rtlCol="0">
            <a:spAutoFit/>
          </a:bodyPr>
          <a:lstStyle/>
          <a:p>
            <a:pPr algn="ctr"/>
            <a:r>
              <a:rPr lang="en-US" sz="2400" b="1" dirty="0" err="1">
                <a:solidFill>
                  <a:srgbClr val="FF0000"/>
                </a:solidFill>
                <a:latin typeface="Cambria" panose="02040503050406030204" pitchFamily="18" charset="0"/>
                <a:ea typeface="Cambria" panose="02040503050406030204" pitchFamily="18" charset="0"/>
              </a:rPr>
              <a:t>ngất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ngây</a:t>
            </a:r>
            <a:endParaRPr lang="en-US" sz="2400" b="1"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81DCFCCA-AB67-98CD-654A-5C3522B4E7B5}"/>
              </a:ext>
            </a:extLst>
          </p:cNvPr>
          <p:cNvSpPr txBox="1"/>
          <p:nvPr/>
        </p:nvSpPr>
        <p:spPr>
          <a:xfrm>
            <a:off x="9480101" y="3151539"/>
            <a:ext cx="1198606" cy="461665"/>
          </a:xfrm>
          <a:prstGeom prst="rect">
            <a:avLst/>
          </a:prstGeom>
          <a:noFill/>
        </p:spPr>
        <p:txBody>
          <a:bodyPr wrap="square" rtlCol="0">
            <a:spAutoFit/>
          </a:bodyPr>
          <a:lstStyle/>
          <a:p>
            <a:pPr algn="ctr"/>
            <a:r>
              <a:rPr lang="en-US" sz="2400" b="1" dirty="0" err="1" smtClean="0">
                <a:solidFill>
                  <a:srgbClr val="FF0000"/>
                </a:solidFill>
                <a:latin typeface="Cambria" panose="02040503050406030204" pitchFamily="18" charset="0"/>
                <a:ea typeface="Cambria" panose="02040503050406030204" pitchFamily="18" charset="0"/>
              </a:rPr>
              <a:t>cao</a:t>
            </a:r>
            <a:endParaRPr lang="en-US" sz="2400" b="1"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DE5D90B-6ADA-0EC9-E333-FA6EC73268E2}"/>
              </a:ext>
            </a:extLst>
          </p:cNvPr>
          <p:cNvSpPr txBox="1"/>
          <p:nvPr/>
        </p:nvSpPr>
        <p:spPr>
          <a:xfrm>
            <a:off x="8412480" y="5212080"/>
            <a:ext cx="2889504" cy="461665"/>
          </a:xfrm>
          <a:prstGeom prst="rect">
            <a:avLst/>
          </a:prstGeom>
          <a:noFill/>
        </p:spPr>
        <p:txBody>
          <a:bodyPr wrap="square" rtlCol="0">
            <a:spAutoFit/>
          </a:bodyPr>
          <a:lstStyle/>
          <a:p>
            <a:pPr algn="ctr"/>
            <a:r>
              <a:rPr lang="en-US" sz="2400" b="1" dirty="0" err="1">
                <a:solidFill>
                  <a:srgbClr val="FF0000"/>
                </a:solidFill>
                <a:latin typeface="Cambria" panose="02040503050406030204" pitchFamily="18" charset="0"/>
                <a:ea typeface="Cambria" panose="02040503050406030204" pitchFamily="18" charset="0"/>
              </a:rPr>
              <a:t>cao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xa</a:t>
            </a:r>
            <a:endParaRPr lang="en-US" sz="2400" b="1" dirty="0">
              <a:solidFill>
                <a:srgbClr val="FF000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7DC5B6DA-06D4-2216-E519-59B7B458112B}"/>
              </a:ext>
            </a:extLst>
          </p:cNvPr>
          <p:cNvSpPr txBox="1"/>
          <p:nvPr/>
        </p:nvSpPr>
        <p:spPr>
          <a:xfrm>
            <a:off x="1042416" y="4622965"/>
            <a:ext cx="2889504" cy="461665"/>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Bá </a:t>
            </a:r>
            <a:r>
              <a:rPr lang="en-US" sz="2400" b="1" dirty="0" err="1">
                <a:solidFill>
                  <a:srgbClr val="FF0000"/>
                </a:solidFill>
                <a:latin typeface="Cambria" panose="02040503050406030204" pitchFamily="18" charset="0"/>
                <a:ea typeface="Cambria" panose="02040503050406030204" pitchFamily="18" charset="0"/>
              </a:rPr>
              <a:t>Dương</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Nội</a:t>
            </a:r>
            <a:endParaRPr lang="en-US" sz="2400" b="1" dirty="0">
              <a:solidFill>
                <a:srgbClr val="FF0000"/>
              </a:solidFill>
              <a:latin typeface="Cambria" panose="02040503050406030204" pitchFamily="18" charset="0"/>
              <a:ea typeface="Cambria" panose="02040503050406030204" pitchFamily="18" charset="0"/>
            </a:endParaRPr>
          </a:p>
        </p:txBody>
      </p:sp>
      <p:sp>
        <p:nvSpPr>
          <p:cNvPr id="3" name="TextBox 2"/>
          <p:cNvSpPr txBox="1"/>
          <p:nvPr/>
        </p:nvSpPr>
        <p:spPr>
          <a:xfrm>
            <a:off x="4750749" y="3231921"/>
            <a:ext cx="1988607" cy="461665"/>
          </a:xfrm>
          <a:prstGeom prst="rect">
            <a:avLst/>
          </a:prstGeom>
          <a:noFill/>
        </p:spPr>
        <p:txBody>
          <a:bodyPr wrap="square" rtlCol="0">
            <a:spAutoFit/>
          </a:bodyPr>
          <a:lstStyle/>
          <a:p>
            <a:r>
              <a:rPr lang="vi-VN" sz="2400" dirty="0" smtClean="0"/>
              <a:t>Tổ chức</a:t>
            </a:r>
            <a:endParaRPr lang="en-US" sz="2400" dirty="0"/>
          </a:p>
        </p:txBody>
      </p:sp>
      <p:sp>
        <p:nvSpPr>
          <p:cNvPr id="4" name="TextBox 3"/>
          <p:cNvSpPr txBox="1"/>
          <p:nvPr/>
        </p:nvSpPr>
        <p:spPr>
          <a:xfrm>
            <a:off x="805042" y="3385285"/>
            <a:ext cx="730471"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rPr>
              <a:t>gió</a:t>
            </a:r>
            <a:r>
              <a:rPr lang="en-US" sz="2400" b="1" dirty="0">
                <a:solidFill>
                  <a:srgbClr val="FF0000"/>
                </a:solidFill>
                <a:latin typeface="Cambria" panose="02040503050406030204" pitchFamily="18" charset="0"/>
                <a:ea typeface="Cambria" panose="02040503050406030204" pitchFamily="18" charset="0"/>
              </a:rPr>
              <a:t>,</a:t>
            </a:r>
            <a:endParaRPr lang="en-US" sz="2400" dirty="0"/>
          </a:p>
        </p:txBody>
      </p:sp>
      <p:sp>
        <p:nvSpPr>
          <p:cNvPr id="5" name="TextBox 4"/>
          <p:cNvSpPr txBox="1"/>
          <p:nvPr/>
        </p:nvSpPr>
        <p:spPr>
          <a:xfrm>
            <a:off x="1368447" y="3443927"/>
            <a:ext cx="1904765"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rPr>
              <a:t>buổi</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chiều</a:t>
            </a:r>
            <a:r>
              <a:rPr lang="en-US" sz="2400" b="1" dirty="0">
                <a:solidFill>
                  <a:srgbClr val="FF0000"/>
                </a:solidFill>
                <a:latin typeface="Cambria" panose="02040503050406030204" pitchFamily="18" charset="0"/>
                <a:ea typeface="Cambria" panose="02040503050406030204" pitchFamily="18" charset="0"/>
              </a:rPr>
              <a:t>,</a:t>
            </a:r>
            <a:endParaRPr lang="en-US" sz="2400" dirty="0"/>
          </a:p>
        </p:txBody>
      </p:sp>
      <p:sp>
        <p:nvSpPr>
          <p:cNvPr id="6" name="TextBox 5"/>
          <p:cNvSpPr txBox="1"/>
          <p:nvPr/>
        </p:nvSpPr>
        <p:spPr>
          <a:xfrm>
            <a:off x="8412480" y="3248780"/>
            <a:ext cx="2016623"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rPr>
              <a:t>rực</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rỡ</a:t>
            </a:r>
            <a:r>
              <a:rPr lang="en-US" sz="2400" b="1" dirty="0">
                <a:solidFill>
                  <a:srgbClr val="FF0000"/>
                </a:solidFill>
                <a:latin typeface="Cambria" panose="02040503050406030204" pitchFamily="18" charset="0"/>
                <a:ea typeface="Cambria" panose="02040503050406030204" pitchFamily="18" charset="0"/>
              </a:rPr>
              <a:t>,</a:t>
            </a:r>
            <a:endParaRPr lang="en-US" sz="2400" dirty="0"/>
          </a:p>
        </p:txBody>
      </p:sp>
      <p:sp>
        <p:nvSpPr>
          <p:cNvPr id="16" name="TextBox 15"/>
          <p:cNvSpPr txBox="1"/>
          <p:nvPr/>
        </p:nvSpPr>
        <p:spPr>
          <a:xfrm>
            <a:off x="6081993" y="3239315"/>
            <a:ext cx="1121871" cy="461665"/>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bay,</a:t>
            </a:r>
            <a:endParaRPr lang="en-US" sz="2400" dirty="0"/>
          </a:p>
        </p:txBody>
      </p:sp>
      <p:sp>
        <p:nvSpPr>
          <p:cNvPr id="17" name="TextBox 16"/>
          <p:cNvSpPr txBox="1"/>
          <p:nvPr/>
        </p:nvSpPr>
        <p:spPr>
          <a:xfrm>
            <a:off x="2691857" y="3447900"/>
            <a:ext cx="1841157" cy="461665"/>
          </a:xfrm>
          <a:prstGeom prst="rect">
            <a:avLst/>
          </a:prstGeom>
          <a:noFill/>
        </p:spPr>
        <p:txBody>
          <a:bodyPr wrap="square" rtlCol="0">
            <a:spAutoFit/>
          </a:bodyPr>
          <a:lstStyle/>
          <a:p>
            <a:r>
              <a:rPr lang="en-US" sz="2400" b="1" dirty="0" err="1">
                <a:solidFill>
                  <a:srgbClr val="FF0000"/>
                </a:solidFill>
                <a:latin typeface="Cambria" panose="02040503050406030204" pitchFamily="18" charset="0"/>
                <a:ea typeface="Cambria" panose="02040503050406030204" pitchFamily="18" charset="0"/>
              </a:rPr>
              <a:t>sân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đình</a:t>
            </a:r>
            <a:r>
              <a:rPr lang="en-US" sz="2400" b="1" dirty="0">
                <a:solidFill>
                  <a:srgbClr val="FF0000"/>
                </a:solidFill>
                <a:latin typeface="Cambria" panose="02040503050406030204" pitchFamily="18" charset="0"/>
                <a:ea typeface="Cambria" panose="02040503050406030204" pitchFamily="18" charset="0"/>
              </a:rPr>
              <a:t>,</a:t>
            </a:r>
            <a:endParaRPr lang="en-US" sz="2400" dirty="0"/>
          </a:p>
        </p:txBody>
      </p:sp>
      <p:sp>
        <p:nvSpPr>
          <p:cNvPr id="18" name="TextBox 17"/>
          <p:cNvSpPr txBox="1"/>
          <p:nvPr/>
        </p:nvSpPr>
        <p:spPr>
          <a:xfrm>
            <a:off x="6652195" y="3248780"/>
            <a:ext cx="1417384" cy="461665"/>
          </a:xfrm>
          <a:prstGeom prst="rect">
            <a:avLst/>
          </a:prstGeom>
          <a:noFill/>
        </p:spPr>
        <p:txBody>
          <a:bodyPr wrap="square" rtlCol="0">
            <a:spAutoFit/>
          </a:bodyPr>
          <a:lstStyle/>
          <a:p>
            <a:r>
              <a:rPr lang="en-US" sz="2400" b="1">
                <a:solidFill>
                  <a:srgbClr val="FF0000"/>
                </a:solidFill>
                <a:latin typeface="Cambria" panose="02040503050406030204" pitchFamily="18" charset="0"/>
                <a:ea typeface="Cambria" panose="02040503050406030204" pitchFamily="18" charset="0"/>
              </a:rPr>
              <a:t>ngắm,</a:t>
            </a:r>
            <a:endParaRPr lang="en-US" sz="2400" dirty="0"/>
          </a:p>
        </p:txBody>
      </p:sp>
    </p:spTree>
    <p:extLst>
      <p:ext uri="{BB962C8B-B14F-4D97-AF65-F5344CB8AC3E}">
        <p14:creationId xmlns:p14="http://schemas.microsoft.com/office/powerpoint/2010/main" val="3257261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arn(inVertical)">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circle(in)">
                                      <p:cBhvr>
                                        <p:cTn id="6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3"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276554" y="300845"/>
            <a:ext cx="11354614" cy="1116068"/>
            <a:chOff x="3215622" y="1936016"/>
            <a:chExt cx="10521079" cy="1116068"/>
          </a:xfrm>
        </p:grpSpPr>
        <p:sp>
          <p:nvSpPr>
            <p:cNvPr id="4" name="文本框 42">
              <a:extLst>
                <a:ext uri="{FF2B5EF4-FFF2-40B4-BE49-F238E27FC236}">
                  <a16:creationId xmlns:a16="http://schemas.microsoft.com/office/drawing/2014/main" id="{F1FA5C90-182F-0131-EA13-3C8E1DA33E13}"/>
                </a:ext>
              </a:extLst>
            </p:cNvPr>
            <p:cNvSpPr txBox="1"/>
            <p:nvPr/>
          </p:nvSpPr>
          <p:spPr>
            <a:xfrm>
              <a:off x="4120136" y="1996476"/>
              <a:ext cx="9616565" cy="1055608"/>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vật, hiện tượng tự nhiên được nhân hoá trong các đoạn dưới đây và cho biết chúng được nhân hoá bằng cách nào.</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887568"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5</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pic>
        <p:nvPicPr>
          <p:cNvPr id="9" name="Picture 8">
            <a:extLst>
              <a:ext uri="{FF2B5EF4-FFF2-40B4-BE49-F238E27FC236}">
                <a16:creationId xmlns:a16="http://schemas.microsoft.com/office/drawing/2014/main" id="{314B5F92-96C5-6E51-ED9F-BE04EE63DDF7}"/>
              </a:ext>
            </a:extLst>
          </p:cNvPr>
          <p:cNvPicPr>
            <a:picLocks noChangeAspect="1"/>
          </p:cNvPicPr>
          <p:nvPr/>
        </p:nvPicPr>
        <p:blipFill>
          <a:blip r:embed="rId2"/>
          <a:stretch>
            <a:fillRect/>
          </a:stretch>
        </p:blipFill>
        <p:spPr>
          <a:xfrm>
            <a:off x="2295144" y="1368553"/>
            <a:ext cx="8332850" cy="1625922"/>
          </a:xfrm>
          <a:prstGeom prst="rect">
            <a:avLst/>
          </a:prstGeom>
        </p:spPr>
      </p:pic>
      <p:pic>
        <p:nvPicPr>
          <p:cNvPr id="11" name="Picture 10">
            <a:extLst>
              <a:ext uri="{FF2B5EF4-FFF2-40B4-BE49-F238E27FC236}">
                <a16:creationId xmlns:a16="http://schemas.microsoft.com/office/drawing/2014/main" id="{C53DDE72-3D86-1448-BCD2-E7C79C47B3E3}"/>
              </a:ext>
            </a:extLst>
          </p:cNvPr>
          <p:cNvPicPr>
            <a:picLocks noChangeAspect="1"/>
          </p:cNvPicPr>
          <p:nvPr/>
        </p:nvPicPr>
        <p:blipFill>
          <a:blip r:embed="rId3"/>
          <a:stretch>
            <a:fillRect/>
          </a:stretch>
        </p:blipFill>
        <p:spPr>
          <a:xfrm>
            <a:off x="4654295" y="4599458"/>
            <a:ext cx="6439169" cy="1892782"/>
          </a:xfrm>
          <a:prstGeom prst="rect">
            <a:avLst/>
          </a:prstGeom>
        </p:spPr>
      </p:pic>
      <p:sp>
        <p:nvSpPr>
          <p:cNvPr id="12" name="TextBox 11">
            <a:extLst>
              <a:ext uri="{FF2B5EF4-FFF2-40B4-BE49-F238E27FC236}">
                <a16:creationId xmlns:a16="http://schemas.microsoft.com/office/drawing/2014/main" id="{27AB6025-20BD-5C85-E89F-FC1CEAF23E8E}"/>
              </a:ext>
            </a:extLst>
          </p:cNvPr>
          <p:cNvSpPr txBox="1"/>
          <p:nvPr/>
        </p:nvSpPr>
        <p:spPr>
          <a:xfrm>
            <a:off x="411480" y="3703320"/>
            <a:ext cx="5065776" cy="1746504"/>
          </a:xfrm>
          <a:prstGeom prst="rect">
            <a:avLst/>
          </a:prstGeom>
          <a:no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58A8A003-800C-8C4A-6ED9-A708293C9F4C}"/>
              </a:ext>
            </a:extLst>
          </p:cNvPr>
          <p:cNvPicPr>
            <a:picLocks noChangeAspect="1"/>
          </p:cNvPicPr>
          <p:nvPr/>
        </p:nvPicPr>
        <p:blipFill>
          <a:blip r:embed="rId4"/>
          <a:stretch>
            <a:fillRect/>
          </a:stretch>
        </p:blipFill>
        <p:spPr>
          <a:xfrm>
            <a:off x="613029" y="3065335"/>
            <a:ext cx="7600950" cy="1495425"/>
          </a:xfrm>
          <a:prstGeom prst="rect">
            <a:avLst/>
          </a:prstGeom>
        </p:spPr>
      </p:pic>
    </p:spTree>
    <p:extLst>
      <p:ext uri="{BB962C8B-B14F-4D97-AF65-F5344CB8AC3E}">
        <p14:creationId xmlns:p14="http://schemas.microsoft.com/office/powerpoint/2010/main" val="3885062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6" name="Table 5">
            <a:extLst>
              <a:ext uri="{FF2B5EF4-FFF2-40B4-BE49-F238E27FC236}">
                <a16:creationId xmlns:a16="http://schemas.microsoft.com/office/drawing/2014/main" id="{F31D4C2E-62D0-6D10-FAD7-F35451FA031C}"/>
              </a:ext>
            </a:extLst>
          </p:cNvPr>
          <p:cNvGraphicFramePr>
            <a:graphicFrameLocks noGrp="1"/>
          </p:cNvGraphicFramePr>
          <p:nvPr>
            <p:extLst/>
          </p:nvPr>
        </p:nvGraphicFramePr>
        <p:xfrm>
          <a:off x="859536" y="1581912"/>
          <a:ext cx="10771632" cy="4975435"/>
        </p:xfrm>
        <a:graphic>
          <a:graphicData uri="http://schemas.openxmlformats.org/drawingml/2006/table">
            <a:tbl>
              <a:tblPr firstRow="1" firstCol="1" bandRow="1">
                <a:tableStyleId>{5C22544A-7EE6-4342-B048-85BDC9FD1C3A}</a:tableStyleId>
              </a:tblPr>
              <a:tblGrid>
                <a:gridCol w="2861853">
                  <a:extLst>
                    <a:ext uri="{9D8B030D-6E8A-4147-A177-3AD203B41FA5}">
                      <a16:colId xmlns:a16="http://schemas.microsoft.com/office/drawing/2014/main" val="2170606543"/>
                    </a:ext>
                  </a:extLst>
                </a:gridCol>
                <a:gridCol w="7909779">
                  <a:extLst>
                    <a:ext uri="{9D8B030D-6E8A-4147-A177-3AD203B41FA5}">
                      <a16:colId xmlns:a16="http://schemas.microsoft.com/office/drawing/2014/main" val="1248116782"/>
                    </a:ext>
                  </a:extLst>
                </a:gridCol>
              </a:tblGrid>
              <a:tr h="947024">
                <a:tc>
                  <a:txBody>
                    <a:bodyPr/>
                    <a:lstStyle/>
                    <a:p>
                      <a:pPr marL="0" marR="0" algn="ctr">
                        <a:lnSpc>
                          <a:spcPct val="120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Sự vật được nhân hoá</a:t>
                      </a: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20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Cách nhân hoá</a:t>
                      </a: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8396038"/>
                  </a:ext>
                </a:extLst>
              </a:tr>
              <a:tr h="450639">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209675"/>
                  </a:ext>
                </a:extLst>
              </a:tr>
              <a:tr h="677534">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461905"/>
                  </a:ext>
                </a:extLst>
              </a:tr>
              <a:tr h="972489">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310420"/>
                  </a:ext>
                </a:extLst>
              </a:tr>
              <a:tr h="576602">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7446828"/>
                  </a:ext>
                </a:extLst>
              </a:tr>
              <a:tr h="576602">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0200121"/>
                  </a:ext>
                </a:extLst>
              </a:tr>
              <a:tr h="774545">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0323046"/>
                  </a:ext>
                </a:extLst>
              </a:tr>
            </a:tbl>
          </a:graphicData>
        </a:graphic>
      </p:graphicFrame>
      <p:pic>
        <p:nvPicPr>
          <p:cNvPr id="7" name="Picture 6">
            <a:extLst>
              <a:ext uri="{FF2B5EF4-FFF2-40B4-BE49-F238E27FC236}">
                <a16:creationId xmlns:a16="http://schemas.microsoft.com/office/drawing/2014/main" id="{2A5B38E2-1EB3-900A-AC0F-D5A765272430}"/>
              </a:ext>
            </a:extLst>
          </p:cNvPr>
          <p:cNvPicPr>
            <a:picLocks noChangeAspect="1"/>
          </p:cNvPicPr>
          <p:nvPr/>
        </p:nvPicPr>
        <p:blipFill>
          <a:blip r:embed="rId2"/>
          <a:stretch>
            <a:fillRect/>
          </a:stretch>
        </p:blipFill>
        <p:spPr>
          <a:xfrm>
            <a:off x="2185797" y="0"/>
            <a:ext cx="7600950" cy="1495425"/>
          </a:xfrm>
          <a:prstGeom prst="rect">
            <a:avLst/>
          </a:prstGeom>
        </p:spPr>
      </p:pic>
      <p:sp>
        <p:nvSpPr>
          <p:cNvPr id="8" name="TextBox 7">
            <a:extLst>
              <a:ext uri="{FF2B5EF4-FFF2-40B4-BE49-F238E27FC236}">
                <a16:creationId xmlns:a16="http://schemas.microsoft.com/office/drawing/2014/main" id="{22BB6D95-5A0B-E63A-9554-ACB6FE1082E8}"/>
              </a:ext>
            </a:extLst>
          </p:cNvPr>
          <p:cNvSpPr txBox="1"/>
          <p:nvPr/>
        </p:nvSpPr>
        <p:spPr>
          <a:xfrm>
            <a:off x="1911096" y="2487168"/>
            <a:ext cx="12344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Cá</a:t>
            </a:r>
            <a:endParaRPr lang="en-US" sz="2800" b="1" dirty="0">
              <a:solidFill>
                <a:srgbClr val="FF0000"/>
              </a:solidFill>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CEF403FB-77E3-F7BE-6B3C-65FB71B6D55C}"/>
              </a:ext>
            </a:extLst>
          </p:cNvPr>
          <p:cNvCxnSpPr/>
          <p:nvPr/>
        </p:nvCxnSpPr>
        <p:spPr>
          <a:xfrm>
            <a:off x="6126480" y="420624"/>
            <a:ext cx="15179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3F1535-7A48-5222-A2DB-9344F0DAEDD1}"/>
              </a:ext>
            </a:extLst>
          </p:cNvPr>
          <p:cNvSpPr txBox="1"/>
          <p:nvPr/>
        </p:nvSpPr>
        <p:spPr>
          <a:xfrm>
            <a:off x="4078224" y="2514600"/>
            <a:ext cx="7187184"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G</a:t>
            </a:r>
            <a:r>
              <a:rPr lang="vi-VN" sz="2800" b="1" dirty="0">
                <a:solidFill>
                  <a:srgbClr val="FF0000"/>
                </a:solidFill>
                <a:latin typeface="Cambria" panose="02040503050406030204" pitchFamily="18" charset="0"/>
                <a:ea typeface="Cambria" panose="02040503050406030204" pitchFamily="18" charset="0"/>
              </a:rPr>
              <a:t>ọi con vật bằng những từ chỉ người</a:t>
            </a:r>
            <a:endParaRPr lang="en-US" sz="2800" b="1" dirty="0">
              <a:solidFill>
                <a:srgbClr val="FF0000"/>
              </a:solidFill>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id="{15FC93E5-7A35-56FB-9E03-3F4B9FB5F7B4}"/>
              </a:ext>
            </a:extLst>
          </p:cNvPr>
          <p:cNvCxnSpPr>
            <a:cxnSpLocks/>
          </p:cNvCxnSpPr>
          <p:nvPr/>
        </p:nvCxnSpPr>
        <p:spPr>
          <a:xfrm>
            <a:off x="3694176" y="667512"/>
            <a:ext cx="1911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B6BBE11-BC23-D858-8525-12E21F1A4246}"/>
              </a:ext>
            </a:extLst>
          </p:cNvPr>
          <p:cNvSpPr txBox="1"/>
          <p:nvPr/>
        </p:nvSpPr>
        <p:spPr>
          <a:xfrm>
            <a:off x="1143000" y="3099816"/>
            <a:ext cx="242316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Hươu</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cổ</a:t>
            </a:r>
            <a:endParaRPr lang="en-US" sz="2800" b="1"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0F9A7866-3FC5-ACC2-D439-6D8937B6D895}"/>
              </a:ext>
            </a:extLst>
          </p:cNvPr>
          <p:cNvSpPr txBox="1"/>
          <p:nvPr/>
        </p:nvSpPr>
        <p:spPr>
          <a:xfrm>
            <a:off x="4078224" y="3054096"/>
            <a:ext cx="7187184"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G</a:t>
            </a:r>
            <a:r>
              <a:rPr lang="vi-VN" sz="2800" b="1" dirty="0">
                <a:solidFill>
                  <a:srgbClr val="FF0000"/>
                </a:solidFill>
                <a:latin typeface="Cambria" panose="02040503050406030204" pitchFamily="18" charset="0"/>
                <a:ea typeface="Cambria" panose="02040503050406030204" pitchFamily="18" charset="0"/>
              </a:rPr>
              <a:t>ọi con vật bằng những từ chỉ người</a:t>
            </a:r>
            <a:endParaRPr lang="en-US" sz="2800" b="1" dirty="0">
              <a:solidFill>
                <a:srgbClr val="FF0000"/>
              </a:solidFill>
              <a:latin typeface="Cambria" panose="02040503050406030204" pitchFamily="18" charset="0"/>
              <a:ea typeface="Cambria" panose="02040503050406030204" pitchFamily="18" charset="0"/>
            </a:endParaRPr>
          </a:p>
        </p:txBody>
      </p:sp>
      <p:cxnSp>
        <p:nvCxnSpPr>
          <p:cNvPr id="21" name="Straight Connector 20">
            <a:extLst>
              <a:ext uri="{FF2B5EF4-FFF2-40B4-BE49-F238E27FC236}">
                <a16:creationId xmlns:a16="http://schemas.microsoft.com/office/drawing/2014/main" id="{A00EB5A9-C9A6-3C60-90B1-9725F2B5400D}"/>
              </a:ext>
            </a:extLst>
          </p:cNvPr>
          <p:cNvCxnSpPr>
            <a:cxnSpLocks/>
          </p:cNvCxnSpPr>
          <p:nvPr/>
        </p:nvCxnSpPr>
        <p:spPr>
          <a:xfrm>
            <a:off x="3410712" y="969264"/>
            <a:ext cx="2898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1E16FEB-766F-F1FE-6300-D8B490463199}"/>
              </a:ext>
            </a:extLst>
          </p:cNvPr>
          <p:cNvSpPr txBox="1"/>
          <p:nvPr/>
        </p:nvSpPr>
        <p:spPr>
          <a:xfrm>
            <a:off x="1106424" y="3858768"/>
            <a:ext cx="2423160" cy="523220"/>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Rùa</a:t>
            </a:r>
            <a:endParaRPr lang="en-US" sz="2800" b="1" dirty="0">
              <a:solidFill>
                <a:srgbClr val="FF000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819328EF-5ABC-A76A-EE80-C7ED7A45481F}"/>
              </a:ext>
            </a:extLst>
          </p:cNvPr>
          <p:cNvSpPr txBox="1"/>
          <p:nvPr/>
        </p:nvSpPr>
        <p:spPr>
          <a:xfrm>
            <a:off x="4041648" y="3813048"/>
            <a:ext cx="7187184" cy="707886"/>
          </a:xfrm>
          <a:prstGeom prst="rect">
            <a:avLst/>
          </a:prstGeom>
          <a:noFill/>
        </p:spPr>
        <p:txBody>
          <a:bodyPr wrap="square" rtlCol="0">
            <a:spAutoFit/>
          </a:bodyPr>
          <a:lstStyle/>
          <a:p>
            <a:r>
              <a:rPr lang="en-US" sz="2000" b="1" dirty="0">
                <a:solidFill>
                  <a:srgbClr val="FF0000"/>
                </a:solidFill>
                <a:latin typeface="Cambria" panose="02040503050406030204" pitchFamily="18" charset="0"/>
                <a:ea typeface="Cambria" panose="02040503050406030204" pitchFamily="18" charset="0"/>
              </a:rPr>
              <a:t>G</a:t>
            </a:r>
            <a:r>
              <a:rPr lang="vi-VN" sz="2000" b="1" dirty="0">
                <a:solidFill>
                  <a:srgbClr val="FF0000"/>
                </a:solidFill>
                <a:latin typeface="Cambria" panose="02040503050406030204" pitchFamily="18" charset="0"/>
                <a:ea typeface="Cambria" panose="02040503050406030204" pitchFamily="18" charset="0"/>
              </a:rPr>
              <a:t>ọi con vật bằng những từ chỉ người</a:t>
            </a:r>
          </a:p>
          <a:p>
            <a:r>
              <a:rPr lang="en-US" sz="2000" b="1" dirty="0">
                <a:solidFill>
                  <a:srgbClr val="FF0000"/>
                </a:solidFill>
                <a:latin typeface="Cambria" panose="02040503050406030204" pitchFamily="18" charset="0"/>
                <a:ea typeface="Cambria" panose="02040503050406030204" pitchFamily="18" charset="0"/>
              </a:rPr>
              <a:t>D</a:t>
            </a:r>
            <a:r>
              <a:rPr lang="vi-VN" sz="2000" b="1" dirty="0">
                <a:solidFill>
                  <a:srgbClr val="FF0000"/>
                </a:solidFill>
                <a:latin typeface="Cambria" panose="02040503050406030204" pitchFamily="18" charset="0"/>
                <a:ea typeface="Cambria" panose="02040503050406030204" pitchFamily="18" charset="0"/>
              </a:rPr>
              <a:t>ùng từ chỉ hoạt động, đặc điểm của người </a:t>
            </a:r>
            <a:r>
              <a:rPr lang="en-US" sz="2000" b="1" dirty="0" err="1">
                <a:solidFill>
                  <a:srgbClr val="FF0000"/>
                </a:solidFill>
                <a:latin typeface="Cambria" panose="02040503050406030204" pitchFamily="18" charset="0"/>
                <a:ea typeface="Cambria" panose="02040503050406030204" pitchFamily="18" charset="0"/>
              </a:rPr>
              <a:t>để</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chỉ</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vật</a:t>
            </a:r>
            <a:endParaRPr lang="vi-VN" sz="2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7994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fade">
                                      <p:cBhvr>
                                        <p:cTn id="42" dur="5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fade">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fade">
                                      <p:cBhvr>
                                        <p:cTn id="5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6" name="Table 5">
            <a:extLst>
              <a:ext uri="{FF2B5EF4-FFF2-40B4-BE49-F238E27FC236}">
                <a16:creationId xmlns:a16="http://schemas.microsoft.com/office/drawing/2014/main" id="{F31D4C2E-62D0-6D10-FAD7-F35451FA031C}"/>
              </a:ext>
            </a:extLst>
          </p:cNvPr>
          <p:cNvGraphicFramePr>
            <a:graphicFrameLocks noGrp="1"/>
          </p:cNvGraphicFramePr>
          <p:nvPr/>
        </p:nvGraphicFramePr>
        <p:xfrm>
          <a:off x="859536" y="1581912"/>
          <a:ext cx="10771632" cy="4975435"/>
        </p:xfrm>
        <a:graphic>
          <a:graphicData uri="http://schemas.openxmlformats.org/drawingml/2006/table">
            <a:tbl>
              <a:tblPr firstRow="1" firstCol="1" bandRow="1">
                <a:tableStyleId>{5C22544A-7EE6-4342-B048-85BDC9FD1C3A}</a:tableStyleId>
              </a:tblPr>
              <a:tblGrid>
                <a:gridCol w="2861853">
                  <a:extLst>
                    <a:ext uri="{9D8B030D-6E8A-4147-A177-3AD203B41FA5}">
                      <a16:colId xmlns:a16="http://schemas.microsoft.com/office/drawing/2014/main" val="2170606543"/>
                    </a:ext>
                  </a:extLst>
                </a:gridCol>
                <a:gridCol w="7909779">
                  <a:extLst>
                    <a:ext uri="{9D8B030D-6E8A-4147-A177-3AD203B41FA5}">
                      <a16:colId xmlns:a16="http://schemas.microsoft.com/office/drawing/2014/main" val="1248116782"/>
                    </a:ext>
                  </a:extLst>
                </a:gridCol>
              </a:tblGrid>
              <a:tr h="947024">
                <a:tc>
                  <a:txBody>
                    <a:bodyPr/>
                    <a:lstStyle/>
                    <a:p>
                      <a:pPr marL="0" marR="0" algn="ctr">
                        <a:lnSpc>
                          <a:spcPct val="120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Sự vật được nhân hoá</a:t>
                      </a: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20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Cách nhân hoá</a:t>
                      </a: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8396038"/>
                  </a:ext>
                </a:extLst>
              </a:tr>
              <a:tr h="450639">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209675"/>
                  </a:ext>
                </a:extLst>
              </a:tr>
              <a:tr h="677534">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461905"/>
                  </a:ext>
                </a:extLst>
              </a:tr>
              <a:tr h="972489">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310420"/>
                  </a:ext>
                </a:extLst>
              </a:tr>
              <a:tr h="576602">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7446828"/>
                  </a:ext>
                </a:extLst>
              </a:tr>
              <a:tr h="576602">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0200121"/>
                  </a:ext>
                </a:extLst>
              </a:tr>
              <a:tr h="774545">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0323046"/>
                  </a:ext>
                </a:extLst>
              </a:tr>
            </a:tbl>
          </a:graphicData>
        </a:graphic>
      </p:graphicFrame>
      <p:sp>
        <p:nvSpPr>
          <p:cNvPr id="8" name="TextBox 7">
            <a:extLst>
              <a:ext uri="{FF2B5EF4-FFF2-40B4-BE49-F238E27FC236}">
                <a16:creationId xmlns:a16="http://schemas.microsoft.com/office/drawing/2014/main" id="{22BB6D95-5A0B-E63A-9554-ACB6FE1082E8}"/>
              </a:ext>
            </a:extLst>
          </p:cNvPr>
          <p:cNvSpPr txBox="1"/>
          <p:nvPr/>
        </p:nvSpPr>
        <p:spPr>
          <a:xfrm>
            <a:off x="1911096" y="2487168"/>
            <a:ext cx="12344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Cá</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a16="http://schemas.microsoft.com/office/drawing/2014/main" id="{A43F1535-7A48-5222-A2DB-9344F0DAEDD1}"/>
              </a:ext>
            </a:extLst>
          </p:cNvPr>
          <p:cNvSpPr txBox="1"/>
          <p:nvPr/>
        </p:nvSpPr>
        <p:spPr>
          <a:xfrm>
            <a:off x="4078224" y="2514600"/>
            <a:ext cx="71871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ọi con vật bằng những từ chỉ người</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9" name="TextBox 18">
            <a:extLst>
              <a:ext uri="{FF2B5EF4-FFF2-40B4-BE49-F238E27FC236}">
                <a16:creationId xmlns:a16="http://schemas.microsoft.com/office/drawing/2014/main" id="{1B6BBE11-BC23-D858-8525-12E21F1A4246}"/>
              </a:ext>
            </a:extLst>
          </p:cNvPr>
          <p:cNvSpPr txBox="1"/>
          <p:nvPr/>
        </p:nvSpPr>
        <p:spPr>
          <a:xfrm>
            <a:off x="1143000" y="3099816"/>
            <a:ext cx="2423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Hươu</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cao</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cổ</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0" name="TextBox 19">
            <a:extLst>
              <a:ext uri="{FF2B5EF4-FFF2-40B4-BE49-F238E27FC236}">
                <a16:creationId xmlns:a16="http://schemas.microsoft.com/office/drawing/2014/main" id="{0F9A7866-3FC5-ACC2-D439-6D8937B6D895}"/>
              </a:ext>
            </a:extLst>
          </p:cNvPr>
          <p:cNvSpPr txBox="1"/>
          <p:nvPr/>
        </p:nvSpPr>
        <p:spPr>
          <a:xfrm>
            <a:off x="4078224" y="3054096"/>
            <a:ext cx="71871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ọi con vật bằng những từ chỉ người</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21E16FEB-766F-F1FE-6300-D8B490463199}"/>
              </a:ext>
            </a:extLst>
          </p:cNvPr>
          <p:cNvSpPr txBox="1"/>
          <p:nvPr/>
        </p:nvSpPr>
        <p:spPr>
          <a:xfrm>
            <a:off x="1106424" y="3858768"/>
            <a:ext cx="24231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Rùa</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4" name="TextBox 23">
            <a:extLst>
              <a:ext uri="{FF2B5EF4-FFF2-40B4-BE49-F238E27FC236}">
                <a16:creationId xmlns:a16="http://schemas.microsoft.com/office/drawing/2014/main" id="{819328EF-5ABC-A76A-EE80-C7ED7A45481F}"/>
              </a:ext>
            </a:extLst>
          </p:cNvPr>
          <p:cNvSpPr txBox="1"/>
          <p:nvPr/>
        </p:nvSpPr>
        <p:spPr>
          <a:xfrm>
            <a:off x="4041648" y="3813048"/>
            <a:ext cx="718718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r>
              <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ọi con vật bằng những từ chỉ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a:t>
            </a:r>
            <a:r>
              <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ùng từ chỉ hoạt động, đặc điểm của người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để</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vật</a:t>
            </a:r>
            <a:endPar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A9E9F99-66BB-A493-0CD1-0B38BB887654}"/>
              </a:ext>
            </a:extLst>
          </p:cNvPr>
          <p:cNvPicPr>
            <a:picLocks noChangeAspect="1"/>
          </p:cNvPicPr>
          <p:nvPr/>
        </p:nvPicPr>
        <p:blipFill>
          <a:blip r:embed="rId2"/>
          <a:stretch>
            <a:fillRect/>
          </a:stretch>
        </p:blipFill>
        <p:spPr>
          <a:xfrm>
            <a:off x="4480560" y="0"/>
            <a:ext cx="2916936" cy="1519220"/>
          </a:xfrm>
          <a:prstGeom prst="rect">
            <a:avLst/>
          </a:prstGeom>
        </p:spPr>
      </p:pic>
      <p:cxnSp>
        <p:nvCxnSpPr>
          <p:cNvPr id="5" name="Straight Connector 4">
            <a:extLst>
              <a:ext uri="{FF2B5EF4-FFF2-40B4-BE49-F238E27FC236}">
                <a16:creationId xmlns:a16="http://schemas.microsoft.com/office/drawing/2014/main" id="{160EF315-2089-1A83-0845-1A487F9469D6}"/>
              </a:ext>
            </a:extLst>
          </p:cNvPr>
          <p:cNvCxnSpPr>
            <a:cxnSpLocks/>
          </p:cNvCxnSpPr>
          <p:nvPr/>
        </p:nvCxnSpPr>
        <p:spPr>
          <a:xfrm>
            <a:off x="5431536" y="347472"/>
            <a:ext cx="15453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880982-7249-A561-B52A-0124FD32AFBE}"/>
              </a:ext>
            </a:extLst>
          </p:cNvPr>
          <p:cNvSpPr txBox="1"/>
          <p:nvPr/>
        </p:nvSpPr>
        <p:spPr>
          <a:xfrm>
            <a:off x="1143000" y="4690872"/>
            <a:ext cx="24231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Cambria" panose="02040503050406030204" pitchFamily="18" charset="0"/>
                <a:ea typeface="Cambria" panose="02040503050406030204" pitchFamily="18" charset="0"/>
              </a:rPr>
              <a:t>Mặt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trời</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5F943045-588E-1F4D-180F-81CFE1EAF610}"/>
              </a:ext>
            </a:extLst>
          </p:cNvPr>
          <p:cNvSpPr txBox="1"/>
          <p:nvPr/>
        </p:nvSpPr>
        <p:spPr>
          <a:xfrm>
            <a:off x="4032504" y="4709160"/>
            <a:ext cx="71871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a:t>
            </a:r>
            <a:r>
              <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ùng từ chỉ hoạt động, đặc điểm của người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để</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vật</a:t>
            </a:r>
            <a:endPar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5337B9F9-0F0B-B561-346D-0F143FD584FF}"/>
              </a:ext>
            </a:extLst>
          </p:cNvPr>
          <p:cNvCxnSpPr>
            <a:cxnSpLocks/>
          </p:cNvCxnSpPr>
          <p:nvPr/>
        </p:nvCxnSpPr>
        <p:spPr>
          <a:xfrm>
            <a:off x="5157216" y="612648"/>
            <a:ext cx="1901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41E763-408E-3828-6EB0-072C4922A99A}"/>
              </a:ext>
            </a:extLst>
          </p:cNvPr>
          <p:cNvCxnSpPr>
            <a:cxnSpLocks/>
          </p:cNvCxnSpPr>
          <p:nvPr/>
        </p:nvCxnSpPr>
        <p:spPr>
          <a:xfrm>
            <a:off x="5065776" y="886968"/>
            <a:ext cx="1901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31CDCDA-852D-74AD-A6C4-43B133AC81EA}"/>
              </a:ext>
            </a:extLst>
          </p:cNvPr>
          <p:cNvSpPr txBox="1"/>
          <p:nvPr/>
        </p:nvSpPr>
        <p:spPr>
          <a:xfrm>
            <a:off x="1143000" y="5239512"/>
            <a:ext cx="24231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Cambria" panose="02040503050406030204" pitchFamily="18" charset="0"/>
                <a:ea typeface="Cambria" panose="02040503050406030204" pitchFamily="18" charset="0"/>
              </a:rPr>
              <a:t>Bóng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đêm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5" name="TextBox 24">
            <a:extLst>
              <a:ext uri="{FF2B5EF4-FFF2-40B4-BE49-F238E27FC236}">
                <a16:creationId xmlns:a16="http://schemas.microsoft.com/office/drawing/2014/main" id="{66B54A5A-63AB-5AC0-60EB-B3B3C7B8F57E}"/>
              </a:ext>
            </a:extLst>
          </p:cNvPr>
          <p:cNvSpPr txBox="1"/>
          <p:nvPr/>
        </p:nvSpPr>
        <p:spPr>
          <a:xfrm>
            <a:off x="4032504" y="5257800"/>
            <a:ext cx="71871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a:t>
            </a:r>
            <a:r>
              <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ùng từ chỉ hoạt động, đặc điểm của người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để</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vật</a:t>
            </a:r>
            <a:endPar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06438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6" name="Table 5">
            <a:extLst>
              <a:ext uri="{FF2B5EF4-FFF2-40B4-BE49-F238E27FC236}">
                <a16:creationId xmlns:a16="http://schemas.microsoft.com/office/drawing/2014/main" id="{F31D4C2E-62D0-6D10-FAD7-F35451FA031C}"/>
              </a:ext>
            </a:extLst>
          </p:cNvPr>
          <p:cNvGraphicFramePr>
            <a:graphicFrameLocks noGrp="1"/>
          </p:cNvGraphicFramePr>
          <p:nvPr/>
        </p:nvGraphicFramePr>
        <p:xfrm>
          <a:off x="859536" y="1581912"/>
          <a:ext cx="10771632" cy="4975435"/>
        </p:xfrm>
        <a:graphic>
          <a:graphicData uri="http://schemas.openxmlformats.org/drawingml/2006/table">
            <a:tbl>
              <a:tblPr firstRow="1" firstCol="1" bandRow="1">
                <a:tableStyleId>{5C22544A-7EE6-4342-B048-85BDC9FD1C3A}</a:tableStyleId>
              </a:tblPr>
              <a:tblGrid>
                <a:gridCol w="2861853">
                  <a:extLst>
                    <a:ext uri="{9D8B030D-6E8A-4147-A177-3AD203B41FA5}">
                      <a16:colId xmlns:a16="http://schemas.microsoft.com/office/drawing/2014/main" val="2170606543"/>
                    </a:ext>
                  </a:extLst>
                </a:gridCol>
                <a:gridCol w="7909779">
                  <a:extLst>
                    <a:ext uri="{9D8B030D-6E8A-4147-A177-3AD203B41FA5}">
                      <a16:colId xmlns:a16="http://schemas.microsoft.com/office/drawing/2014/main" val="1248116782"/>
                    </a:ext>
                  </a:extLst>
                </a:gridCol>
              </a:tblGrid>
              <a:tr h="947024">
                <a:tc>
                  <a:txBody>
                    <a:bodyPr/>
                    <a:lstStyle/>
                    <a:p>
                      <a:pPr marL="0" marR="0" algn="ctr">
                        <a:lnSpc>
                          <a:spcPct val="120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Sự vật được nhân hoá</a:t>
                      </a: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20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Cách nhân hoá</a:t>
                      </a: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8396038"/>
                  </a:ext>
                </a:extLst>
              </a:tr>
              <a:tr h="450639">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209675"/>
                  </a:ext>
                </a:extLst>
              </a:tr>
              <a:tr h="677534">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461905"/>
                  </a:ext>
                </a:extLst>
              </a:tr>
              <a:tr h="972489">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310420"/>
                  </a:ext>
                </a:extLst>
              </a:tr>
              <a:tr h="576602">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7446828"/>
                  </a:ext>
                </a:extLst>
              </a:tr>
              <a:tr h="576602">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0200121"/>
                  </a:ext>
                </a:extLst>
              </a:tr>
              <a:tr h="774545">
                <a:tc>
                  <a:txBody>
                    <a:bodyPr/>
                    <a:lstStyle/>
                    <a:p>
                      <a:pPr marL="0" marR="0" algn="ctr">
                        <a:lnSpc>
                          <a:spcPct val="120000"/>
                        </a:lnSpc>
                        <a:spcBef>
                          <a:spcPts val="0"/>
                        </a:spcBef>
                        <a:spcAft>
                          <a:spcPts val="0"/>
                        </a:spcAft>
                      </a:pPr>
                      <a:endParaRPr lang="en-US" sz="2400">
                        <a:solidFill>
                          <a:srgbClr val="002060"/>
                        </a:solidFill>
                        <a:effectLst/>
                        <a:latin typeface="Cambria" panose="02040503050406030204" pitchFamily="18" charset="0"/>
                        <a:ea typeface="Cambria" panose="02040503050406030204" pitchFamily="18" charset="0"/>
                      </a:endParaRPr>
                    </a:p>
                  </a:txBody>
                  <a:tcPr marL="52055" marR="520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2400" dirty="0">
                        <a:solidFill>
                          <a:srgbClr val="002060"/>
                        </a:solidFill>
                        <a:effectLst/>
                        <a:latin typeface="Cambria" panose="02040503050406030204" pitchFamily="18" charset="0"/>
                        <a:ea typeface="Cambria" panose="02040503050406030204" pitchFamily="18" charset="0"/>
                      </a:endParaRPr>
                    </a:p>
                  </a:txBody>
                  <a:tcPr marL="52055" marR="5205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0323046"/>
                  </a:ext>
                </a:extLst>
              </a:tr>
            </a:tbl>
          </a:graphicData>
        </a:graphic>
      </p:graphicFrame>
      <p:sp>
        <p:nvSpPr>
          <p:cNvPr id="8" name="TextBox 7">
            <a:extLst>
              <a:ext uri="{FF2B5EF4-FFF2-40B4-BE49-F238E27FC236}">
                <a16:creationId xmlns:a16="http://schemas.microsoft.com/office/drawing/2014/main" id="{22BB6D95-5A0B-E63A-9554-ACB6FE1082E8}"/>
              </a:ext>
            </a:extLst>
          </p:cNvPr>
          <p:cNvSpPr txBox="1"/>
          <p:nvPr/>
        </p:nvSpPr>
        <p:spPr>
          <a:xfrm>
            <a:off x="1911096" y="2487168"/>
            <a:ext cx="12344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Cá</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a16="http://schemas.microsoft.com/office/drawing/2014/main" id="{A43F1535-7A48-5222-A2DB-9344F0DAEDD1}"/>
              </a:ext>
            </a:extLst>
          </p:cNvPr>
          <p:cNvSpPr txBox="1"/>
          <p:nvPr/>
        </p:nvSpPr>
        <p:spPr>
          <a:xfrm>
            <a:off x="4078224" y="2514600"/>
            <a:ext cx="71871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ọi con vật bằng những từ chỉ người</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9" name="TextBox 18">
            <a:extLst>
              <a:ext uri="{FF2B5EF4-FFF2-40B4-BE49-F238E27FC236}">
                <a16:creationId xmlns:a16="http://schemas.microsoft.com/office/drawing/2014/main" id="{1B6BBE11-BC23-D858-8525-12E21F1A4246}"/>
              </a:ext>
            </a:extLst>
          </p:cNvPr>
          <p:cNvSpPr txBox="1"/>
          <p:nvPr/>
        </p:nvSpPr>
        <p:spPr>
          <a:xfrm>
            <a:off x="1143000" y="3099816"/>
            <a:ext cx="2423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Hươu</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cao</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cổ</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0" name="TextBox 19">
            <a:extLst>
              <a:ext uri="{FF2B5EF4-FFF2-40B4-BE49-F238E27FC236}">
                <a16:creationId xmlns:a16="http://schemas.microsoft.com/office/drawing/2014/main" id="{0F9A7866-3FC5-ACC2-D439-6D8937B6D895}"/>
              </a:ext>
            </a:extLst>
          </p:cNvPr>
          <p:cNvSpPr txBox="1"/>
          <p:nvPr/>
        </p:nvSpPr>
        <p:spPr>
          <a:xfrm>
            <a:off x="4078224" y="3054096"/>
            <a:ext cx="71871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ọi con vật bằng những từ chỉ người</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21E16FEB-766F-F1FE-6300-D8B490463199}"/>
              </a:ext>
            </a:extLst>
          </p:cNvPr>
          <p:cNvSpPr txBox="1"/>
          <p:nvPr/>
        </p:nvSpPr>
        <p:spPr>
          <a:xfrm>
            <a:off x="1106424" y="3858768"/>
            <a:ext cx="24231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Rùa</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4" name="TextBox 23">
            <a:extLst>
              <a:ext uri="{FF2B5EF4-FFF2-40B4-BE49-F238E27FC236}">
                <a16:creationId xmlns:a16="http://schemas.microsoft.com/office/drawing/2014/main" id="{819328EF-5ABC-A76A-EE80-C7ED7A45481F}"/>
              </a:ext>
            </a:extLst>
          </p:cNvPr>
          <p:cNvSpPr txBox="1"/>
          <p:nvPr/>
        </p:nvSpPr>
        <p:spPr>
          <a:xfrm>
            <a:off x="4041648" y="3813048"/>
            <a:ext cx="718718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r>
              <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ọi con vật bằng những từ chỉ người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a:t>
            </a:r>
            <a:r>
              <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ùng từ chỉ hoạt động, đặc điểm của người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để</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vật</a:t>
            </a:r>
            <a:endPar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6880982-7249-A561-B52A-0124FD32AFBE}"/>
              </a:ext>
            </a:extLst>
          </p:cNvPr>
          <p:cNvSpPr txBox="1"/>
          <p:nvPr/>
        </p:nvSpPr>
        <p:spPr>
          <a:xfrm>
            <a:off x="1143000" y="4690872"/>
            <a:ext cx="24231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Mặt</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trời</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5F943045-588E-1F4D-180F-81CFE1EAF610}"/>
              </a:ext>
            </a:extLst>
          </p:cNvPr>
          <p:cNvSpPr txBox="1"/>
          <p:nvPr/>
        </p:nvSpPr>
        <p:spPr>
          <a:xfrm>
            <a:off x="4032504" y="4709160"/>
            <a:ext cx="71871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a:t>
            </a:r>
            <a:r>
              <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ùng từ chỉ hoạt động, đặc điểm của người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để</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vật</a:t>
            </a:r>
            <a:endPar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31CDCDA-852D-74AD-A6C4-43B133AC81EA}"/>
              </a:ext>
            </a:extLst>
          </p:cNvPr>
          <p:cNvSpPr txBox="1"/>
          <p:nvPr/>
        </p:nvSpPr>
        <p:spPr>
          <a:xfrm>
            <a:off x="1143000" y="5239512"/>
            <a:ext cx="24231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Bóng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đêm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5" name="TextBox 24">
            <a:extLst>
              <a:ext uri="{FF2B5EF4-FFF2-40B4-BE49-F238E27FC236}">
                <a16:creationId xmlns:a16="http://schemas.microsoft.com/office/drawing/2014/main" id="{66B54A5A-63AB-5AC0-60EB-B3B3C7B8F57E}"/>
              </a:ext>
            </a:extLst>
          </p:cNvPr>
          <p:cNvSpPr txBox="1"/>
          <p:nvPr/>
        </p:nvSpPr>
        <p:spPr>
          <a:xfrm>
            <a:off x="4032504" y="5257800"/>
            <a:ext cx="71871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a:t>
            </a:r>
            <a:r>
              <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ùng từ chỉ hoạt động, đặc điểm của người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để</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a:t>
            </a:r>
            <a:r>
              <a:rPr kumimoji="0" lang="en-US"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vật</a:t>
            </a:r>
            <a:endParaRPr kumimoji="0" lang="vi-VN" sz="2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C2413375-9931-FD27-D80E-B0CD5A7DBAB9}"/>
              </a:ext>
            </a:extLst>
          </p:cNvPr>
          <p:cNvPicPr>
            <a:picLocks noChangeAspect="1"/>
          </p:cNvPicPr>
          <p:nvPr/>
        </p:nvPicPr>
        <p:blipFill>
          <a:blip r:embed="rId2"/>
          <a:stretch>
            <a:fillRect/>
          </a:stretch>
        </p:blipFill>
        <p:spPr>
          <a:xfrm>
            <a:off x="3950208" y="0"/>
            <a:ext cx="3406711" cy="1454097"/>
          </a:xfrm>
          <a:prstGeom prst="rect">
            <a:avLst/>
          </a:prstGeom>
        </p:spPr>
      </p:pic>
      <p:cxnSp>
        <p:nvCxnSpPr>
          <p:cNvPr id="9" name="Straight Connector 8">
            <a:extLst>
              <a:ext uri="{FF2B5EF4-FFF2-40B4-BE49-F238E27FC236}">
                <a16:creationId xmlns:a16="http://schemas.microsoft.com/office/drawing/2014/main" id="{5AAE683B-4315-FD79-C124-1A45FB878625}"/>
              </a:ext>
            </a:extLst>
          </p:cNvPr>
          <p:cNvCxnSpPr>
            <a:cxnSpLocks/>
          </p:cNvCxnSpPr>
          <p:nvPr/>
        </p:nvCxnSpPr>
        <p:spPr>
          <a:xfrm>
            <a:off x="4398264" y="338328"/>
            <a:ext cx="2478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70A9531-2295-AC06-AB08-AB5388A46438}"/>
              </a:ext>
            </a:extLst>
          </p:cNvPr>
          <p:cNvSpPr txBox="1"/>
          <p:nvPr/>
        </p:nvSpPr>
        <p:spPr>
          <a:xfrm>
            <a:off x="1106424" y="5916168"/>
            <a:ext cx="24231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Bê</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vàng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C396C4D6-C8DD-07DB-CB2F-2AAE9D3775D5}"/>
              </a:ext>
            </a:extLst>
          </p:cNvPr>
          <p:cNvSpPr txBox="1"/>
          <p:nvPr/>
        </p:nvSpPr>
        <p:spPr>
          <a:xfrm>
            <a:off x="4160520" y="5806440"/>
            <a:ext cx="7187184" cy="707886"/>
          </a:xfrm>
          <a:prstGeom prst="rect">
            <a:avLst/>
          </a:prstGeom>
          <a:noFill/>
        </p:spPr>
        <p:txBody>
          <a:bodyPr wrap="square" rtlCol="0">
            <a:spAutoFit/>
          </a:bodyPr>
          <a:lstStyle/>
          <a:p>
            <a:pPr lvl="0"/>
            <a:r>
              <a:rPr lang="en-US" sz="2000" b="1" dirty="0">
                <a:solidFill>
                  <a:srgbClr val="FF0000"/>
                </a:solidFill>
                <a:latin typeface="Cambria" panose="02040503050406030204" pitchFamily="18" charset="0"/>
                <a:ea typeface="Cambria" panose="02040503050406030204" pitchFamily="18" charset="0"/>
              </a:rPr>
              <a:t>G</a:t>
            </a:r>
            <a:r>
              <a:rPr lang="vi-VN" sz="2000" b="1" dirty="0">
                <a:solidFill>
                  <a:srgbClr val="FF0000"/>
                </a:solidFill>
                <a:latin typeface="Cambria" panose="02040503050406030204" pitchFamily="18" charset="0"/>
                <a:ea typeface="Cambria" panose="02040503050406030204" pitchFamily="18" charset="0"/>
              </a:rPr>
              <a:t>ọi con vật b</a:t>
            </a:r>
            <a:r>
              <a:rPr lang="en-US" sz="2000" b="1" dirty="0">
                <a:solidFill>
                  <a:srgbClr val="FF0000"/>
                </a:solidFill>
                <a:latin typeface="Cambria" panose="02040503050406030204" pitchFamily="18" charset="0"/>
                <a:ea typeface="Cambria" panose="02040503050406030204" pitchFamily="18" charset="0"/>
              </a:rPr>
              <a:t>ằ</a:t>
            </a:r>
            <a:r>
              <a:rPr lang="vi-VN" sz="2000" b="1" dirty="0">
                <a:solidFill>
                  <a:srgbClr val="FF0000"/>
                </a:solidFill>
                <a:latin typeface="Cambria" panose="02040503050406030204" pitchFamily="18" charset="0"/>
                <a:ea typeface="Cambria" panose="02040503050406030204" pitchFamily="18" charset="0"/>
              </a:rPr>
              <a:t>ng từ chỉ người</a:t>
            </a:r>
          </a:p>
          <a:p>
            <a:pPr lvl="0"/>
            <a:r>
              <a:rPr lang="en-US" sz="2000" b="1" dirty="0">
                <a:solidFill>
                  <a:srgbClr val="FF0000"/>
                </a:solidFill>
                <a:latin typeface="Cambria" panose="02040503050406030204" pitchFamily="18" charset="0"/>
                <a:ea typeface="Cambria" panose="02040503050406030204" pitchFamily="18" charset="0"/>
              </a:rPr>
              <a:t>T</a:t>
            </a:r>
            <a:r>
              <a:rPr lang="vi-VN" sz="2000" b="1" dirty="0">
                <a:solidFill>
                  <a:srgbClr val="FF0000"/>
                </a:solidFill>
                <a:latin typeface="Cambria" panose="02040503050406030204" pitchFamily="18" charset="0"/>
                <a:ea typeface="Cambria" panose="02040503050406030204" pitchFamily="18" charset="0"/>
              </a:rPr>
              <a:t>rò chuyện với vật như với người</a:t>
            </a:r>
          </a:p>
        </p:txBody>
      </p:sp>
    </p:spTree>
    <p:extLst>
      <p:ext uri="{BB962C8B-B14F-4D97-AF65-F5344CB8AC3E}">
        <p14:creationId xmlns:p14="http://schemas.microsoft.com/office/powerpoint/2010/main" val="1769064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276554" y="300845"/>
            <a:ext cx="11354614" cy="1116068"/>
            <a:chOff x="3215622" y="1936016"/>
            <a:chExt cx="10521079" cy="1116068"/>
          </a:xfrm>
        </p:grpSpPr>
        <p:sp>
          <p:nvSpPr>
            <p:cNvPr id="4" name="文本框 42">
              <a:extLst>
                <a:ext uri="{FF2B5EF4-FFF2-40B4-BE49-F238E27FC236}">
                  <a16:creationId xmlns:a16="http://schemas.microsoft.com/office/drawing/2014/main" id="{F1FA5C90-182F-0131-EA13-3C8E1DA33E13}"/>
                </a:ext>
              </a:extLst>
            </p:cNvPr>
            <p:cNvSpPr txBox="1"/>
            <p:nvPr/>
          </p:nvSpPr>
          <p:spPr>
            <a:xfrm>
              <a:off x="4120136" y="1996476"/>
              <a:ext cx="9616565" cy="1055608"/>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Đặt câu về nội dung tranh, trong đó có sử dụng biện pháp nhân hoá.</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887568"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6</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pic>
        <p:nvPicPr>
          <p:cNvPr id="7" name="Picture 6">
            <a:extLst>
              <a:ext uri="{FF2B5EF4-FFF2-40B4-BE49-F238E27FC236}">
                <a16:creationId xmlns:a16="http://schemas.microsoft.com/office/drawing/2014/main" id="{FA79DD80-B8CD-F115-6128-AC688C813521}"/>
              </a:ext>
            </a:extLst>
          </p:cNvPr>
          <p:cNvPicPr>
            <a:picLocks noChangeAspect="1"/>
          </p:cNvPicPr>
          <p:nvPr/>
        </p:nvPicPr>
        <p:blipFill>
          <a:blip r:embed="rId2"/>
          <a:stretch>
            <a:fillRect/>
          </a:stretch>
        </p:blipFill>
        <p:spPr>
          <a:xfrm>
            <a:off x="7559420" y="1596199"/>
            <a:ext cx="4208907" cy="2781411"/>
          </a:xfrm>
          <a:prstGeom prst="rect">
            <a:avLst/>
          </a:prstGeom>
        </p:spPr>
      </p:pic>
      <p:sp>
        <p:nvSpPr>
          <p:cNvPr id="8" name="Snip and Round Single Corner Rectangle 22">
            <a:extLst>
              <a:ext uri="{FF2B5EF4-FFF2-40B4-BE49-F238E27FC236}">
                <a16:creationId xmlns:a16="http://schemas.microsoft.com/office/drawing/2014/main" id="{8B09B1BF-9295-9ED1-A0EB-4AD358E3D473}"/>
              </a:ext>
            </a:extLst>
          </p:cNvPr>
          <p:cNvSpPr/>
          <p:nvPr/>
        </p:nvSpPr>
        <p:spPr>
          <a:xfrm>
            <a:off x="411480" y="1998526"/>
            <a:ext cx="6967728" cy="3789625"/>
          </a:xfrm>
          <a:prstGeom prst="snipRoundRect">
            <a:avLst/>
          </a:prstGeom>
          <a:solidFill>
            <a:schemeClr val="accent6">
              <a:lumMod val="7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Ví</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dụ</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Bốn mẹ con nhà Gà có một ngôi nhà nhỏ nhắn xinh xinh. Mỗi khi mẹ đi làm việc kiếm tìm thức ăn thì ba chị em trông nhà cẩn thận và luôn nghe lời mẹ. Mỗi người mỗi việc giúp mẹ việc nhà và vui vẻ chờ đón mẹ về. Nghe tiếng mở cửa là ào ra chào đón mẹ và mong nhận được những món quà đáng yêu từ mẹ của mình. Ba chị em luôn thấy hạnh phúc và yêu quý m</a:t>
            </a:r>
            <a:r>
              <a:rPr lang="en-US" sz="2400" dirty="0">
                <a:solidFill>
                  <a:prstClr val="white"/>
                </a:solidFill>
                <a:latin typeface="Cambria" panose="02040503050406030204" pitchFamily="18" charset="0"/>
                <a:ea typeface="Cambria" panose="02040503050406030204" pitchFamily="18" charset="0"/>
              </a:rPr>
              <a:t>ẹ</a:t>
            </a: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1456894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366AF803-486F-2920-FE7F-9E6926CE763E}"/>
              </a:ext>
            </a:extLst>
          </p:cNvPr>
          <p:cNvSpPr txBox="1"/>
          <p:nvPr/>
        </p:nvSpPr>
        <p:spPr>
          <a:xfrm>
            <a:off x="2237237" y="508527"/>
            <a:ext cx="7717525"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Quan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sát</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tran</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và</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cho</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biết</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đ</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ây</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là</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bài</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đọc</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gì</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endParaRPr kumimoji="0" lang="zh-CN" altLang="en-US"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7" name="文本框 13">
            <a:extLst>
              <a:ext uri="{FF2B5EF4-FFF2-40B4-BE49-F238E27FC236}">
                <a16:creationId xmlns:a16="http://schemas.microsoft.com/office/drawing/2014/main" id="{E88BBF09-230D-4227-67A7-CA4076A6CF04}"/>
              </a:ext>
            </a:extLst>
          </p:cNvPr>
          <p:cNvSpPr txBox="1"/>
          <p:nvPr/>
        </p:nvSpPr>
        <p:spPr>
          <a:xfrm>
            <a:off x="4130499" y="5008447"/>
            <a:ext cx="3862005"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Cánh</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chim</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nhỏ</a:t>
            </a:r>
            <a:endParaRPr kumimoji="0" lang="zh-CN" altLang="en-US" sz="3600" b="1" i="0" u="none" strike="noStrike" kern="1200" cap="none" spc="0" normalizeH="0" baseline="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5" name="Picture 4">
            <a:extLst>
              <a:ext uri="{FF2B5EF4-FFF2-40B4-BE49-F238E27FC236}">
                <a16:creationId xmlns:a16="http://schemas.microsoft.com/office/drawing/2014/main" id="{7F48BD69-188F-2AA7-5D9E-BDE0DA3FC6AD}"/>
              </a:ext>
            </a:extLst>
          </p:cNvPr>
          <p:cNvPicPr>
            <a:picLocks noChangeAspect="1"/>
          </p:cNvPicPr>
          <p:nvPr/>
        </p:nvPicPr>
        <p:blipFill>
          <a:blip r:embed="rId2"/>
          <a:stretch>
            <a:fillRect/>
          </a:stretch>
        </p:blipFill>
        <p:spPr>
          <a:xfrm>
            <a:off x="3446907" y="2221420"/>
            <a:ext cx="4895850" cy="2543175"/>
          </a:xfrm>
          <a:prstGeom prst="rect">
            <a:avLst/>
          </a:prstGeom>
        </p:spPr>
      </p:pic>
    </p:spTree>
    <p:extLst>
      <p:ext uri="{BB962C8B-B14F-4D97-AF65-F5344CB8AC3E}">
        <p14:creationId xmlns:p14="http://schemas.microsoft.com/office/powerpoint/2010/main" val="915662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366AF803-486F-2920-FE7F-9E6926CE763E}"/>
              </a:ext>
            </a:extLst>
          </p:cNvPr>
          <p:cNvSpPr txBox="1"/>
          <p:nvPr/>
        </p:nvSpPr>
        <p:spPr>
          <a:xfrm>
            <a:off x="2237237" y="508527"/>
            <a:ext cx="7717525"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Quan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sát</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tran</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và</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cho</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biết</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đ</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ây</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là</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bài</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đọc</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gì</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endParaRPr kumimoji="0" lang="zh-CN" altLang="en-US"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7" name="文本框 13">
            <a:extLst>
              <a:ext uri="{FF2B5EF4-FFF2-40B4-BE49-F238E27FC236}">
                <a16:creationId xmlns:a16="http://schemas.microsoft.com/office/drawing/2014/main" id="{E88BBF09-230D-4227-67A7-CA4076A6CF04}"/>
              </a:ext>
            </a:extLst>
          </p:cNvPr>
          <p:cNvSpPr txBox="1"/>
          <p:nvPr/>
        </p:nvSpPr>
        <p:spPr>
          <a:xfrm>
            <a:off x="3182113" y="5584519"/>
            <a:ext cx="5359032"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noProof="0"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Ở </a:t>
            </a:r>
            <a:r>
              <a:rPr lang="en-US" altLang="zh-CN" sz="3600" b="1" noProof="0"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vương</a:t>
            </a:r>
            <a:r>
              <a:rPr lang="en-US" altLang="zh-CN" sz="3600" b="1" noProof="0"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3600" b="1" noProof="0"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quốc</a:t>
            </a:r>
            <a:r>
              <a:rPr lang="en-US" altLang="zh-CN" sz="3600" b="1" noProof="0"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3600" b="1" noProof="0"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tương</a:t>
            </a:r>
            <a:r>
              <a:rPr lang="en-US" altLang="zh-CN" sz="3600" b="1" noProof="0" dirty="0">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lang="en-US" altLang="zh-CN" sz="3600" b="1" noProof="0" dirty="0" err="1">
                <a:solidFill>
                  <a:srgbClr val="D9513A"/>
                </a:solidFill>
                <a:effectLst>
                  <a:outerShdw dist="38100" dir="2700000" algn="tl">
                    <a:srgbClr val="FFB34F">
                      <a:alpha val="60000"/>
                    </a:srgbClr>
                  </a:outerShdw>
                </a:effectLst>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lai</a:t>
            </a:r>
            <a:endParaRPr kumimoji="0" lang="zh-CN" altLang="en-US" sz="3600" b="1" i="0" u="none" strike="noStrike" kern="1200" cap="none" spc="0" normalizeH="0" baseline="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4" name="Picture 3">
            <a:extLst>
              <a:ext uri="{FF2B5EF4-FFF2-40B4-BE49-F238E27FC236}">
                <a16:creationId xmlns:a16="http://schemas.microsoft.com/office/drawing/2014/main" id="{9679E29F-AC3A-1E6B-07B6-FD48616BD9CB}"/>
              </a:ext>
            </a:extLst>
          </p:cNvPr>
          <p:cNvPicPr>
            <a:picLocks noChangeAspect="1"/>
          </p:cNvPicPr>
          <p:nvPr/>
        </p:nvPicPr>
        <p:blipFill>
          <a:blip r:embed="rId2"/>
          <a:stretch>
            <a:fillRect/>
          </a:stretch>
        </p:blipFill>
        <p:spPr>
          <a:xfrm>
            <a:off x="2881122" y="1944814"/>
            <a:ext cx="5787390" cy="3510178"/>
          </a:xfrm>
          <a:prstGeom prst="rect">
            <a:avLst/>
          </a:prstGeom>
        </p:spPr>
      </p:pic>
    </p:spTree>
    <p:extLst>
      <p:ext uri="{BB962C8B-B14F-4D97-AF65-F5344CB8AC3E}">
        <p14:creationId xmlns:p14="http://schemas.microsoft.com/office/powerpoint/2010/main" val="695318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366AF803-486F-2920-FE7F-9E6926CE763E}"/>
              </a:ext>
            </a:extLst>
          </p:cNvPr>
          <p:cNvSpPr txBox="1"/>
          <p:nvPr/>
        </p:nvSpPr>
        <p:spPr>
          <a:xfrm>
            <a:off x="2237237" y="508527"/>
            <a:ext cx="7717525"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Quan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sát</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tran</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và</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cho</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biết</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đ</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ây</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là</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bài</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đọc</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gì</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endParaRPr kumimoji="0" lang="zh-CN" altLang="en-US"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7" name="文本框 13">
            <a:extLst>
              <a:ext uri="{FF2B5EF4-FFF2-40B4-BE49-F238E27FC236}">
                <a16:creationId xmlns:a16="http://schemas.microsoft.com/office/drawing/2014/main" id="{E88BBF09-230D-4227-67A7-CA4076A6CF04}"/>
              </a:ext>
            </a:extLst>
          </p:cNvPr>
          <p:cNvSpPr txBox="1"/>
          <p:nvPr/>
        </p:nvSpPr>
        <p:spPr>
          <a:xfrm>
            <a:off x="3822193" y="4999303"/>
            <a:ext cx="5359032"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Con </a:t>
            </a:r>
            <a:r>
              <a:rPr kumimoji="0" lang="en-US" altLang="zh-CN" sz="3600" b="1" i="0" u="none" strike="noStrike" kern="1200" cap="none" spc="0" normalizeH="0" baseline="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trai</a:t>
            </a:r>
            <a:r>
              <a:rPr kumimoji="0" lang="en-US" altLang="zh-CN" sz="3600" b="1" i="0" u="none" strike="noStrike" kern="1200" cap="none" spc="0" normalizeH="0" baseline="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baseline="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người</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làm</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vườn</a:t>
            </a:r>
            <a:endParaRPr kumimoji="0" lang="zh-CN" altLang="en-US" sz="3600" b="1" i="0" u="none" strike="noStrike" kern="1200" cap="none" spc="0" normalizeH="0" baseline="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5" name="Picture 4">
            <a:extLst>
              <a:ext uri="{FF2B5EF4-FFF2-40B4-BE49-F238E27FC236}">
                <a16:creationId xmlns:a16="http://schemas.microsoft.com/office/drawing/2014/main" id="{35F2ED8D-CD0D-F752-D147-0248F85F7CDC}"/>
              </a:ext>
            </a:extLst>
          </p:cNvPr>
          <p:cNvPicPr>
            <a:picLocks noChangeAspect="1"/>
          </p:cNvPicPr>
          <p:nvPr/>
        </p:nvPicPr>
        <p:blipFill>
          <a:blip r:embed="rId2"/>
          <a:stretch>
            <a:fillRect/>
          </a:stretch>
        </p:blipFill>
        <p:spPr>
          <a:xfrm>
            <a:off x="2904934" y="2345816"/>
            <a:ext cx="6257354" cy="2282903"/>
          </a:xfrm>
          <a:prstGeom prst="rect">
            <a:avLst/>
          </a:prstGeom>
        </p:spPr>
      </p:pic>
    </p:spTree>
    <p:extLst>
      <p:ext uri="{BB962C8B-B14F-4D97-AF65-F5344CB8AC3E}">
        <p14:creationId xmlns:p14="http://schemas.microsoft.com/office/powerpoint/2010/main" val="414431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366AF803-486F-2920-FE7F-9E6926CE763E}"/>
              </a:ext>
            </a:extLst>
          </p:cNvPr>
          <p:cNvSpPr txBox="1"/>
          <p:nvPr/>
        </p:nvSpPr>
        <p:spPr>
          <a:xfrm>
            <a:off x="2237237" y="508527"/>
            <a:ext cx="7717525"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Quan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sát</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tran</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và</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cho</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biết</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đ</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ây</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là</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bài</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đọc</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gì</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endParaRPr kumimoji="0" lang="zh-CN" altLang="en-US"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7" name="文本框 13">
            <a:extLst>
              <a:ext uri="{FF2B5EF4-FFF2-40B4-BE49-F238E27FC236}">
                <a16:creationId xmlns:a16="http://schemas.microsoft.com/office/drawing/2014/main" id="{E88BBF09-230D-4227-67A7-CA4076A6CF04}"/>
              </a:ext>
            </a:extLst>
          </p:cNvPr>
          <p:cNvSpPr txBox="1"/>
          <p:nvPr/>
        </p:nvSpPr>
        <p:spPr>
          <a:xfrm>
            <a:off x="2724912" y="5739967"/>
            <a:ext cx="6758065"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Người</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tìm</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đường</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lên</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các</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vì</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sao</a:t>
            </a:r>
            <a:endParaRPr kumimoji="0" lang="zh-CN" altLang="en-US" sz="3600" b="1" i="0" u="none" strike="noStrike" kern="1200" cap="none" spc="0" normalizeH="0" baseline="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4" name="Picture 3">
            <a:extLst>
              <a:ext uri="{FF2B5EF4-FFF2-40B4-BE49-F238E27FC236}">
                <a16:creationId xmlns:a16="http://schemas.microsoft.com/office/drawing/2014/main" id="{1AB2F676-4B62-C0AB-8BEE-B71F055C78BC}"/>
              </a:ext>
            </a:extLst>
          </p:cNvPr>
          <p:cNvPicPr>
            <a:picLocks noChangeAspect="1"/>
          </p:cNvPicPr>
          <p:nvPr/>
        </p:nvPicPr>
        <p:blipFill>
          <a:blip r:embed="rId2"/>
          <a:stretch>
            <a:fillRect/>
          </a:stretch>
        </p:blipFill>
        <p:spPr>
          <a:xfrm>
            <a:off x="3075432" y="1888998"/>
            <a:ext cx="6096000" cy="3848100"/>
          </a:xfrm>
          <a:prstGeom prst="rect">
            <a:avLst/>
          </a:prstGeom>
        </p:spPr>
      </p:pic>
    </p:spTree>
    <p:extLst>
      <p:ext uri="{BB962C8B-B14F-4D97-AF65-F5344CB8AC3E}">
        <p14:creationId xmlns:p14="http://schemas.microsoft.com/office/powerpoint/2010/main" val="1141404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366AF803-486F-2920-FE7F-9E6926CE763E}"/>
              </a:ext>
            </a:extLst>
          </p:cNvPr>
          <p:cNvSpPr txBox="1"/>
          <p:nvPr/>
        </p:nvSpPr>
        <p:spPr>
          <a:xfrm>
            <a:off x="2237237" y="508527"/>
            <a:ext cx="7717525"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Quan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sát</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tran</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h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và</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cho</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biết</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đ</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ây</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là</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bài</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đọc</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4400" b="1" i="0" u="none" strike="noStrike" kern="1200" cap="none" spc="0" normalizeH="0" baseline="0" noProof="0" dirty="0" err="1">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gì</a:t>
            </a:r>
            <a:r>
              <a:rPr kumimoji="0" lang="en-US" altLang="zh-CN"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a:t>
            </a:r>
            <a:endParaRPr kumimoji="0" lang="zh-CN" altLang="en-US" sz="4400" b="1" i="0" u="none" strike="noStrike" kern="1200" cap="none" spc="0" normalizeH="0" baseline="0" noProof="0" dirty="0">
              <a:ln>
                <a:noFill/>
              </a:ln>
              <a:solidFill>
                <a:srgbClr val="002060"/>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sp>
        <p:nvSpPr>
          <p:cNvPr id="7" name="文本框 13">
            <a:extLst>
              <a:ext uri="{FF2B5EF4-FFF2-40B4-BE49-F238E27FC236}">
                <a16:creationId xmlns:a16="http://schemas.microsoft.com/office/drawing/2014/main" id="{E88BBF09-230D-4227-67A7-CA4076A6CF04}"/>
              </a:ext>
            </a:extLst>
          </p:cNvPr>
          <p:cNvSpPr txBox="1"/>
          <p:nvPr/>
        </p:nvSpPr>
        <p:spPr>
          <a:xfrm>
            <a:off x="2724912" y="5739967"/>
            <a:ext cx="6758065"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Bốn</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mùa</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mơ</a:t>
            </a:r>
            <a:r>
              <a:rPr kumimoji="0" lang="en-US" altLang="zh-CN" sz="3600" b="1" i="0" u="none" strike="noStrike" kern="1200" cap="none" spc="0" normalizeH="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 </a:t>
            </a:r>
            <a:r>
              <a:rPr kumimoji="0" lang="en-US" altLang="zh-CN" sz="3600" b="1" i="0" u="none" strike="noStrike" kern="1200" cap="none" spc="0" normalizeH="0" noProof="0" dirty="0" err="1">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rPr>
              <a:t>ước</a:t>
            </a:r>
            <a:endParaRPr kumimoji="0" lang="zh-CN" altLang="en-US" sz="3600" b="1" i="0" u="none" strike="noStrike" kern="1200" cap="none" spc="0" normalizeH="0" baseline="0" noProof="0" dirty="0">
              <a:ln>
                <a:noFill/>
              </a:ln>
              <a:solidFill>
                <a:srgbClr val="D9513A"/>
              </a:solidFill>
              <a:effectLst>
                <a:outerShdw dist="38100" dir="2700000" algn="tl">
                  <a:srgbClr val="FFB34F">
                    <a:alpha val="60000"/>
                  </a:srgbClr>
                </a:outerShdw>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10" name="Picture 9">
            <a:extLst>
              <a:ext uri="{FF2B5EF4-FFF2-40B4-BE49-F238E27FC236}">
                <a16:creationId xmlns:a16="http://schemas.microsoft.com/office/drawing/2014/main" id="{5BF19616-C275-1855-FE89-10BBC9B43B39}"/>
              </a:ext>
            </a:extLst>
          </p:cNvPr>
          <p:cNvPicPr>
            <a:picLocks noChangeAspect="1"/>
          </p:cNvPicPr>
          <p:nvPr/>
        </p:nvPicPr>
        <p:blipFill>
          <a:blip r:embed="rId2"/>
          <a:stretch>
            <a:fillRect/>
          </a:stretch>
        </p:blipFill>
        <p:spPr>
          <a:xfrm>
            <a:off x="3429000" y="1961198"/>
            <a:ext cx="5392201" cy="3540632"/>
          </a:xfrm>
          <a:prstGeom prst="rect">
            <a:avLst/>
          </a:prstGeom>
        </p:spPr>
      </p:pic>
    </p:spTree>
    <p:extLst>
      <p:ext uri="{BB962C8B-B14F-4D97-AF65-F5344CB8AC3E}">
        <p14:creationId xmlns:p14="http://schemas.microsoft.com/office/powerpoint/2010/main" val="103209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715467" y="373997"/>
            <a:ext cx="10156750" cy="999934"/>
            <a:chOff x="3215622" y="1936016"/>
            <a:chExt cx="10156750" cy="999934"/>
          </a:xfrm>
        </p:grpSpPr>
        <p:sp>
          <p:nvSpPr>
            <p:cNvPr id="4" name="文本框 42">
              <a:extLst>
                <a:ext uri="{FF2B5EF4-FFF2-40B4-BE49-F238E27FC236}">
                  <a16:creationId xmlns:a16="http://schemas.microsoft.com/office/drawing/2014/main" id="{F1FA5C90-182F-0131-EA13-3C8E1DA33E13}"/>
                </a:ext>
              </a:extLst>
            </p:cNvPr>
            <p:cNvSpPr txBox="1"/>
            <p:nvPr/>
          </p:nvSpPr>
          <p:spPr>
            <a:xfrm>
              <a:off x="4203286" y="1996476"/>
              <a:ext cx="9169086" cy="783193"/>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tranh và thực hi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ệ</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 yêu 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ầ</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u.</a:t>
              </a:r>
              <a:endParaRPr kumimoji="0" lang="zh-CN" altLang="en-US" sz="40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999934"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1</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sp>
        <p:nvSpPr>
          <p:cNvPr id="8" name="TextBox 7">
            <a:extLst>
              <a:ext uri="{FF2B5EF4-FFF2-40B4-BE49-F238E27FC236}">
                <a16:creationId xmlns:a16="http://schemas.microsoft.com/office/drawing/2014/main" id="{E0272AC9-EDBD-299D-25D9-835DD586E67B}"/>
              </a:ext>
            </a:extLst>
          </p:cNvPr>
          <p:cNvSpPr txBox="1"/>
          <p:nvPr/>
        </p:nvSpPr>
        <p:spPr>
          <a:xfrm>
            <a:off x="1636776" y="1344168"/>
            <a:ext cx="10378440" cy="707886"/>
          </a:xfrm>
          <a:prstGeom prst="rect">
            <a:avLst/>
          </a:prstGeom>
          <a:noFill/>
        </p:spPr>
        <p:txBody>
          <a:bodyPr wrap="square" rtlCol="0">
            <a:spAutoFit/>
          </a:bodyPr>
          <a:lstStyle/>
          <a:p>
            <a:r>
              <a:rPr lang="en-US" sz="2000" dirty="0">
                <a:solidFill>
                  <a:srgbClr val="000000"/>
                </a:solidFill>
                <a:effectLst/>
                <a:latin typeface="Cambria" panose="02040503050406030204" pitchFamily="18" charset="0"/>
                <a:ea typeface="Cambria" panose="02040503050406030204" pitchFamily="18" charset="0"/>
              </a:rPr>
              <a:t>a. </a:t>
            </a:r>
            <a:r>
              <a:rPr lang="en-US" sz="2000" dirty="0" err="1">
                <a:solidFill>
                  <a:srgbClr val="000000"/>
                </a:solidFill>
                <a:effectLst/>
                <a:latin typeface="Cambria" panose="02040503050406030204" pitchFamily="18" charset="0"/>
                <a:ea typeface="Cambria" panose="02040503050406030204" pitchFamily="18" charset="0"/>
              </a:rPr>
              <a:t>Xếp</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tên</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các</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bài</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đọc</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trên</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những</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chiếc</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khinh</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khí</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cầu</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vào</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hai</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chủ</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điểm</a:t>
            </a:r>
            <a:r>
              <a:rPr lang="en-US" sz="2000"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Niềm</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vui</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sáng</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tạo</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và</a:t>
            </a:r>
            <a:r>
              <a:rPr lang="en-US" sz="2000"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Chắp</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cánh</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ước</a:t>
            </a:r>
            <a:r>
              <a:rPr lang="en-US" sz="2000" i="1" dirty="0">
                <a:solidFill>
                  <a:srgbClr val="000000"/>
                </a:solidFill>
                <a:effectLst/>
                <a:latin typeface="Cambria" panose="02040503050406030204" pitchFamily="18" charset="0"/>
                <a:ea typeface="Cambria" panose="02040503050406030204" pitchFamily="18" charset="0"/>
              </a:rPr>
              <a:t> </a:t>
            </a:r>
            <a:r>
              <a:rPr lang="en-US" sz="2000" i="1" dirty="0" err="1">
                <a:solidFill>
                  <a:srgbClr val="000000"/>
                </a:solidFill>
                <a:effectLst/>
                <a:latin typeface="Cambria" panose="02040503050406030204" pitchFamily="18" charset="0"/>
                <a:ea typeface="Cambria" panose="02040503050406030204" pitchFamily="18" charset="0"/>
              </a:rPr>
              <a:t>mơ</a:t>
            </a:r>
            <a:r>
              <a:rPr lang="en-US" sz="2000" i="1" dirty="0">
                <a:solidFill>
                  <a:srgbClr val="000000"/>
                </a:solidFill>
                <a:effectLst/>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334B2E66-3F4F-E5C3-8525-884933819991}"/>
              </a:ext>
            </a:extLst>
          </p:cNvPr>
          <p:cNvGrpSpPr/>
          <p:nvPr/>
        </p:nvGrpSpPr>
        <p:grpSpPr>
          <a:xfrm>
            <a:off x="174679" y="2135036"/>
            <a:ext cx="1974161" cy="2354668"/>
            <a:chOff x="503863" y="2263052"/>
            <a:chExt cx="2844946" cy="3429176"/>
          </a:xfrm>
        </p:grpSpPr>
        <p:pic>
          <p:nvPicPr>
            <p:cNvPr id="7" name="Picture 6" descr="A blue hot air balloon&#10;&#10;Description automatically generated">
              <a:extLst>
                <a:ext uri="{FF2B5EF4-FFF2-40B4-BE49-F238E27FC236}">
                  <a16:creationId xmlns:a16="http://schemas.microsoft.com/office/drawing/2014/main" id="{FDB017A3-90BB-744B-9061-65A52C89A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9" name="TextBox 8">
              <a:extLst>
                <a:ext uri="{FF2B5EF4-FFF2-40B4-BE49-F238E27FC236}">
                  <a16:creationId xmlns:a16="http://schemas.microsoft.com/office/drawing/2014/main" id="{15A55279-55FF-AEB0-9624-745030844A52}"/>
                </a:ext>
              </a:extLst>
            </p:cNvPr>
            <p:cNvSpPr txBox="1"/>
            <p:nvPr/>
          </p:nvSpPr>
          <p:spPr>
            <a:xfrm>
              <a:off x="970256" y="2919018"/>
              <a:ext cx="2002559" cy="1210207"/>
            </a:xfrm>
            <a:prstGeom prst="rect">
              <a:avLst/>
            </a:prstGeom>
            <a:noFill/>
          </p:spPr>
          <p:txBody>
            <a:bodyPr wrap="square" rtlCol="0">
              <a:spAutoFit/>
            </a:bodyPr>
            <a:lstStyle/>
            <a:p>
              <a:r>
                <a:rPr lang="en-US" sz="2400" b="1" dirty="0" err="1">
                  <a:solidFill>
                    <a:srgbClr val="002060"/>
                  </a:solidFill>
                  <a:latin typeface="Cambria" panose="02040503050406030204" pitchFamily="18" charset="0"/>
                  <a:ea typeface="Cambria" panose="02040503050406030204" pitchFamily="18" charset="0"/>
                </a:rPr>
                <a:t>Bầu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trời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mùa</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thu</a:t>
              </a:r>
              <a:endParaRPr lang="en-US" sz="2400" b="1" dirty="0">
                <a:solidFill>
                  <a:srgbClr val="002060"/>
                </a:solidFill>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7037A2AB-EC38-0770-3098-DF61D1A1495C}"/>
              </a:ext>
            </a:extLst>
          </p:cNvPr>
          <p:cNvGrpSpPr/>
          <p:nvPr/>
        </p:nvGrpSpPr>
        <p:grpSpPr>
          <a:xfrm>
            <a:off x="2058343" y="1997876"/>
            <a:ext cx="2001593" cy="2391244"/>
            <a:chOff x="503863" y="2263052"/>
            <a:chExt cx="2844946" cy="3429176"/>
          </a:xfrm>
        </p:grpSpPr>
        <p:pic>
          <p:nvPicPr>
            <p:cNvPr id="15" name="Picture 14" descr="A blue hot air balloon&#10;&#10;Description automatically generated">
              <a:extLst>
                <a:ext uri="{FF2B5EF4-FFF2-40B4-BE49-F238E27FC236}">
                  <a16:creationId xmlns:a16="http://schemas.microsoft.com/office/drawing/2014/main" id="{64F2A37B-AF6B-F223-D5C5-244794DF4B8D}"/>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16" name="TextBox 15">
              <a:extLst>
                <a:ext uri="{FF2B5EF4-FFF2-40B4-BE49-F238E27FC236}">
                  <a16:creationId xmlns:a16="http://schemas.microsoft.com/office/drawing/2014/main" id="{1B7E45B0-22FB-EE5F-4226-D04ACC378F93}"/>
                </a:ext>
              </a:extLst>
            </p:cNvPr>
            <p:cNvSpPr txBox="1"/>
            <p:nvPr/>
          </p:nvSpPr>
          <p:spPr>
            <a:xfrm>
              <a:off x="1115207" y="2958969"/>
              <a:ext cx="2002558" cy="1191696"/>
            </a:xfrm>
            <a:prstGeom prst="rect">
              <a:avLst/>
            </a:prstGeom>
            <a:noFill/>
          </p:spPr>
          <p:txBody>
            <a:bodyPr wrap="square" rtlCol="0">
              <a:spAutoFit/>
            </a:bodyPr>
            <a:lstStyle/>
            <a:p>
              <a:pPr algn="ctr"/>
              <a:r>
                <a:rPr lang="en-US" sz="2400" b="1" dirty="0" err="1">
                  <a:solidFill>
                    <a:srgbClr val="002060"/>
                  </a:solidFill>
                  <a:latin typeface="Cambria" panose="02040503050406030204" pitchFamily="18" charset="0"/>
                  <a:ea typeface="Cambria" panose="02040503050406030204" pitchFamily="18" charset="0"/>
                </a:rPr>
                <a:t>Đồng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cỏ</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nở</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hoa</a:t>
              </a:r>
              <a:endParaRPr lang="en-US" sz="2400" b="1" dirty="0">
                <a:solidFill>
                  <a:srgbClr val="002060"/>
                </a:solidFill>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25107078-5C47-D483-C263-8A30A0B1305C}"/>
              </a:ext>
            </a:extLst>
          </p:cNvPr>
          <p:cNvGrpSpPr/>
          <p:nvPr/>
        </p:nvGrpSpPr>
        <p:grpSpPr>
          <a:xfrm>
            <a:off x="4134031" y="1897292"/>
            <a:ext cx="2230193" cy="2775292"/>
            <a:chOff x="503863" y="2263052"/>
            <a:chExt cx="2844946" cy="3429176"/>
          </a:xfrm>
        </p:grpSpPr>
        <p:pic>
          <p:nvPicPr>
            <p:cNvPr id="18" name="Picture 17" descr="A blue hot air balloon&#10;&#10;Description automatically generated">
              <a:extLst>
                <a:ext uri="{FF2B5EF4-FFF2-40B4-BE49-F238E27FC236}">
                  <a16:creationId xmlns:a16="http://schemas.microsoft.com/office/drawing/2014/main" id="{5AB4DDDB-FD7A-3243-FC69-A9EA3B891412}"/>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19" name="TextBox 18">
              <a:extLst>
                <a:ext uri="{FF2B5EF4-FFF2-40B4-BE49-F238E27FC236}">
                  <a16:creationId xmlns:a16="http://schemas.microsoft.com/office/drawing/2014/main" id="{D57FB8A3-EBF1-AC26-4222-10F9900CB6B5}"/>
                </a:ext>
              </a:extLst>
            </p:cNvPr>
            <p:cNvSpPr txBox="1"/>
            <p:nvPr/>
          </p:nvSpPr>
          <p:spPr>
            <a:xfrm>
              <a:off x="947174" y="2744970"/>
              <a:ext cx="2002559" cy="1483137"/>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rPr>
                <a:t>Ở </a:t>
              </a:r>
              <a:r>
                <a:rPr lang="en-US" sz="2400" b="1" dirty="0" err="1">
                  <a:solidFill>
                    <a:srgbClr val="002060"/>
                  </a:solidFill>
                  <a:latin typeface="Cambria" panose="02040503050406030204" pitchFamily="18" charset="0"/>
                  <a:ea typeface="Cambria" panose="02040503050406030204" pitchFamily="18" charset="0"/>
                </a:rPr>
                <a:t>vương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quốc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tương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lai</a:t>
              </a:r>
              <a:endParaRPr lang="en-US" sz="2400" b="1" dirty="0">
                <a:solidFill>
                  <a:srgbClr val="002060"/>
                </a:solidFill>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8D56D549-DD96-F1D8-4507-0E7B4A0134BE}"/>
              </a:ext>
            </a:extLst>
          </p:cNvPr>
          <p:cNvGrpSpPr/>
          <p:nvPr/>
        </p:nvGrpSpPr>
        <p:grpSpPr>
          <a:xfrm>
            <a:off x="6420031" y="1686980"/>
            <a:ext cx="2202761" cy="2775292"/>
            <a:chOff x="503863" y="2263052"/>
            <a:chExt cx="2844946" cy="3429176"/>
          </a:xfrm>
        </p:grpSpPr>
        <p:pic>
          <p:nvPicPr>
            <p:cNvPr id="21" name="Picture 20" descr="A blue hot air balloon&#10;&#10;Description automatically generated">
              <a:extLst>
                <a:ext uri="{FF2B5EF4-FFF2-40B4-BE49-F238E27FC236}">
                  <a16:creationId xmlns:a16="http://schemas.microsoft.com/office/drawing/2014/main" id="{1EAADED3-AD2B-390F-59DB-A8E3CCD7B832}"/>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22" name="TextBox 21">
              <a:extLst>
                <a:ext uri="{FF2B5EF4-FFF2-40B4-BE49-F238E27FC236}">
                  <a16:creationId xmlns:a16="http://schemas.microsoft.com/office/drawing/2014/main" id="{54CB388B-38AA-C527-BC9C-EAA22F992D9C}"/>
                </a:ext>
              </a:extLst>
            </p:cNvPr>
            <p:cNvSpPr txBox="1"/>
            <p:nvPr/>
          </p:nvSpPr>
          <p:spPr>
            <a:xfrm>
              <a:off x="947175" y="2744970"/>
              <a:ext cx="2002559" cy="1939486"/>
            </a:xfrm>
            <a:prstGeom prst="rect">
              <a:avLst/>
            </a:prstGeom>
            <a:noFill/>
          </p:spPr>
          <p:txBody>
            <a:bodyPr wrap="square" rtlCol="0">
              <a:spAutoFit/>
            </a:bodyPr>
            <a:lstStyle/>
            <a:p>
              <a:pPr algn="ctr"/>
              <a:r>
                <a:rPr lang="en-US" sz="2400" b="1" dirty="0" err="1">
                  <a:solidFill>
                    <a:srgbClr val="002060"/>
                  </a:solidFill>
                  <a:latin typeface="Cambria" panose="02040503050406030204" pitchFamily="18" charset="0"/>
                  <a:ea typeface="Cambria" panose="02040503050406030204" pitchFamily="18" charset="0"/>
                </a:rPr>
                <a:t>Nếu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em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khu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vườn</a:t>
              </a:r>
              <a:endParaRPr lang="en-US" sz="2400" b="1" dirty="0">
                <a:solidFill>
                  <a:srgbClr val="002060"/>
                </a:solidFill>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2B45EB2D-740E-9665-141C-E2F457A19346}"/>
              </a:ext>
            </a:extLst>
          </p:cNvPr>
          <p:cNvGrpSpPr/>
          <p:nvPr/>
        </p:nvGrpSpPr>
        <p:grpSpPr>
          <a:xfrm>
            <a:off x="8422567" y="2391068"/>
            <a:ext cx="2202761" cy="2775292"/>
            <a:chOff x="503863" y="2263052"/>
            <a:chExt cx="2844946" cy="3429176"/>
          </a:xfrm>
        </p:grpSpPr>
        <p:pic>
          <p:nvPicPr>
            <p:cNvPr id="24" name="Picture 23" descr="A blue hot air balloon&#10;&#10;Description automatically generated">
              <a:extLst>
                <a:ext uri="{FF2B5EF4-FFF2-40B4-BE49-F238E27FC236}">
                  <a16:creationId xmlns:a16="http://schemas.microsoft.com/office/drawing/2014/main" id="{6197B7F8-EA0D-2147-3A9D-6CDC022B6BDA}"/>
                </a:ext>
              </a:extLst>
            </p:cNvPr>
            <p:cNvPicPr>
              <a:picLocks noChangeAspect="1"/>
            </p:cNvPicPr>
            <p:nvPr/>
          </p:nvPicPr>
          <p:blipFill>
            <a:blip r:embed="rId2">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25" name="TextBox 24">
              <a:extLst>
                <a:ext uri="{FF2B5EF4-FFF2-40B4-BE49-F238E27FC236}">
                  <a16:creationId xmlns:a16="http://schemas.microsoft.com/office/drawing/2014/main" id="{9F4B41E4-652D-3E03-5E87-04E8FA8DA6BA}"/>
                </a:ext>
              </a:extLst>
            </p:cNvPr>
            <p:cNvSpPr txBox="1"/>
            <p:nvPr/>
          </p:nvSpPr>
          <p:spPr>
            <a:xfrm>
              <a:off x="888126" y="2575494"/>
              <a:ext cx="2002559" cy="1939486"/>
            </a:xfrm>
            <a:prstGeom prst="rect">
              <a:avLst/>
            </a:prstGeom>
            <a:noFill/>
          </p:spPr>
          <p:txBody>
            <a:bodyPr wrap="square" rtlCol="0">
              <a:spAutoFit/>
            </a:bodyPr>
            <a:lstStyle/>
            <a:p>
              <a:pPr algn="ctr"/>
              <a:r>
                <a:rPr lang="en-US" sz="2400" b="1" dirty="0" err="1">
                  <a:solidFill>
                    <a:srgbClr val="002060"/>
                  </a:solidFill>
                  <a:latin typeface="Cambria" panose="02040503050406030204" pitchFamily="18" charset="0"/>
                  <a:ea typeface="Cambria" panose="02040503050406030204" pitchFamily="18" charset="0"/>
                </a:rPr>
                <a:t>Bức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tường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phép</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lạ</a:t>
              </a:r>
              <a:endParaRPr lang="en-US" sz="2400" b="1" dirty="0">
                <a:solidFill>
                  <a:srgbClr val="002060"/>
                </a:solidFill>
                <a:latin typeface="Cambria" panose="02040503050406030204" pitchFamily="18" charset="0"/>
                <a:ea typeface="Cambria" panose="02040503050406030204" pitchFamily="18" charset="0"/>
              </a:endParaRPr>
            </a:p>
          </p:txBody>
        </p:sp>
      </p:grpSp>
      <p:grpSp>
        <p:nvGrpSpPr>
          <p:cNvPr id="30" name="Group 29">
            <a:extLst>
              <a:ext uri="{FF2B5EF4-FFF2-40B4-BE49-F238E27FC236}">
                <a16:creationId xmlns:a16="http://schemas.microsoft.com/office/drawing/2014/main" id="{ACF5E153-2187-30CB-72C6-642BBA492A30}"/>
              </a:ext>
            </a:extLst>
          </p:cNvPr>
          <p:cNvGrpSpPr/>
          <p:nvPr/>
        </p:nvGrpSpPr>
        <p:grpSpPr>
          <a:xfrm>
            <a:off x="10324519" y="1750988"/>
            <a:ext cx="1867481" cy="2391244"/>
            <a:chOff x="503863" y="2263052"/>
            <a:chExt cx="2844946" cy="3429176"/>
          </a:xfrm>
        </p:grpSpPr>
        <p:pic>
          <p:nvPicPr>
            <p:cNvPr id="31" name="Picture 30" descr="A blue hot air balloon&#10;&#10;Description automatically generated">
              <a:extLst>
                <a:ext uri="{FF2B5EF4-FFF2-40B4-BE49-F238E27FC236}">
                  <a16:creationId xmlns:a16="http://schemas.microsoft.com/office/drawing/2014/main" id="{40FE93D4-3C5F-3378-356A-9C69AEAF18E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3863" y="2263052"/>
              <a:ext cx="2844946" cy="3429176"/>
            </a:xfrm>
            <a:prstGeom prst="rect">
              <a:avLst/>
            </a:prstGeom>
          </p:spPr>
        </p:pic>
        <p:sp>
          <p:nvSpPr>
            <p:cNvPr id="32" name="TextBox 31">
              <a:extLst>
                <a:ext uri="{FF2B5EF4-FFF2-40B4-BE49-F238E27FC236}">
                  <a16:creationId xmlns:a16="http://schemas.microsoft.com/office/drawing/2014/main" id="{A3AD3E84-D8A8-C58D-9F83-D8546C910EB0}"/>
                </a:ext>
              </a:extLst>
            </p:cNvPr>
            <p:cNvSpPr txBox="1"/>
            <p:nvPr/>
          </p:nvSpPr>
          <p:spPr>
            <a:xfrm>
              <a:off x="1115207" y="2958969"/>
              <a:ext cx="2002558" cy="662053"/>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rPr>
                <a:t>Anh Ba</a:t>
              </a:r>
            </a:p>
          </p:txBody>
        </p:sp>
      </p:grpSp>
      <p:grpSp>
        <p:nvGrpSpPr>
          <p:cNvPr id="38" name="Group 37">
            <a:extLst>
              <a:ext uri="{FF2B5EF4-FFF2-40B4-BE49-F238E27FC236}">
                <a16:creationId xmlns:a16="http://schemas.microsoft.com/office/drawing/2014/main" id="{AE60CC2C-5A9C-5A73-2661-A83C660B1EE0}"/>
              </a:ext>
            </a:extLst>
          </p:cNvPr>
          <p:cNvGrpSpPr/>
          <p:nvPr/>
        </p:nvGrpSpPr>
        <p:grpSpPr>
          <a:xfrm>
            <a:off x="0" y="4910328"/>
            <a:ext cx="4718304" cy="1947672"/>
            <a:chOff x="0" y="4910328"/>
            <a:chExt cx="4718304" cy="1947672"/>
          </a:xfrm>
        </p:grpSpPr>
        <p:pic>
          <p:nvPicPr>
            <p:cNvPr id="34" name="Picture 33" descr="A wicker basket with a black background&#10;&#10;Description automatically generated">
              <a:extLst>
                <a:ext uri="{FF2B5EF4-FFF2-40B4-BE49-F238E27FC236}">
                  <a16:creationId xmlns:a16="http://schemas.microsoft.com/office/drawing/2014/main" id="{EA485DD6-A7B5-D42F-9A5F-110783FE0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10328"/>
              <a:ext cx="4718304" cy="1947672"/>
            </a:xfrm>
            <a:prstGeom prst="rect">
              <a:avLst/>
            </a:prstGeom>
          </p:spPr>
        </p:pic>
        <p:sp>
          <p:nvSpPr>
            <p:cNvPr id="36" name="TextBox 35">
              <a:extLst>
                <a:ext uri="{FF2B5EF4-FFF2-40B4-BE49-F238E27FC236}">
                  <a16:creationId xmlns:a16="http://schemas.microsoft.com/office/drawing/2014/main" id="{1D86623C-9B00-B2FD-CEF5-39E67DD27FFA}"/>
                </a:ext>
              </a:extLst>
            </p:cNvPr>
            <p:cNvSpPr txBox="1"/>
            <p:nvPr/>
          </p:nvSpPr>
          <p:spPr>
            <a:xfrm>
              <a:off x="1124712" y="6135624"/>
              <a:ext cx="2688336" cy="461665"/>
            </a:xfrm>
            <a:prstGeom prst="rect">
              <a:avLst/>
            </a:prstGeom>
            <a:noFill/>
          </p:spPr>
          <p:txBody>
            <a:bodyPr wrap="square" rtlCol="0">
              <a:spAutoFit/>
            </a:bodyPr>
            <a:lstStyle/>
            <a:p>
              <a:r>
                <a:rPr lang="en-US" sz="2400" dirty="0" err="1">
                  <a:highlight>
                    <a:srgbClr val="FFFF00"/>
                  </a:highlight>
                  <a:latin typeface="Cambria" panose="02040503050406030204" pitchFamily="18" charset="0"/>
                  <a:ea typeface="Cambria" panose="02040503050406030204" pitchFamily="18" charset="0"/>
                </a:rPr>
                <a:t>Niềm</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vui</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sáng</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tạo</a:t>
              </a:r>
              <a:endParaRPr lang="en-US" sz="2400" dirty="0">
                <a:highlight>
                  <a:srgbClr val="FFFF00"/>
                </a:highlight>
                <a:latin typeface="Cambria" panose="02040503050406030204" pitchFamily="18" charset="0"/>
                <a:ea typeface="Cambria" panose="02040503050406030204" pitchFamily="18" charset="0"/>
              </a:endParaRPr>
            </a:p>
          </p:txBody>
        </p:sp>
      </p:grpSp>
      <p:grpSp>
        <p:nvGrpSpPr>
          <p:cNvPr id="39" name="Group 38">
            <a:extLst>
              <a:ext uri="{FF2B5EF4-FFF2-40B4-BE49-F238E27FC236}">
                <a16:creationId xmlns:a16="http://schemas.microsoft.com/office/drawing/2014/main" id="{A00A076C-392E-7AC4-6450-E1C9A6292CEC}"/>
              </a:ext>
            </a:extLst>
          </p:cNvPr>
          <p:cNvGrpSpPr/>
          <p:nvPr/>
        </p:nvGrpSpPr>
        <p:grpSpPr>
          <a:xfrm>
            <a:off x="6300216" y="4828032"/>
            <a:ext cx="4718304" cy="1947672"/>
            <a:chOff x="6300216" y="4828032"/>
            <a:chExt cx="4718304" cy="1947672"/>
          </a:xfrm>
        </p:grpSpPr>
        <p:pic>
          <p:nvPicPr>
            <p:cNvPr id="35" name="Picture 34" descr="A wicker basket with a black background&#10;&#10;Description automatically generated">
              <a:extLst>
                <a:ext uri="{FF2B5EF4-FFF2-40B4-BE49-F238E27FC236}">
                  <a16:creationId xmlns:a16="http://schemas.microsoft.com/office/drawing/2014/main" id="{249D34EF-F7A9-0101-BDE0-FDA091EDC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216" y="4828032"/>
              <a:ext cx="4718304" cy="1947672"/>
            </a:xfrm>
            <a:prstGeom prst="rect">
              <a:avLst/>
            </a:prstGeom>
          </p:spPr>
        </p:pic>
        <p:sp>
          <p:nvSpPr>
            <p:cNvPr id="37" name="TextBox 36">
              <a:extLst>
                <a:ext uri="{FF2B5EF4-FFF2-40B4-BE49-F238E27FC236}">
                  <a16:creationId xmlns:a16="http://schemas.microsoft.com/office/drawing/2014/main" id="{10290533-0E2E-19C4-5E89-B2381D92C273}"/>
                </a:ext>
              </a:extLst>
            </p:cNvPr>
            <p:cNvSpPr txBox="1"/>
            <p:nvPr/>
          </p:nvSpPr>
          <p:spPr>
            <a:xfrm>
              <a:off x="7580376" y="6025896"/>
              <a:ext cx="2688336" cy="461665"/>
            </a:xfrm>
            <a:prstGeom prst="rect">
              <a:avLst/>
            </a:prstGeom>
            <a:noFill/>
          </p:spPr>
          <p:txBody>
            <a:bodyPr wrap="square" rtlCol="0">
              <a:spAutoFit/>
            </a:bodyPr>
            <a:lstStyle/>
            <a:p>
              <a:r>
                <a:rPr lang="en-US" sz="2400" dirty="0" err="1">
                  <a:highlight>
                    <a:srgbClr val="FFFF00"/>
                  </a:highlight>
                  <a:latin typeface="Cambria" panose="02040503050406030204" pitchFamily="18" charset="0"/>
                  <a:ea typeface="Cambria" panose="02040503050406030204" pitchFamily="18" charset="0"/>
                </a:rPr>
                <a:t>Chắp</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cánh</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ước</a:t>
              </a:r>
              <a:r>
                <a:rPr lang="en-US" sz="2400" dirty="0">
                  <a:highlight>
                    <a:srgbClr val="FFFF00"/>
                  </a:highlight>
                  <a:latin typeface="Cambria" panose="02040503050406030204" pitchFamily="18" charset="0"/>
                  <a:ea typeface="Cambria" panose="02040503050406030204" pitchFamily="18" charset="0"/>
                </a:rPr>
                <a:t> </a:t>
              </a:r>
              <a:r>
                <a:rPr lang="en-US" sz="2400" dirty="0" err="1">
                  <a:highlight>
                    <a:srgbClr val="FFFF00"/>
                  </a:highlight>
                  <a:latin typeface="Cambria" panose="02040503050406030204" pitchFamily="18" charset="0"/>
                  <a:ea typeface="Cambria" panose="02040503050406030204" pitchFamily="18" charset="0"/>
                </a:rPr>
                <a:t>mơ</a:t>
              </a:r>
              <a:endParaRPr lang="en-US" sz="2400" dirty="0">
                <a:highlight>
                  <a:srgbClr val="FFFF00"/>
                </a:highligh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53370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2.5E-6 -3.7037E-7 L 0.07045 0.33982 " pathEditMode="relative" rAng="0" ptsTypes="AA">
                                      <p:cBhvr>
                                        <p:cTn id="53" dur="2000" fill="hold"/>
                                        <p:tgtEl>
                                          <p:spTgt spid="10"/>
                                        </p:tgtEl>
                                        <p:attrNameLst>
                                          <p:attrName>ppt_x</p:attrName>
                                          <p:attrName>ppt_y</p:attrName>
                                        </p:attrNameLst>
                                      </p:cBhvr>
                                      <p:rCtr x="3516" y="16991"/>
                                    </p:animMotion>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1.45833E-6 -7.40741E-7 L -0.04922 0.28357 " pathEditMode="relative" rAng="0" ptsTypes="AA">
                                      <p:cBhvr>
                                        <p:cTn id="62" dur="2000" fill="hold"/>
                                        <p:tgtEl>
                                          <p:spTgt spid="14"/>
                                        </p:tgtEl>
                                        <p:attrNameLst>
                                          <p:attrName>ppt_x</p:attrName>
                                          <p:attrName>ppt_y</p:attrName>
                                        </p:attrNameLst>
                                      </p:cBhvr>
                                      <p:rCtr x="-2461" y="14167"/>
                                    </p:animMotion>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1.25E-6 4.81481E-6 L 0.23099 0.21435 " pathEditMode="relative" rAng="0" ptsTypes="AA">
                                      <p:cBhvr>
                                        <p:cTn id="71" dur="2000" fill="hold"/>
                                        <p:tgtEl>
                                          <p:spTgt spid="17"/>
                                        </p:tgtEl>
                                        <p:attrNameLst>
                                          <p:attrName>ppt_x</p:attrName>
                                          <p:attrName>ppt_y</p:attrName>
                                        </p:attrNameLst>
                                      </p:cBhvr>
                                      <p:rCtr x="11549" y="10718"/>
                                    </p:animMotion>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2.91667E-6 3.7037E-7 L 0.10534 0.3169 " pathEditMode="relative" rAng="0" ptsTypes="AA">
                                      <p:cBhvr>
                                        <p:cTn id="80" dur="2000" fill="hold"/>
                                        <p:tgtEl>
                                          <p:spTgt spid="20"/>
                                        </p:tgtEl>
                                        <p:attrNameLst>
                                          <p:attrName>ppt_x</p:attrName>
                                          <p:attrName>ppt_y</p:attrName>
                                        </p:attrNameLst>
                                      </p:cBhvr>
                                      <p:rCtr x="5260" y="15833"/>
                                    </p:animMotion>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nodeType="clickEffect">
                                  <p:stCondLst>
                                    <p:cond delay="0"/>
                                  </p:stCondLst>
                                  <p:childTnLst>
                                    <p:animMotion origin="layout" path="M 2.08333E-7 4.07407E-6 L -0.57031 0.17569 " pathEditMode="relative" rAng="0" ptsTypes="AA">
                                      <p:cBhvr>
                                        <p:cTn id="89" dur="2000" fill="hold"/>
                                        <p:tgtEl>
                                          <p:spTgt spid="23"/>
                                        </p:tgtEl>
                                        <p:attrNameLst>
                                          <p:attrName>ppt_x</p:attrName>
                                          <p:attrName>ppt_y</p:attrName>
                                        </p:attrNameLst>
                                      </p:cBhvr>
                                      <p:rCtr x="-28516" y="8773"/>
                                    </p:animMotion>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3"/>
                                        </p:tgtEl>
                                      </p:cBhvr>
                                    </p:animEffect>
                                    <p:set>
                                      <p:cBhvr>
                                        <p:cTn id="94" dur="1" fill="hold">
                                          <p:stCondLst>
                                            <p:cond delay="499"/>
                                          </p:stCondLst>
                                        </p:cTn>
                                        <p:tgtEl>
                                          <p:spTgt spid="2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nodeType="clickEffect">
                                  <p:stCondLst>
                                    <p:cond delay="0"/>
                                  </p:stCondLst>
                                  <p:childTnLst>
                                    <p:animMotion origin="layout" path="M 2.5E-6 3.7037E-7 L -0.21472 0.35162 " pathEditMode="relative" rAng="0" ptsTypes="AA">
                                      <p:cBhvr>
                                        <p:cTn id="98" dur="2000" fill="hold"/>
                                        <p:tgtEl>
                                          <p:spTgt spid="30"/>
                                        </p:tgtEl>
                                        <p:attrNameLst>
                                          <p:attrName>ppt_x</p:attrName>
                                          <p:attrName>ppt_y</p:attrName>
                                        </p:attrNameLst>
                                      </p:cBhvr>
                                      <p:rCtr x="-10742" y="17569"/>
                                    </p:animMotion>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30"/>
                                        </p:tgtEl>
                                      </p:cBhvr>
                                    </p:animEffect>
                                    <p:set>
                                      <p:cBhvr>
                                        <p:cTn id="103"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021285-79EA-7A54-B22D-FABA3C9B80CC}"/>
              </a:ext>
            </a:extLst>
          </p:cNvPr>
          <p:cNvSpPr/>
          <p:nvPr/>
        </p:nvSpPr>
        <p:spPr>
          <a:xfrm>
            <a:off x="265176" y="292608"/>
            <a:ext cx="11823192"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3" name="组合 40">
            <a:extLst>
              <a:ext uri="{FF2B5EF4-FFF2-40B4-BE49-F238E27FC236}">
                <a16:creationId xmlns:a16="http://schemas.microsoft.com/office/drawing/2014/main" id="{0C56A2CB-FB94-0D94-899A-90FC993D0982}"/>
              </a:ext>
            </a:extLst>
          </p:cNvPr>
          <p:cNvGrpSpPr/>
          <p:nvPr/>
        </p:nvGrpSpPr>
        <p:grpSpPr>
          <a:xfrm>
            <a:off x="715467" y="373997"/>
            <a:ext cx="10156750" cy="1116068"/>
            <a:chOff x="3215622" y="1936016"/>
            <a:chExt cx="10156750" cy="1116068"/>
          </a:xfrm>
        </p:grpSpPr>
        <p:sp>
          <p:nvSpPr>
            <p:cNvPr id="4" name="文本框 42">
              <a:extLst>
                <a:ext uri="{FF2B5EF4-FFF2-40B4-BE49-F238E27FC236}">
                  <a16:creationId xmlns:a16="http://schemas.microsoft.com/office/drawing/2014/main" id="{F1FA5C90-182F-0131-EA13-3C8E1DA33E13}"/>
                </a:ext>
              </a:extLst>
            </p:cNvPr>
            <p:cNvSpPr txBox="1"/>
            <p:nvPr/>
          </p:nvSpPr>
          <p:spPr>
            <a:xfrm>
              <a:off x="4203286" y="1996476"/>
              <a:ext cx="9169086" cy="1055608"/>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Kể tên những bài đọc chưa được nhắc đến trong hai chủ điểm trên</a:t>
              </a:r>
              <a:endParaRPr kumimoji="0"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5" name="椭圆 45">
              <a:extLst>
                <a:ext uri="{FF2B5EF4-FFF2-40B4-BE49-F238E27FC236}">
                  <a16:creationId xmlns:a16="http://schemas.microsoft.com/office/drawing/2014/main" id="{1B98B285-B967-022C-6EAB-745D49F2F806}"/>
                </a:ext>
              </a:extLst>
            </p:cNvPr>
            <p:cNvSpPr/>
            <p:nvPr/>
          </p:nvSpPr>
          <p:spPr>
            <a:xfrm>
              <a:off x="3215622" y="1936016"/>
              <a:ext cx="999934"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2</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grpSp>
        <p:nvGrpSpPr>
          <p:cNvPr id="6" name="Group 5">
            <a:extLst>
              <a:ext uri="{FF2B5EF4-FFF2-40B4-BE49-F238E27FC236}">
                <a16:creationId xmlns:a16="http://schemas.microsoft.com/office/drawing/2014/main" id="{581FC9CE-422C-5E5A-B7E0-84312DAD8D40}"/>
              </a:ext>
            </a:extLst>
          </p:cNvPr>
          <p:cNvGrpSpPr/>
          <p:nvPr/>
        </p:nvGrpSpPr>
        <p:grpSpPr>
          <a:xfrm>
            <a:off x="619396" y="1479448"/>
            <a:ext cx="3170786" cy="989433"/>
            <a:chOff x="708989" y="1991807"/>
            <a:chExt cx="3170786" cy="989433"/>
          </a:xfrm>
        </p:grpSpPr>
        <p:sp>
          <p:nvSpPr>
            <p:cNvPr id="11" name="Snip and Round Single Corner Rectangle 12">
              <a:extLst>
                <a:ext uri="{FF2B5EF4-FFF2-40B4-BE49-F238E27FC236}">
                  <a16:creationId xmlns:a16="http://schemas.microsoft.com/office/drawing/2014/main" id="{D07B4EF4-3507-32D3-A749-BE82DB100148}"/>
                </a:ext>
              </a:extLst>
            </p:cNvPr>
            <p:cNvSpPr/>
            <p:nvPr/>
          </p:nvSpPr>
          <p:spPr>
            <a:xfrm>
              <a:off x="1087418" y="2228836"/>
              <a:ext cx="2792357" cy="752404"/>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Vẽ</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màu</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椭圆 18">
              <a:extLst>
                <a:ext uri="{FF2B5EF4-FFF2-40B4-BE49-F238E27FC236}">
                  <a16:creationId xmlns:a16="http://schemas.microsoft.com/office/drawing/2014/main" id="{5C596E4B-C89D-72C5-E03F-C5CDEF8FCF10}"/>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1</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26" name="Group 25">
            <a:extLst>
              <a:ext uri="{FF2B5EF4-FFF2-40B4-BE49-F238E27FC236}">
                <a16:creationId xmlns:a16="http://schemas.microsoft.com/office/drawing/2014/main" id="{5ADBF3CD-6D9D-FE53-4929-4B031A50F7EE}"/>
              </a:ext>
            </a:extLst>
          </p:cNvPr>
          <p:cNvGrpSpPr/>
          <p:nvPr/>
        </p:nvGrpSpPr>
        <p:grpSpPr>
          <a:xfrm>
            <a:off x="4359292" y="1470304"/>
            <a:ext cx="3170786" cy="1208887"/>
            <a:chOff x="708989" y="1991807"/>
            <a:chExt cx="3170786" cy="1208887"/>
          </a:xfrm>
        </p:grpSpPr>
        <p:sp>
          <p:nvSpPr>
            <p:cNvPr id="27" name="Snip and Round Single Corner Rectangle 12">
              <a:extLst>
                <a:ext uri="{FF2B5EF4-FFF2-40B4-BE49-F238E27FC236}">
                  <a16:creationId xmlns:a16="http://schemas.microsoft.com/office/drawing/2014/main" id="{09D4C732-DBE8-683B-7B5A-FFAB7A056C6E}"/>
                </a:ext>
              </a:extLst>
            </p:cNvPr>
            <p:cNvSpPr/>
            <p:nvPr/>
          </p:nvSpPr>
          <p:spPr>
            <a:xfrm>
              <a:off x="1087418" y="2228835"/>
              <a:ext cx="2792357"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Thanh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âm</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núi</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椭圆 18">
              <a:extLst>
                <a:ext uri="{FF2B5EF4-FFF2-40B4-BE49-F238E27FC236}">
                  <a16:creationId xmlns:a16="http://schemas.microsoft.com/office/drawing/2014/main" id="{60929882-8C41-AC94-E22C-EB29DA99E28A}"/>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2</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29" name="Group 28">
            <a:extLst>
              <a:ext uri="{FF2B5EF4-FFF2-40B4-BE49-F238E27FC236}">
                <a16:creationId xmlns:a16="http://schemas.microsoft.com/office/drawing/2014/main" id="{8BFA49B9-456D-573D-199D-2B678646EA8B}"/>
              </a:ext>
            </a:extLst>
          </p:cNvPr>
          <p:cNvGrpSpPr/>
          <p:nvPr/>
        </p:nvGrpSpPr>
        <p:grpSpPr>
          <a:xfrm>
            <a:off x="8071756" y="1479448"/>
            <a:ext cx="3170786" cy="1208887"/>
            <a:chOff x="708989" y="1991807"/>
            <a:chExt cx="3170786" cy="1208887"/>
          </a:xfrm>
        </p:grpSpPr>
        <p:sp>
          <p:nvSpPr>
            <p:cNvPr id="33" name="Snip and Round Single Corner Rectangle 12">
              <a:extLst>
                <a:ext uri="{FF2B5EF4-FFF2-40B4-BE49-F238E27FC236}">
                  <a16:creationId xmlns:a16="http://schemas.microsoft.com/office/drawing/2014/main" id="{A39E50BF-690B-2B8C-50D9-66E0F237BB52}"/>
                </a:ext>
              </a:extLst>
            </p:cNvPr>
            <p:cNvSpPr/>
            <p:nvPr/>
          </p:nvSpPr>
          <p:spPr>
            <a:xfrm>
              <a:off x="1087418" y="2228835"/>
              <a:ext cx="2792357"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Làm thỏ con bằng giấy</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0" name="椭圆 18">
              <a:extLst>
                <a:ext uri="{FF2B5EF4-FFF2-40B4-BE49-F238E27FC236}">
                  <a16:creationId xmlns:a16="http://schemas.microsoft.com/office/drawing/2014/main" id="{23348109-7E9B-735E-3D87-F36CD3C5E14A}"/>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3</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41" name="Group 40">
            <a:extLst>
              <a:ext uri="{FF2B5EF4-FFF2-40B4-BE49-F238E27FC236}">
                <a16:creationId xmlns:a16="http://schemas.microsoft.com/office/drawing/2014/main" id="{A8C02E23-958C-326F-E894-F6D72896C002}"/>
              </a:ext>
            </a:extLst>
          </p:cNvPr>
          <p:cNvGrpSpPr/>
          <p:nvPr/>
        </p:nvGrpSpPr>
        <p:grpSpPr>
          <a:xfrm>
            <a:off x="372508" y="2805328"/>
            <a:ext cx="3413108" cy="1208887"/>
            <a:chOff x="708989" y="1991807"/>
            <a:chExt cx="3413108" cy="1208887"/>
          </a:xfrm>
        </p:grpSpPr>
        <p:sp>
          <p:nvSpPr>
            <p:cNvPr id="42" name="Snip and Round Single Corner Rectangle 12">
              <a:extLst>
                <a:ext uri="{FF2B5EF4-FFF2-40B4-BE49-F238E27FC236}">
                  <a16:creationId xmlns:a16="http://schemas.microsoft.com/office/drawing/2014/main" id="{4697E74E-3BD5-77D0-7FEA-813CD5999CB6}"/>
                </a:ext>
              </a:extLst>
            </p:cNvPr>
            <p:cNvSpPr/>
            <p:nvPr/>
          </p:nvSpPr>
          <p:spPr>
            <a:xfrm>
              <a:off x="1087418" y="2228835"/>
              <a:ext cx="3034679"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Bét-tô-ven và bản xô-nát “Ánh trăng”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3" name="椭圆 18">
              <a:extLst>
                <a:ext uri="{FF2B5EF4-FFF2-40B4-BE49-F238E27FC236}">
                  <a16:creationId xmlns:a16="http://schemas.microsoft.com/office/drawing/2014/main" id="{9EE2E8E3-59EB-075E-323B-0549D28BF92C}"/>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4</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44" name="Group 43">
            <a:extLst>
              <a:ext uri="{FF2B5EF4-FFF2-40B4-BE49-F238E27FC236}">
                <a16:creationId xmlns:a16="http://schemas.microsoft.com/office/drawing/2014/main" id="{863F7B09-3A93-2344-AFD8-B48790586EA6}"/>
              </a:ext>
            </a:extLst>
          </p:cNvPr>
          <p:cNvGrpSpPr/>
          <p:nvPr/>
        </p:nvGrpSpPr>
        <p:grpSpPr>
          <a:xfrm>
            <a:off x="4286140" y="2823616"/>
            <a:ext cx="3403964" cy="1208887"/>
            <a:chOff x="708989" y="1991807"/>
            <a:chExt cx="3403964" cy="1208887"/>
          </a:xfrm>
        </p:grpSpPr>
        <p:sp>
          <p:nvSpPr>
            <p:cNvPr id="45" name="Snip and Round Single Corner Rectangle 12">
              <a:extLst>
                <a:ext uri="{FF2B5EF4-FFF2-40B4-BE49-F238E27FC236}">
                  <a16:creationId xmlns:a16="http://schemas.microsoft.com/office/drawing/2014/main" id="{259F9F5A-E11F-DAF0-0331-42F5738C870B}"/>
                </a:ext>
              </a:extLst>
            </p:cNvPr>
            <p:cNvSpPr/>
            <p:nvPr/>
          </p:nvSpPr>
          <p:spPr>
            <a:xfrm>
              <a:off x="1087418" y="2228835"/>
              <a:ext cx="3025535"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Người tìm đường lên các vì sao</a:t>
              </a: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6" name="椭圆 18">
              <a:extLst>
                <a:ext uri="{FF2B5EF4-FFF2-40B4-BE49-F238E27FC236}">
                  <a16:creationId xmlns:a16="http://schemas.microsoft.com/office/drawing/2014/main" id="{A96C209A-BF2B-7402-41C7-23E22A552CD0}"/>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5</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47" name="Group 46">
            <a:extLst>
              <a:ext uri="{FF2B5EF4-FFF2-40B4-BE49-F238E27FC236}">
                <a16:creationId xmlns:a16="http://schemas.microsoft.com/office/drawing/2014/main" id="{857E4402-B1FC-11C4-79DE-FF4292971395}"/>
              </a:ext>
            </a:extLst>
          </p:cNvPr>
          <p:cNvGrpSpPr/>
          <p:nvPr/>
        </p:nvGrpSpPr>
        <p:grpSpPr>
          <a:xfrm>
            <a:off x="8071756" y="2878480"/>
            <a:ext cx="3403964" cy="1208887"/>
            <a:chOff x="708989" y="1991807"/>
            <a:chExt cx="3403964" cy="1208887"/>
          </a:xfrm>
        </p:grpSpPr>
        <p:sp>
          <p:nvSpPr>
            <p:cNvPr id="48" name="Snip and Round Single Corner Rectangle 12">
              <a:extLst>
                <a:ext uri="{FF2B5EF4-FFF2-40B4-BE49-F238E27FC236}">
                  <a16:creationId xmlns:a16="http://schemas.microsoft.com/office/drawing/2014/main" id="{E9A1943B-DAEB-B6EE-0796-F01D2BEBB535}"/>
                </a:ext>
              </a:extLst>
            </p:cNvPr>
            <p:cNvSpPr/>
            <p:nvPr/>
          </p:nvSpPr>
          <p:spPr>
            <a:xfrm>
              <a:off x="1087418" y="2228835"/>
              <a:ext cx="3025535"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Bay cùng ước mơ</a:t>
              </a: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9" name="椭圆 18">
              <a:extLst>
                <a:ext uri="{FF2B5EF4-FFF2-40B4-BE49-F238E27FC236}">
                  <a16:creationId xmlns:a16="http://schemas.microsoft.com/office/drawing/2014/main" id="{2D49DA38-E178-6C5A-24DC-2D7C4439BC33}"/>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6</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50" name="Group 49">
            <a:extLst>
              <a:ext uri="{FF2B5EF4-FFF2-40B4-BE49-F238E27FC236}">
                <a16:creationId xmlns:a16="http://schemas.microsoft.com/office/drawing/2014/main" id="{CB2557F6-F4CA-FAF3-58AB-F0560479F138}"/>
              </a:ext>
            </a:extLst>
          </p:cNvPr>
          <p:cNvGrpSpPr/>
          <p:nvPr/>
        </p:nvGrpSpPr>
        <p:grpSpPr>
          <a:xfrm>
            <a:off x="354220" y="4350664"/>
            <a:ext cx="3413108" cy="1208887"/>
            <a:chOff x="708989" y="1991807"/>
            <a:chExt cx="3413108" cy="1208887"/>
          </a:xfrm>
        </p:grpSpPr>
        <p:sp>
          <p:nvSpPr>
            <p:cNvPr id="51" name="Snip and Round Single Corner Rectangle 12">
              <a:extLst>
                <a:ext uri="{FF2B5EF4-FFF2-40B4-BE49-F238E27FC236}">
                  <a16:creationId xmlns:a16="http://schemas.microsoft.com/office/drawing/2014/main" id="{C39DE7FC-CAB6-0D18-A38B-BDFE14ED1D73}"/>
                </a:ext>
              </a:extLst>
            </p:cNvPr>
            <p:cNvSpPr/>
            <p:nvPr/>
          </p:nvSpPr>
          <p:spPr>
            <a:xfrm>
              <a:off x="1087418" y="2228835"/>
              <a:ext cx="3034679"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Bốn mùa mơ ước</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2" name="椭圆 18">
              <a:extLst>
                <a:ext uri="{FF2B5EF4-FFF2-40B4-BE49-F238E27FC236}">
                  <a16:creationId xmlns:a16="http://schemas.microsoft.com/office/drawing/2014/main" id="{66E4CCE7-1D28-B3A8-5424-FD15AF241AFD}"/>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7</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53" name="Group 52">
            <a:extLst>
              <a:ext uri="{FF2B5EF4-FFF2-40B4-BE49-F238E27FC236}">
                <a16:creationId xmlns:a16="http://schemas.microsoft.com/office/drawing/2014/main" id="{54B62E0D-A316-F70E-795A-E8D5C9FD7ED9}"/>
              </a:ext>
            </a:extLst>
          </p:cNvPr>
          <p:cNvGrpSpPr/>
          <p:nvPr/>
        </p:nvGrpSpPr>
        <p:grpSpPr>
          <a:xfrm>
            <a:off x="4395868" y="4122064"/>
            <a:ext cx="3413108" cy="1208887"/>
            <a:chOff x="708989" y="1991807"/>
            <a:chExt cx="3413108" cy="1208887"/>
          </a:xfrm>
        </p:grpSpPr>
        <p:sp>
          <p:nvSpPr>
            <p:cNvPr id="54" name="Snip and Round Single Corner Rectangle 12">
              <a:extLst>
                <a:ext uri="{FF2B5EF4-FFF2-40B4-BE49-F238E27FC236}">
                  <a16:creationId xmlns:a16="http://schemas.microsoft.com/office/drawing/2014/main" id="{97CA1F75-4A4D-1D48-640F-C7750D518E61}"/>
                </a:ext>
              </a:extLst>
            </p:cNvPr>
            <p:cNvSpPr/>
            <p:nvPr/>
          </p:nvSpPr>
          <p:spPr>
            <a:xfrm>
              <a:off x="1087418" y="2228835"/>
              <a:ext cx="3034679"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Cánh chim nhỏ</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5" name="椭圆 18">
              <a:extLst>
                <a:ext uri="{FF2B5EF4-FFF2-40B4-BE49-F238E27FC236}">
                  <a16:creationId xmlns:a16="http://schemas.microsoft.com/office/drawing/2014/main" id="{40B6DEDB-AA22-EBDF-AA63-3C4810EAF689}"/>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8</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56" name="Group 55">
            <a:extLst>
              <a:ext uri="{FF2B5EF4-FFF2-40B4-BE49-F238E27FC236}">
                <a16:creationId xmlns:a16="http://schemas.microsoft.com/office/drawing/2014/main" id="{A91288B9-2E41-AEE4-1CB4-0C5BADD197C2}"/>
              </a:ext>
            </a:extLst>
          </p:cNvPr>
          <p:cNvGrpSpPr/>
          <p:nvPr/>
        </p:nvGrpSpPr>
        <p:grpSpPr>
          <a:xfrm>
            <a:off x="8044324" y="4396384"/>
            <a:ext cx="3413108" cy="1208887"/>
            <a:chOff x="708989" y="1991807"/>
            <a:chExt cx="3413108" cy="1208887"/>
          </a:xfrm>
        </p:grpSpPr>
        <p:sp>
          <p:nvSpPr>
            <p:cNvPr id="57" name="Snip and Round Single Corner Rectangle 12">
              <a:extLst>
                <a:ext uri="{FF2B5EF4-FFF2-40B4-BE49-F238E27FC236}">
                  <a16:creationId xmlns:a16="http://schemas.microsoft.com/office/drawing/2014/main" id="{89B867A8-DAA1-1506-EFBD-140B7E12B786}"/>
                </a:ext>
              </a:extLst>
            </p:cNvPr>
            <p:cNvSpPr/>
            <p:nvPr/>
          </p:nvSpPr>
          <p:spPr>
            <a:xfrm>
              <a:off x="1087418" y="2228835"/>
              <a:ext cx="3034679"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trai người làm vườn</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8" name="椭圆 18">
              <a:extLst>
                <a:ext uri="{FF2B5EF4-FFF2-40B4-BE49-F238E27FC236}">
                  <a16:creationId xmlns:a16="http://schemas.microsoft.com/office/drawing/2014/main" id="{3D028C81-406E-F15C-79A3-E75D3149BC5E}"/>
                </a:ext>
              </a:extLst>
            </p:cNvPr>
            <p:cNvSpPr/>
            <p:nvPr/>
          </p:nvSpPr>
          <p:spPr>
            <a:xfrm>
              <a:off x="708989" y="1991807"/>
              <a:ext cx="6350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9</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grpSp>
        <p:nvGrpSpPr>
          <p:cNvPr id="59" name="Group 58">
            <a:extLst>
              <a:ext uri="{FF2B5EF4-FFF2-40B4-BE49-F238E27FC236}">
                <a16:creationId xmlns:a16="http://schemas.microsoft.com/office/drawing/2014/main" id="{EA6B664B-384A-8B73-4C38-200175D802F8}"/>
              </a:ext>
            </a:extLst>
          </p:cNvPr>
          <p:cNvGrpSpPr/>
          <p:nvPr/>
        </p:nvGrpSpPr>
        <p:grpSpPr>
          <a:xfrm>
            <a:off x="3995928" y="5338216"/>
            <a:ext cx="3721608" cy="1208887"/>
            <a:chOff x="400489" y="1991807"/>
            <a:chExt cx="3721608" cy="1208887"/>
          </a:xfrm>
        </p:grpSpPr>
        <p:sp>
          <p:nvSpPr>
            <p:cNvPr id="60" name="Snip and Round Single Corner Rectangle 12">
              <a:extLst>
                <a:ext uri="{FF2B5EF4-FFF2-40B4-BE49-F238E27FC236}">
                  <a16:creationId xmlns:a16="http://schemas.microsoft.com/office/drawing/2014/main" id="{B900C540-1503-E15B-661D-D46B5B07B300}"/>
                </a:ext>
              </a:extLst>
            </p:cNvPr>
            <p:cNvSpPr/>
            <p:nvPr/>
          </p:nvSpPr>
          <p:spPr>
            <a:xfrm>
              <a:off x="1087418" y="2228835"/>
              <a:ext cx="3034679" cy="971859"/>
            </a:xfrm>
            <a:prstGeom prst="snip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Nếu chúng mình có phép lạ.</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1" name="椭圆 18">
              <a:extLst>
                <a:ext uri="{FF2B5EF4-FFF2-40B4-BE49-F238E27FC236}">
                  <a16:creationId xmlns:a16="http://schemas.microsoft.com/office/drawing/2014/main" id="{9687D818-773D-5849-3D8A-67C39DDECA16}"/>
                </a:ext>
              </a:extLst>
            </p:cNvPr>
            <p:cNvSpPr/>
            <p:nvPr/>
          </p:nvSpPr>
          <p:spPr>
            <a:xfrm>
              <a:off x="400489" y="1991807"/>
              <a:ext cx="943500" cy="6350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10</a:t>
              </a:r>
              <a:endParaRPr kumimoji="0" lang="zh-CN" altLang="en-US" sz="3200" b="1" i="0" u="none" strike="noStrike" kern="1200" cap="none" spc="0" normalizeH="0" baseline="0" noProof="0" dirty="0">
                <a:ln>
                  <a:noFill/>
                </a:ln>
                <a:solidFill>
                  <a:srgbClr val="FF9500">
                    <a:lumMod val="50000"/>
                  </a:srgbClr>
                </a:solidFill>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grpSp>
    </p:spTree>
    <p:extLst>
      <p:ext uri="{BB962C8B-B14F-4D97-AF65-F5344CB8AC3E}">
        <p14:creationId xmlns:p14="http://schemas.microsoft.com/office/powerpoint/2010/main" val="233575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fill="hold"/>
                                        <p:tgtEl>
                                          <p:spTgt spid="59"/>
                                        </p:tgtEl>
                                        <p:attrNameLst>
                                          <p:attrName>ppt_w</p:attrName>
                                        </p:attrNameLst>
                                      </p:cBhvr>
                                      <p:tavLst>
                                        <p:tav tm="0">
                                          <p:val>
                                            <p:fltVal val="0"/>
                                          </p:val>
                                        </p:tav>
                                        <p:tav tm="100000">
                                          <p:val>
                                            <p:strVal val="#ppt_w"/>
                                          </p:val>
                                        </p:tav>
                                      </p:tavLst>
                                    </p:anim>
                                    <p:anim calcmode="lin" valueType="num">
                                      <p:cBhvr>
                                        <p:cTn id="71" dur="500" fill="hold"/>
                                        <p:tgtEl>
                                          <p:spTgt spid="59"/>
                                        </p:tgtEl>
                                        <p:attrNameLst>
                                          <p:attrName>ppt_h</p:attrName>
                                        </p:attrNameLst>
                                      </p:cBhvr>
                                      <p:tavLst>
                                        <p:tav tm="0">
                                          <p:val>
                                            <p:fltVal val="0"/>
                                          </p:val>
                                        </p:tav>
                                        <p:tav tm="100000">
                                          <p:val>
                                            <p:strVal val="#ppt_h"/>
                                          </p:val>
                                        </p:tav>
                                      </p:tavLst>
                                    </p:anim>
                                    <p:animEffect transition="in" filter="fade">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39">
            <a:extLst>
              <a:ext uri="{FF2B5EF4-FFF2-40B4-BE49-F238E27FC236}">
                <a16:creationId xmlns:a16="http://schemas.microsoft.com/office/drawing/2014/main" id="{D3AD4626-C549-D9AF-7706-5E0795BB1C7E}"/>
              </a:ext>
            </a:extLst>
          </p:cNvPr>
          <p:cNvGrpSpPr/>
          <p:nvPr/>
        </p:nvGrpSpPr>
        <p:grpSpPr>
          <a:xfrm>
            <a:off x="726347" y="270814"/>
            <a:ext cx="11033530" cy="1627874"/>
            <a:chOff x="225393" y="3330260"/>
            <a:chExt cx="11033530" cy="1627874"/>
          </a:xfrm>
        </p:grpSpPr>
        <p:grpSp>
          <p:nvGrpSpPr>
            <p:cNvPr id="8" name="组合 40">
              <a:extLst>
                <a:ext uri="{FF2B5EF4-FFF2-40B4-BE49-F238E27FC236}">
                  <a16:creationId xmlns:a16="http://schemas.microsoft.com/office/drawing/2014/main" id="{3901A7AB-09BD-07F4-8D52-EAA55E243666}"/>
                </a:ext>
              </a:extLst>
            </p:cNvPr>
            <p:cNvGrpSpPr/>
            <p:nvPr/>
          </p:nvGrpSpPr>
          <p:grpSpPr>
            <a:xfrm>
              <a:off x="225393" y="3330260"/>
              <a:ext cx="11033530" cy="1464231"/>
              <a:chOff x="3087606" y="1996476"/>
              <a:chExt cx="11033530" cy="1464231"/>
            </a:xfrm>
          </p:grpSpPr>
          <p:sp>
            <p:nvSpPr>
              <p:cNvPr id="10" name="文本框 42">
                <a:extLst>
                  <a:ext uri="{FF2B5EF4-FFF2-40B4-BE49-F238E27FC236}">
                    <a16:creationId xmlns:a16="http://schemas.microsoft.com/office/drawing/2014/main" id="{165A8DD9-A760-A864-843D-BE85B5996674}"/>
                  </a:ext>
                </a:extLst>
              </p:cNvPr>
              <p:cNvSpPr txBox="1"/>
              <p:nvPr/>
            </p:nvSpPr>
            <p:spPr>
              <a:xfrm>
                <a:off x="4203285" y="1996476"/>
                <a:ext cx="9917851" cy="1464231"/>
              </a:xfrm>
              <a:prstGeom prst="roundRect">
                <a:avLst/>
              </a:prstGeom>
              <a:solidFill>
                <a:schemeClr val="accent2">
                  <a:lumMod val="20000"/>
                  <a:lumOff val="80000"/>
                </a:schemeClr>
              </a:solid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0A6A2">
                        <a:lumMod val="50000"/>
                      </a:srgbClr>
                    </a:solidFill>
                    <a:effectLst/>
                    <a:uLnTx/>
                    <a:uFillTx/>
                    <a:latin typeface="Cambria" panose="02040503050406030204" pitchFamily="18" charset="0"/>
                    <a:ea typeface="Cambria" panose="02040503050406030204" pitchFamily="18" charset="0"/>
                    <a:cs typeface="+mn-cs"/>
                  </a:rPr>
                  <a:t> Đọc 1 bài trong các chủ điểm đã học và trả lời câu hỏi.</a:t>
                </a:r>
                <a:endParaRPr kumimoji="0" lang="zh-CN" altLang="en-US" sz="4000" b="1" i="0" u="none" strike="noStrike" kern="1200" cap="none" spc="0" normalizeH="0" baseline="0" noProof="0" dirty="0">
                  <a:ln>
                    <a:noFill/>
                  </a:ln>
                  <a:solidFill>
                    <a:srgbClr val="10A6A2">
                      <a:lumMod val="50000"/>
                    </a:srgbClr>
                  </a:solidFill>
                  <a:effectLst/>
                  <a:uLnTx/>
                  <a:uFillTx/>
                  <a:latin typeface="Cambria" panose="02040503050406030204" pitchFamily="18" charset="0"/>
                  <a:ea typeface="思源黑体 CN Normal" panose="020B0400000000000000" pitchFamily="34" charset="-122"/>
                  <a:cs typeface="+mn-ea"/>
                  <a:sym typeface="+mn-lt"/>
                </a:endParaRPr>
              </a:p>
            </p:txBody>
          </p:sp>
          <p:sp>
            <p:nvSpPr>
              <p:cNvPr id="11" name="椭圆 45">
                <a:extLst>
                  <a:ext uri="{FF2B5EF4-FFF2-40B4-BE49-F238E27FC236}">
                    <a16:creationId xmlns:a16="http://schemas.microsoft.com/office/drawing/2014/main" id="{3B0E6499-1B1A-2F22-D92E-4BB72EC17AFE}"/>
                  </a:ext>
                </a:extLst>
              </p:cNvPr>
              <p:cNvSpPr/>
              <p:nvPr/>
            </p:nvSpPr>
            <p:spPr>
              <a:xfrm>
                <a:off x="3087606" y="2228624"/>
                <a:ext cx="999934" cy="9999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mn-ea"/>
                  </a:rPr>
                  <a:t>2</a:t>
                </a:r>
                <a:endParaRPr kumimoji="0" lang="zh-CN" altLang="en-US" sz="4800" b="1" i="0" u="none" strike="noStrike" kern="1200" cap="none" spc="0" normalizeH="0" baseline="0" noProof="0" dirty="0">
                  <a:ln>
                    <a:noFill/>
                  </a:ln>
                  <a:solidFill>
                    <a:prstClr val="white"/>
                  </a:solidFill>
                  <a:effectLst/>
                  <a:uLnTx/>
                  <a:uFillTx/>
                  <a:latin typeface="Cambria" panose="02040503050406030204" pitchFamily="18" charset="0"/>
                  <a:ea typeface="思源黑体 CN Normal" panose="020B0400000000000000" pitchFamily="34" charset="-122"/>
                  <a:cs typeface="+mn-cs"/>
                  <a:sym typeface="+mn-ea"/>
                </a:endParaRPr>
              </a:p>
            </p:txBody>
          </p:sp>
        </p:grpSp>
        <p:sp>
          <p:nvSpPr>
            <p:cNvPr id="9" name="zigzag-lines-in-side-view-position_31924">
              <a:extLst>
                <a:ext uri="{FF2B5EF4-FFF2-40B4-BE49-F238E27FC236}">
                  <a16:creationId xmlns:a16="http://schemas.microsoft.com/office/drawing/2014/main" id="{91F48019-CA43-AF25-89F8-1D27B1C5D430}"/>
                </a:ext>
              </a:extLst>
            </p:cNvPr>
            <p:cNvSpPr>
              <a:spLocks noChangeAspect="1"/>
            </p:cNvSpPr>
            <p:nvPr/>
          </p:nvSpPr>
          <p:spPr bwMode="auto">
            <a:xfrm rot="5400000" flipH="1">
              <a:off x="6255129" y="290005"/>
              <a:ext cx="89736" cy="9246521"/>
            </a:xfrm>
            <a:custGeom>
              <a:avLst/>
              <a:gdLst>
                <a:gd name="connsiteX0" fmla="*/ 243276 w 323214"/>
                <a:gd name="connsiteY0" fmla="*/ 1272 h 607074"/>
                <a:gd name="connsiteX1" fmla="*/ 249275 w 323214"/>
                <a:gd name="connsiteY1" fmla="*/ 1272 h 607074"/>
                <a:gd name="connsiteX2" fmla="*/ 321941 w 323214"/>
                <a:gd name="connsiteY2" fmla="*/ 73833 h 607074"/>
                <a:gd name="connsiteX3" fmla="*/ 321941 w 323214"/>
                <a:gd name="connsiteY3" fmla="*/ 79823 h 607074"/>
                <a:gd name="connsiteX4" fmla="*/ 248369 w 323214"/>
                <a:gd name="connsiteY4" fmla="*/ 153288 h 607074"/>
                <a:gd name="connsiteX5" fmla="*/ 318885 w 323214"/>
                <a:gd name="connsiteY5" fmla="*/ 223701 h 607074"/>
                <a:gd name="connsiteX6" fmla="*/ 318885 w 323214"/>
                <a:gd name="connsiteY6" fmla="*/ 229691 h 607074"/>
                <a:gd name="connsiteX7" fmla="*/ 244973 w 323214"/>
                <a:gd name="connsiteY7" fmla="*/ 303495 h 607074"/>
                <a:gd name="connsiteX8" fmla="*/ 315150 w 323214"/>
                <a:gd name="connsiteY8" fmla="*/ 373569 h 607074"/>
                <a:gd name="connsiteX9" fmla="*/ 315150 w 323214"/>
                <a:gd name="connsiteY9" fmla="*/ 379559 h 607074"/>
                <a:gd name="connsiteX10" fmla="*/ 241578 w 323214"/>
                <a:gd name="connsiteY10" fmla="*/ 453024 h 607074"/>
                <a:gd name="connsiteX11" fmla="*/ 312094 w 323214"/>
                <a:gd name="connsiteY11" fmla="*/ 523437 h 607074"/>
                <a:gd name="connsiteX12" fmla="*/ 312094 w 323214"/>
                <a:gd name="connsiteY12" fmla="*/ 529427 h 607074"/>
                <a:gd name="connsiteX13" fmla="*/ 235579 w 323214"/>
                <a:gd name="connsiteY13" fmla="*/ 605831 h 607074"/>
                <a:gd name="connsiteX14" fmla="*/ 232523 w 323214"/>
                <a:gd name="connsiteY14" fmla="*/ 607074 h 607074"/>
                <a:gd name="connsiteX15" fmla="*/ 229580 w 323214"/>
                <a:gd name="connsiteY15" fmla="*/ 605831 h 607074"/>
                <a:gd name="connsiteX16" fmla="*/ 229580 w 323214"/>
                <a:gd name="connsiteY16" fmla="*/ 599841 h 607074"/>
                <a:gd name="connsiteX17" fmla="*/ 303152 w 323214"/>
                <a:gd name="connsiteY17" fmla="*/ 526376 h 607074"/>
                <a:gd name="connsiteX18" fmla="*/ 233428 w 323214"/>
                <a:gd name="connsiteY18" fmla="*/ 456867 h 607074"/>
                <a:gd name="connsiteX19" fmla="*/ 232975 w 323214"/>
                <a:gd name="connsiteY19" fmla="*/ 456302 h 607074"/>
                <a:gd name="connsiteX20" fmla="*/ 232636 w 323214"/>
                <a:gd name="connsiteY20" fmla="*/ 455963 h 607074"/>
                <a:gd name="connsiteX21" fmla="*/ 232636 w 323214"/>
                <a:gd name="connsiteY21" fmla="*/ 450085 h 607074"/>
                <a:gd name="connsiteX22" fmla="*/ 306208 w 323214"/>
                <a:gd name="connsiteY22" fmla="*/ 376621 h 607074"/>
                <a:gd name="connsiteX23" fmla="*/ 236484 w 323214"/>
                <a:gd name="connsiteY23" fmla="*/ 306999 h 607074"/>
                <a:gd name="connsiteX24" fmla="*/ 235239 w 323214"/>
                <a:gd name="connsiteY24" fmla="*/ 303947 h 607074"/>
                <a:gd name="connsiteX25" fmla="*/ 236371 w 323214"/>
                <a:gd name="connsiteY25" fmla="*/ 300104 h 607074"/>
                <a:gd name="connsiteX26" fmla="*/ 309943 w 323214"/>
                <a:gd name="connsiteY26" fmla="*/ 226640 h 607074"/>
                <a:gd name="connsiteX27" fmla="*/ 240219 w 323214"/>
                <a:gd name="connsiteY27" fmla="*/ 157131 h 607074"/>
                <a:gd name="connsiteX28" fmla="*/ 239880 w 323214"/>
                <a:gd name="connsiteY28" fmla="*/ 156453 h 607074"/>
                <a:gd name="connsiteX29" fmla="*/ 239427 w 323214"/>
                <a:gd name="connsiteY29" fmla="*/ 156226 h 607074"/>
                <a:gd name="connsiteX30" fmla="*/ 239427 w 323214"/>
                <a:gd name="connsiteY30" fmla="*/ 150236 h 607074"/>
                <a:gd name="connsiteX31" fmla="*/ 312999 w 323214"/>
                <a:gd name="connsiteY31" fmla="*/ 76771 h 607074"/>
                <a:gd name="connsiteX32" fmla="*/ 243276 w 323214"/>
                <a:gd name="connsiteY32" fmla="*/ 7263 h 607074"/>
                <a:gd name="connsiteX33" fmla="*/ 243276 w 323214"/>
                <a:gd name="connsiteY33" fmla="*/ 1272 h 607074"/>
                <a:gd name="connsiteX34" fmla="*/ 15004 w 323214"/>
                <a:gd name="connsiteY34" fmla="*/ 1272 h 607074"/>
                <a:gd name="connsiteX35" fmla="*/ 21005 w 323214"/>
                <a:gd name="connsiteY35" fmla="*/ 1272 h 607074"/>
                <a:gd name="connsiteX36" fmla="*/ 93705 w 323214"/>
                <a:gd name="connsiteY36" fmla="*/ 73833 h 607074"/>
                <a:gd name="connsiteX37" fmla="*/ 93705 w 323214"/>
                <a:gd name="connsiteY37" fmla="*/ 79823 h 607074"/>
                <a:gd name="connsiteX38" fmla="*/ 19986 w 323214"/>
                <a:gd name="connsiteY38" fmla="*/ 153288 h 607074"/>
                <a:gd name="connsiteX39" fmla="*/ 90534 w 323214"/>
                <a:gd name="connsiteY39" fmla="*/ 223701 h 607074"/>
                <a:gd name="connsiteX40" fmla="*/ 90534 w 323214"/>
                <a:gd name="connsiteY40" fmla="*/ 229691 h 607074"/>
                <a:gd name="connsiteX41" fmla="*/ 16589 w 323214"/>
                <a:gd name="connsiteY41" fmla="*/ 303495 h 607074"/>
                <a:gd name="connsiteX42" fmla="*/ 86797 w 323214"/>
                <a:gd name="connsiteY42" fmla="*/ 373569 h 607074"/>
                <a:gd name="connsiteX43" fmla="*/ 86797 w 323214"/>
                <a:gd name="connsiteY43" fmla="*/ 379559 h 607074"/>
                <a:gd name="connsiteX44" fmla="*/ 13192 w 323214"/>
                <a:gd name="connsiteY44" fmla="*/ 453024 h 607074"/>
                <a:gd name="connsiteX45" fmla="*/ 83740 w 323214"/>
                <a:gd name="connsiteY45" fmla="*/ 523437 h 607074"/>
                <a:gd name="connsiteX46" fmla="*/ 83740 w 323214"/>
                <a:gd name="connsiteY46" fmla="*/ 529427 h 607074"/>
                <a:gd name="connsiteX47" fmla="*/ 7190 w 323214"/>
                <a:gd name="connsiteY47" fmla="*/ 605831 h 607074"/>
                <a:gd name="connsiteX48" fmla="*/ 4133 w 323214"/>
                <a:gd name="connsiteY48" fmla="*/ 607074 h 607074"/>
                <a:gd name="connsiteX49" fmla="*/ 1188 w 323214"/>
                <a:gd name="connsiteY49" fmla="*/ 605831 h 607074"/>
                <a:gd name="connsiteX50" fmla="*/ 1188 w 323214"/>
                <a:gd name="connsiteY50" fmla="*/ 599841 h 607074"/>
                <a:gd name="connsiteX51" fmla="*/ 74794 w 323214"/>
                <a:gd name="connsiteY51" fmla="*/ 526376 h 607074"/>
                <a:gd name="connsiteX52" fmla="*/ 5038 w 323214"/>
                <a:gd name="connsiteY52" fmla="*/ 456867 h 607074"/>
                <a:gd name="connsiteX53" fmla="*/ 4699 w 323214"/>
                <a:gd name="connsiteY53" fmla="*/ 456302 h 607074"/>
                <a:gd name="connsiteX54" fmla="*/ 4246 w 323214"/>
                <a:gd name="connsiteY54" fmla="*/ 455963 h 607074"/>
                <a:gd name="connsiteX55" fmla="*/ 4246 w 323214"/>
                <a:gd name="connsiteY55" fmla="*/ 450085 h 607074"/>
                <a:gd name="connsiteX56" fmla="*/ 77851 w 323214"/>
                <a:gd name="connsiteY56" fmla="*/ 376621 h 607074"/>
                <a:gd name="connsiteX57" fmla="*/ 8209 w 323214"/>
                <a:gd name="connsiteY57" fmla="*/ 306999 h 607074"/>
                <a:gd name="connsiteX58" fmla="*/ 6964 w 323214"/>
                <a:gd name="connsiteY58" fmla="*/ 303947 h 607074"/>
                <a:gd name="connsiteX59" fmla="*/ 7983 w 323214"/>
                <a:gd name="connsiteY59" fmla="*/ 300104 h 607074"/>
                <a:gd name="connsiteX60" fmla="*/ 81588 w 323214"/>
                <a:gd name="connsiteY60" fmla="*/ 226640 h 607074"/>
                <a:gd name="connsiteX61" fmla="*/ 11946 w 323214"/>
                <a:gd name="connsiteY61" fmla="*/ 157131 h 607074"/>
                <a:gd name="connsiteX62" fmla="*/ 11493 w 323214"/>
                <a:gd name="connsiteY62" fmla="*/ 156453 h 607074"/>
                <a:gd name="connsiteX63" fmla="*/ 11153 w 323214"/>
                <a:gd name="connsiteY63" fmla="*/ 156226 h 607074"/>
                <a:gd name="connsiteX64" fmla="*/ 11153 w 323214"/>
                <a:gd name="connsiteY64" fmla="*/ 150236 h 607074"/>
                <a:gd name="connsiteX65" fmla="*/ 84646 w 323214"/>
                <a:gd name="connsiteY65" fmla="*/ 76771 h 607074"/>
                <a:gd name="connsiteX66" fmla="*/ 15004 w 323214"/>
                <a:gd name="connsiteY66" fmla="*/ 7263 h 607074"/>
                <a:gd name="connsiteX67" fmla="*/ 15004 w 323214"/>
                <a:gd name="connsiteY67" fmla="*/ 1272 h 607074"/>
                <a:gd name="connsiteX68" fmla="*/ 129172 w 323214"/>
                <a:gd name="connsiteY68" fmla="*/ 1230 h 607074"/>
                <a:gd name="connsiteX69" fmla="*/ 135171 w 323214"/>
                <a:gd name="connsiteY69" fmla="*/ 1230 h 607074"/>
                <a:gd name="connsiteX70" fmla="*/ 207837 w 323214"/>
                <a:gd name="connsiteY70" fmla="*/ 73796 h 607074"/>
                <a:gd name="connsiteX71" fmla="*/ 207837 w 323214"/>
                <a:gd name="connsiteY71" fmla="*/ 79787 h 607074"/>
                <a:gd name="connsiteX72" fmla="*/ 134265 w 323214"/>
                <a:gd name="connsiteY72" fmla="*/ 153256 h 607074"/>
                <a:gd name="connsiteX73" fmla="*/ 204781 w 323214"/>
                <a:gd name="connsiteY73" fmla="*/ 223674 h 607074"/>
                <a:gd name="connsiteX74" fmla="*/ 204781 w 323214"/>
                <a:gd name="connsiteY74" fmla="*/ 229665 h 607074"/>
                <a:gd name="connsiteX75" fmla="*/ 130756 w 323214"/>
                <a:gd name="connsiteY75" fmla="*/ 303474 h 607074"/>
                <a:gd name="connsiteX76" fmla="*/ 201046 w 323214"/>
                <a:gd name="connsiteY76" fmla="*/ 373553 h 607074"/>
                <a:gd name="connsiteX77" fmla="*/ 201046 w 323214"/>
                <a:gd name="connsiteY77" fmla="*/ 379544 h 607074"/>
                <a:gd name="connsiteX78" fmla="*/ 127474 w 323214"/>
                <a:gd name="connsiteY78" fmla="*/ 453013 h 607074"/>
                <a:gd name="connsiteX79" fmla="*/ 197877 w 323214"/>
                <a:gd name="connsiteY79" fmla="*/ 523431 h 607074"/>
                <a:gd name="connsiteX80" fmla="*/ 197877 w 323214"/>
                <a:gd name="connsiteY80" fmla="*/ 529422 h 607074"/>
                <a:gd name="connsiteX81" fmla="*/ 121362 w 323214"/>
                <a:gd name="connsiteY81" fmla="*/ 605831 h 607074"/>
                <a:gd name="connsiteX82" fmla="*/ 118419 w 323214"/>
                <a:gd name="connsiteY82" fmla="*/ 607074 h 607074"/>
                <a:gd name="connsiteX83" fmla="*/ 115363 w 323214"/>
                <a:gd name="connsiteY83" fmla="*/ 605831 h 607074"/>
                <a:gd name="connsiteX84" fmla="*/ 115363 w 323214"/>
                <a:gd name="connsiteY84" fmla="*/ 599840 h 607074"/>
                <a:gd name="connsiteX85" fmla="*/ 188935 w 323214"/>
                <a:gd name="connsiteY85" fmla="*/ 526483 h 607074"/>
                <a:gd name="connsiteX86" fmla="*/ 119324 w 323214"/>
                <a:gd name="connsiteY86" fmla="*/ 456856 h 607074"/>
                <a:gd name="connsiteX87" fmla="*/ 118871 w 323214"/>
                <a:gd name="connsiteY87" fmla="*/ 456291 h 607074"/>
                <a:gd name="connsiteX88" fmla="*/ 118532 w 323214"/>
                <a:gd name="connsiteY88" fmla="*/ 456065 h 607074"/>
                <a:gd name="connsiteX89" fmla="*/ 118532 w 323214"/>
                <a:gd name="connsiteY89" fmla="*/ 450075 h 607074"/>
                <a:gd name="connsiteX90" fmla="*/ 192104 w 323214"/>
                <a:gd name="connsiteY90" fmla="*/ 376605 h 607074"/>
                <a:gd name="connsiteX91" fmla="*/ 122380 w 323214"/>
                <a:gd name="connsiteY91" fmla="*/ 306978 h 607074"/>
                <a:gd name="connsiteX92" fmla="*/ 121135 w 323214"/>
                <a:gd name="connsiteY92" fmla="*/ 303926 h 607074"/>
                <a:gd name="connsiteX93" fmla="*/ 122267 w 323214"/>
                <a:gd name="connsiteY93" fmla="*/ 300083 h 607074"/>
                <a:gd name="connsiteX94" fmla="*/ 195839 w 323214"/>
                <a:gd name="connsiteY94" fmla="*/ 226613 h 607074"/>
                <a:gd name="connsiteX95" fmla="*/ 126115 w 323214"/>
                <a:gd name="connsiteY95" fmla="*/ 157100 h 607074"/>
                <a:gd name="connsiteX96" fmla="*/ 125663 w 323214"/>
                <a:gd name="connsiteY96" fmla="*/ 156421 h 607074"/>
                <a:gd name="connsiteX97" fmla="*/ 125323 w 323214"/>
                <a:gd name="connsiteY97" fmla="*/ 156195 h 607074"/>
                <a:gd name="connsiteX98" fmla="*/ 125323 w 323214"/>
                <a:gd name="connsiteY98" fmla="*/ 150205 h 607074"/>
                <a:gd name="connsiteX99" fmla="*/ 198895 w 323214"/>
                <a:gd name="connsiteY99" fmla="*/ 76735 h 607074"/>
                <a:gd name="connsiteX100" fmla="*/ 129172 w 323214"/>
                <a:gd name="connsiteY100" fmla="*/ 7221 h 607074"/>
                <a:gd name="connsiteX101" fmla="*/ 129172 w 323214"/>
                <a:gd name="connsiteY101" fmla="*/ 123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214" h="607074">
                  <a:moveTo>
                    <a:pt x="243276" y="1272"/>
                  </a:moveTo>
                  <a:cubicBezTo>
                    <a:pt x="244973" y="-423"/>
                    <a:pt x="247690" y="-423"/>
                    <a:pt x="249275" y="1272"/>
                  </a:cubicBezTo>
                  <a:lnTo>
                    <a:pt x="321941" y="73833"/>
                  </a:lnTo>
                  <a:cubicBezTo>
                    <a:pt x="323639" y="75415"/>
                    <a:pt x="323639" y="78128"/>
                    <a:pt x="321941" y="79823"/>
                  </a:cubicBezTo>
                  <a:lnTo>
                    <a:pt x="248369" y="153288"/>
                  </a:lnTo>
                  <a:lnTo>
                    <a:pt x="318885" y="223701"/>
                  </a:lnTo>
                  <a:cubicBezTo>
                    <a:pt x="320470" y="225283"/>
                    <a:pt x="320470" y="227996"/>
                    <a:pt x="318885" y="229691"/>
                  </a:cubicBezTo>
                  <a:lnTo>
                    <a:pt x="244973" y="303495"/>
                  </a:lnTo>
                  <a:lnTo>
                    <a:pt x="315150" y="373569"/>
                  </a:lnTo>
                  <a:cubicBezTo>
                    <a:pt x="316848" y="375264"/>
                    <a:pt x="316848" y="377977"/>
                    <a:pt x="315150" y="379559"/>
                  </a:cubicBezTo>
                  <a:lnTo>
                    <a:pt x="241578" y="453024"/>
                  </a:lnTo>
                  <a:lnTo>
                    <a:pt x="312094" y="523437"/>
                  </a:lnTo>
                  <a:cubicBezTo>
                    <a:pt x="313678" y="525133"/>
                    <a:pt x="313678" y="527845"/>
                    <a:pt x="312094" y="529427"/>
                  </a:cubicBezTo>
                  <a:lnTo>
                    <a:pt x="235579" y="605831"/>
                  </a:lnTo>
                  <a:cubicBezTo>
                    <a:pt x="234673" y="606735"/>
                    <a:pt x="233655" y="607074"/>
                    <a:pt x="232523" y="607074"/>
                  </a:cubicBezTo>
                  <a:cubicBezTo>
                    <a:pt x="231504" y="607074"/>
                    <a:pt x="230372" y="606735"/>
                    <a:pt x="229580" y="605831"/>
                  </a:cubicBezTo>
                  <a:cubicBezTo>
                    <a:pt x="227882" y="604248"/>
                    <a:pt x="227882" y="601536"/>
                    <a:pt x="229580" y="599841"/>
                  </a:cubicBezTo>
                  <a:lnTo>
                    <a:pt x="303152" y="526376"/>
                  </a:lnTo>
                  <a:lnTo>
                    <a:pt x="233428" y="456867"/>
                  </a:lnTo>
                  <a:cubicBezTo>
                    <a:pt x="233202" y="456641"/>
                    <a:pt x="233202" y="456415"/>
                    <a:pt x="232975" y="456302"/>
                  </a:cubicBezTo>
                  <a:cubicBezTo>
                    <a:pt x="232862" y="456189"/>
                    <a:pt x="232749" y="456189"/>
                    <a:pt x="232636" y="455963"/>
                  </a:cubicBezTo>
                  <a:cubicBezTo>
                    <a:pt x="231051" y="454380"/>
                    <a:pt x="231051" y="451668"/>
                    <a:pt x="232636" y="450085"/>
                  </a:cubicBezTo>
                  <a:lnTo>
                    <a:pt x="306208" y="376621"/>
                  </a:lnTo>
                  <a:lnTo>
                    <a:pt x="236484" y="306999"/>
                  </a:lnTo>
                  <a:cubicBezTo>
                    <a:pt x="235692" y="306208"/>
                    <a:pt x="235239" y="305077"/>
                    <a:pt x="235239" y="303947"/>
                  </a:cubicBezTo>
                  <a:cubicBezTo>
                    <a:pt x="235013" y="302591"/>
                    <a:pt x="235352" y="301122"/>
                    <a:pt x="236371" y="300104"/>
                  </a:cubicBezTo>
                  <a:lnTo>
                    <a:pt x="309943" y="226640"/>
                  </a:lnTo>
                  <a:lnTo>
                    <a:pt x="240219" y="157131"/>
                  </a:lnTo>
                  <a:cubicBezTo>
                    <a:pt x="239993" y="156905"/>
                    <a:pt x="239993" y="156679"/>
                    <a:pt x="239880" y="156453"/>
                  </a:cubicBezTo>
                  <a:cubicBezTo>
                    <a:pt x="239654" y="156339"/>
                    <a:pt x="239540" y="156339"/>
                    <a:pt x="239427" y="156226"/>
                  </a:cubicBezTo>
                  <a:cubicBezTo>
                    <a:pt x="237843" y="154531"/>
                    <a:pt x="237843" y="151932"/>
                    <a:pt x="239427" y="150236"/>
                  </a:cubicBezTo>
                  <a:lnTo>
                    <a:pt x="312999" y="76771"/>
                  </a:lnTo>
                  <a:lnTo>
                    <a:pt x="243276" y="7263"/>
                  </a:lnTo>
                  <a:cubicBezTo>
                    <a:pt x="241691" y="5567"/>
                    <a:pt x="241691" y="2855"/>
                    <a:pt x="243276" y="1272"/>
                  </a:cubicBezTo>
                  <a:close/>
                  <a:moveTo>
                    <a:pt x="15004" y="1272"/>
                  </a:moveTo>
                  <a:cubicBezTo>
                    <a:pt x="16589" y="-423"/>
                    <a:pt x="19307" y="-423"/>
                    <a:pt x="21005" y="1272"/>
                  </a:cubicBezTo>
                  <a:lnTo>
                    <a:pt x="93705" y="73833"/>
                  </a:lnTo>
                  <a:cubicBezTo>
                    <a:pt x="95290" y="75415"/>
                    <a:pt x="95290" y="78128"/>
                    <a:pt x="93705" y="79823"/>
                  </a:cubicBezTo>
                  <a:lnTo>
                    <a:pt x="19986" y="153288"/>
                  </a:lnTo>
                  <a:lnTo>
                    <a:pt x="90534" y="223701"/>
                  </a:lnTo>
                  <a:cubicBezTo>
                    <a:pt x="92233" y="225283"/>
                    <a:pt x="92233" y="227996"/>
                    <a:pt x="90534" y="229691"/>
                  </a:cubicBezTo>
                  <a:lnTo>
                    <a:pt x="16589" y="303495"/>
                  </a:lnTo>
                  <a:lnTo>
                    <a:pt x="86797" y="373569"/>
                  </a:lnTo>
                  <a:cubicBezTo>
                    <a:pt x="88496" y="375264"/>
                    <a:pt x="88496" y="377977"/>
                    <a:pt x="86797" y="379559"/>
                  </a:cubicBezTo>
                  <a:lnTo>
                    <a:pt x="13192" y="453024"/>
                  </a:lnTo>
                  <a:lnTo>
                    <a:pt x="83740" y="523437"/>
                  </a:lnTo>
                  <a:cubicBezTo>
                    <a:pt x="85438" y="525133"/>
                    <a:pt x="85438" y="527845"/>
                    <a:pt x="83740" y="529427"/>
                  </a:cubicBezTo>
                  <a:lnTo>
                    <a:pt x="7190" y="605831"/>
                  </a:lnTo>
                  <a:cubicBezTo>
                    <a:pt x="6397" y="606735"/>
                    <a:pt x="5265" y="607074"/>
                    <a:pt x="4133" y="607074"/>
                  </a:cubicBezTo>
                  <a:cubicBezTo>
                    <a:pt x="3113" y="607074"/>
                    <a:pt x="1981" y="606735"/>
                    <a:pt x="1188" y="605831"/>
                  </a:cubicBezTo>
                  <a:cubicBezTo>
                    <a:pt x="-397" y="604248"/>
                    <a:pt x="-397" y="601536"/>
                    <a:pt x="1188" y="599841"/>
                  </a:cubicBezTo>
                  <a:lnTo>
                    <a:pt x="74794" y="526376"/>
                  </a:lnTo>
                  <a:lnTo>
                    <a:pt x="5038" y="456867"/>
                  </a:lnTo>
                  <a:cubicBezTo>
                    <a:pt x="4925" y="456641"/>
                    <a:pt x="4812" y="456415"/>
                    <a:pt x="4699" y="456302"/>
                  </a:cubicBezTo>
                  <a:cubicBezTo>
                    <a:pt x="4586" y="456189"/>
                    <a:pt x="4359" y="456189"/>
                    <a:pt x="4246" y="455963"/>
                  </a:cubicBezTo>
                  <a:cubicBezTo>
                    <a:pt x="2660" y="454380"/>
                    <a:pt x="2660" y="451668"/>
                    <a:pt x="4246" y="450085"/>
                  </a:cubicBezTo>
                  <a:lnTo>
                    <a:pt x="77851" y="376621"/>
                  </a:lnTo>
                  <a:lnTo>
                    <a:pt x="8209" y="306999"/>
                  </a:lnTo>
                  <a:cubicBezTo>
                    <a:pt x="7303" y="306208"/>
                    <a:pt x="6964" y="305077"/>
                    <a:pt x="6964" y="303947"/>
                  </a:cubicBezTo>
                  <a:cubicBezTo>
                    <a:pt x="6624" y="302591"/>
                    <a:pt x="6964" y="301122"/>
                    <a:pt x="7983" y="300104"/>
                  </a:cubicBezTo>
                  <a:lnTo>
                    <a:pt x="81588" y="226640"/>
                  </a:lnTo>
                  <a:lnTo>
                    <a:pt x="11946" y="157131"/>
                  </a:lnTo>
                  <a:cubicBezTo>
                    <a:pt x="11720" y="156905"/>
                    <a:pt x="11606" y="156679"/>
                    <a:pt x="11493" y="156453"/>
                  </a:cubicBezTo>
                  <a:cubicBezTo>
                    <a:pt x="11380" y="156339"/>
                    <a:pt x="11267" y="156339"/>
                    <a:pt x="11153" y="156226"/>
                  </a:cubicBezTo>
                  <a:cubicBezTo>
                    <a:pt x="9455" y="154531"/>
                    <a:pt x="9455" y="151932"/>
                    <a:pt x="11153" y="150236"/>
                  </a:cubicBezTo>
                  <a:lnTo>
                    <a:pt x="84646" y="76771"/>
                  </a:lnTo>
                  <a:lnTo>
                    <a:pt x="15004" y="7263"/>
                  </a:lnTo>
                  <a:cubicBezTo>
                    <a:pt x="13305" y="5567"/>
                    <a:pt x="13305" y="2855"/>
                    <a:pt x="15004" y="1272"/>
                  </a:cubicBezTo>
                  <a:close/>
                  <a:moveTo>
                    <a:pt x="129172" y="1230"/>
                  </a:moveTo>
                  <a:cubicBezTo>
                    <a:pt x="130869" y="-352"/>
                    <a:pt x="133586" y="-352"/>
                    <a:pt x="135171" y="1230"/>
                  </a:cubicBezTo>
                  <a:lnTo>
                    <a:pt x="207837" y="73796"/>
                  </a:lnTo>
                  <a:cubicBezTo>
                    <a:pt x="209535" y="75491"/>
                    <a:pt x="209535" y="78091"/>
                    <a:pt x="207837" y="79787"/>
                  </a:cubicBezTo>
                  <a:lnTo>
                    <a:pt x="134265" y="153256"/>
                  </a:lnTo>
                  <a:lnTo>
                    <a:pt x="204781" y="223674"/>
                  </a:lnTo>
                  <a:cubicBezTo>
                    <a:pt x="206366" y="225257"/>
                    <a:pt x="206366" y="227970"/>
                    <a:pt x="204781" y="229665"/>
                  </a:cubicBezTo>
                  <a:lnTo>
                    <a:pt x="130756" y="303474"/>
                  </a:lnTo>
                  <a:lnTo>
                    <a:pt x="201046" y="373553"/>
                  </a:lnTo>
                  <a:cubicBezTo>
                    <a:pt x="202631" y="375248"/>
                    <a:pt x="202631" y="377961"/>
                    <a:pt x="201046" y="379544"/>
                  </a:cubicBezTo>
                  <a:lnTo>
                    <a:pt x="127474" y="453013"/>
                  </a:lnTo>
                  <a:lnTo>
                    <a:pt x="197877" y="523431"/>
                  </a:lnTo>
                  <a:cubicBezTo>
                    <a:pt x="199574" y="525127"/>
                    <a:pt x="199574" y="527840"/>
                    <a:pt x="197877" y="529422"/>
                  </a:cubicBezTo>
                  <a:lnTo>
                    <a:pt x="121362" y="605831"/>
                  </a:lnTo>
                  <a:cubicBezTo>
                    <a:pt x="120569" y="606735"/>
                    <a:pt x="119437" y="607074"/>
                    <a:pt x="118419" y="607074"/>
                  </a:cubicBezTo>
                  <a:cubicBezTo>
                    <a:pt x="117287" y="607074"/>
                    <a:pt x="116268" y="606735"/>
                    <a:pt x="115363" y="605831"/>
                  </a:cubicBezTo>
                  <a:cubicBezTo>
                    <a:pt x="113778" y="604248"/>
                    <a:pt x="113778" y="601535"/>
                    <a:pt x="115363" y="599840"/>
                  </a:cubicBezTo>
                  <a:lnTo>
                    <a:pt x="188935" y="526483"/>
                  </a:lnTo>
                  <a:lnTo>
                    <a:pt x="119324" y="456856"/>
                  </a:lnTo>
                  <a:cubicBezTo>
                    <a:pt x="119098" y="456743"/>
                    <a:pt x="118985" y="456404"/>
                    <a:pt x="118871" y="456291"/>
                  </a:cubicBezTo>
                  <a:cubicBezTo>
                    <a:pt x="118758" y="456178"/>
                    <a:pt x="118645" y="456178"/>
                    <a:pt x="118532" y="456065"/>
                  </a:cubicBezTo>
                  <a:cubicBezTo>
                    <a:pt x="116834" y="454370"/>
                    <a:pt x="116834" y="451657"/>
                    <a:pt x="118532" y="450075"/>
                  </a:cubicBezTo>
                  <a:lnTo>
                    <a:pt x="192104" y="376605"/>
                  </a:lnTo>
                  <a:lnTo>
                    <a:pt x="122380" y="306978"/>
                  </a:lnTo>
                  <a:cubicBezTo>
                    <a:pt x="121588" y="306187"/>
                    <a:pt x="121135" y="305056"/>
                    <a:pt x="121135" y="303926"/>
                  </a:cubicBezTo>
                  <a:cubicBezTo>
                    <a:pt x="120909" y="302570"/>
                    <a:pt x="121248" y="301100"/>
                    <a:pt x="122267" y="300083"/>
                  </a:cubicBezTo>
                  <a:lnTo>
                    <a:pt x="195839" y="226613"/>
                  </a:lnTo>
                  <a:lnTo>
                    <a:pt x="126115" y="157100"/>
                  </a:lnTo>
                  <a:cubicBezTo>
                    <a:pt x="125889" y="156873"/>
                    <a:pt x="125889" y="156647"/>
                    <a:pt x="125663" y="156421"/>
                  </a:cubicBezTo>
                  <a:cubicBezTo>
                    <a:pt x="125550" y="156308"/>
                    <a:pt x="125436" y="156308"/>
                    <a:pt x="125323" y="156195"/>
                  </a:cubicBezTo>
                  <a:cubicBezTo>
                    <a:pt x="123739" y="154613"/>
                    <a:pt x="123739" y="151900"/>
                    <a:pt x="125323" y="150205"/>
                  </a:cubicBezTo>
                  <a:lnTo>
                    <a:pt x="198895" y="76735"/>
                  </a:lnTo>
                  <a:lnTo>
                    <a:pt x="129172" y="7221"/>
                  </a:lnTo>
                  <a:cubicBezTo>
                    <a:pt x="127587" y="5526"/>
                    <a:pt x="127587" y="2926"/>
                    <a:pt x="129172" y="1230"/>
                  </a:cubicBezTo>
                  <a:close/>
                </a:path>
              </a:pathLst>
            </a:custGeom>
            <a:noFill/>
            <a:ln>
              <a:solidFill>
                <a:schemeClr val="accent4"/>
              </a:solidFill>
            </a:ln>
          </p:spPr>
        </p:sp>
      </p:grpSp>
      <p:grpSp>
        <p:nvGrpSpPr>
          <p:cNvPr id="2" name="Group 1"/>
          <p:cNvGrpSpPr/>
          <p:nvPr/>
        </p:nvGrpSpPr>
        <p:grpSpPr>
          <a:xfrm>
            <a:off x="2177690" y="1463040"/>
            <a:ext cx="8155105" cy="5394960"/>
            <a:chOff x="2354707" y="1898688"/>
            <a:chExt cx="7495349" cy="4871541"/>
          </a:xfrm>
        </p:grpSpPr>
        <p:pic>
          <p:nvPicPr>
            <p:cNvPr id="5" name="图片 4">
              <a:extLst>
                <a:ext uri="{FF2B5EF4-FFF2-40B4-BE49-F238E27FC236}">
                  <a16:creationId xmlns:a16="http://schemas.microsoft.com/office/drawing/2014/main" id="{0F45F7D4-0CC9-81E5-40FD-5425A248F9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4707" y="1898688"/>
              <a:ext cx="7495349" cy="4871541"/>
            </a:xfrm>
            <a:prstGeom prst="rect">
              <a:avLst/>
            </a:prstGeom>
          </p:spPr>
        </p:pic>
        <p:sp>
          <p:nvSpPr>
            <p:cNvPr id="12" name="Rectangle 11"/>
            <p:cNvSpPr/>
            <p:nvPr/>
          </p:nvSpPr>
          <p:spPr>
            <a:xfrm>
              <a:off x="3164424" y="3539664"/>
              <a:ext cx="5968679" cy="1912116"/>
            </a:xfrm>
            <a:prstGeom prst="rect">
              <a:avLst/>
            </a:prstGeom>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Bài đọc thuộc chủ điểm nào?</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Nội dung chính của bài đọc đó là gì?</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Nhân vật hoặc chi tiết nào trong bài để lại cho em ấn tượng sâu sắc?</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pic>
        <p:nvPicPr>
          <p:cNvPr id="16" name="图片 6">
            <a:extLst>
              <a:ext uri="{FF2B5EF4-FFF2-40B4-BE49-F238E27FC236}">
                <a16:creationId xmlns:a16="http://schemas.microsoft.com/office/drawing/2014/main" id="{4B4A66A3-2D80-4E4C-2474-6AE1CF9F5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6874" y="2586994"/>
            <a:ext cx="4271006" cy="4271006"/>
          </a:xfrm>
          <a:prstGeom prst="rect">
            <a:avLst/>
          </a:prstGeom>
        </p:spPr>
      </p:pic>
    </p:spTree>
    <p:extLst>
      <p:ext uri="{BB962C8B-B14F-4D97-AF65-F5344CB8AC3E}">
        <p14:creationId xmlns:p14="http://schemas.microsoft.com/office/powerpoint/2010/main" val="2377787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Widescreen</PresentationFormat>
  <Paragraphs>149</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Calibri Light</vt:lpstr>
      <vt:lpstr>Cambria</vt:lpstr>
      <vt:lpstr>等线</vt:lpstr>
      <vt:lpstr>Vogue-ExtraBold</vt:lpstr>
      <vt:lpstr>Wingdings</vt:lpstr>
      <vt:lpstr>字魂160号-檀宋</vt:lpstr>
      <vt:lpstr>思源黑体 CN Normal</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2025-02-20T08:02:30Z</dcterms:created>
  <dcterms:modified xsi:type="dcterms:W3CDTF">2025-02-20T08:03:18Z</dcterms:modified>
</cp:coreProperties>
</file>