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1" r:id="rId3"/>
    <p:sldId id="280" r:id="rId4"/>
    <p:sldId id="279" r:id="rId5"/>
    <p:sldId id="278" r:id="rId6"/>
    <p:sldId id="277" r:id="rId7"/>
    <p:sldId id="276" r:id="rId8"/>
    <p:sldId id="275" r:id="rId9"/>
    <p:sldId id="274" r:id="rId10"/>
    <p:sldId id="273" r:id="rId11"/>
    <p:sldId id="272" r:id="rId12"/>
    <p:sldId id="271" r:id="rId13"/>
    <p:sldId id="270" r:id="rId14"/>
    <p:sldId id="269" r:id="rId15"/>
    <p:sldId id="268" r:id="rId16"/>
    <p:sldId id="267" r:id="rId17"/>
    <p:sldId id="266" r:id="rId18"/>
    <p:sldId id="265" r:id="rId19"/>
    <p:sldId id="264" r:id="rId20"/>
    <p:sldId id="263" r:id="rId21"/>
    <p:sldId id="262" r:id="rId22"/>
    <p:sldId id="261" r:id="rId23"/>
    <p:sldId id="260"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42" d="100"/>
          <a:sy n="42" d="100"/>
        </p:scale>
        <p:origin x="72" y="8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412AB-4718-435F-8D65-146AF85613D6}"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F7B49-C264-433C-B758-7189506A4804}" type="slidenum">
              <a:rPr lang="en-US" smtClean="0"/>
              <a:t>‹#›</a:t>
            </a:fld>
            <a:endParaRPr lang="en-US"/>
          </a:p>
        </p:txBody>
      </p:sp>
    </p:spTree>
    <p:extLst>
      <p:ext uri="{BB962C8B-B14F-4D97-AF65-F5344CB8AC3E}">
        <p14:creationId xmlns:p14="http://schemas.microsoft.com/office/powerpoint/2010/main" val="197332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60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214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38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954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270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74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297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801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92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691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163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6829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2393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00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54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454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593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028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861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a1242414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a1242414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13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93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321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88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15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99A5B-8E4E-494F-9FFE-937DC2484F28}"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4200233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99A5B-8E4E-494F-9FFE-937DC2484F28}"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386194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99A5B-8E4E-494F-9FFE-937DC2484F28}"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279465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5620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1675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870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99A5B-8E4E-494F-9FFE-937DC2484F28}"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91990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C99A5B-8E4E-494F-9FFE-937DC2484F28}"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73954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99A5B-8E4E-494F-9FFE-937DC2484F28}"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176788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99A5B-8E4E-494F-9FFE-937DC2484F28}"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287750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99A5B-8E4E-494F-9FFE-937DC2484F28}"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391785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99A5B-8E4E-494F-9FFE-937DC2484F28}"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389653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99A5B-8E4E-494F-9FFE-937DC2484F28}"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135666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C99A5B-8E4E-494F-9FFE-937DC2484F28}"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C6063E-4A3D-4C93-9142-257DBD87ED85}" type="slidenum">
              <a:rPr lang="en-US" smtClean="0"/>
              <a:t>‹#›</a:t>
            </a:fld>
            <a:endParaRPr lang="en-US"/>
          </a:p>
        </p:txBody>
      </p:sp>
    </p:spTree>
    <p:extLst>
      <p:ext uri="{BB962C8B-B14F-4D97-AF65-F5344CB8AC3E}">
        <p14:creationId xmlns:p14="http://schemas.microsoft.com/office/powerpoint/2010/main" val="329168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99A5B-8E4E-494F-9FFE-937DC2484F28}" type="datetimeFigureOut">
              <a:rPr lang="en-US" smtClean="0"/>
              <a:t>4/15/2025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6063E-4A3D-4C93-9142-257DBD87ED85}" type="slidenum">
              <a:rPr lang="en-US" smtClean="0"/>
              <a:t>‹#›</a:t>
            </a:fld>
            <a:endParaRPr lang="en-US"/>
          </a:p>
        </p:txBody>
      </p:sp>
    </p:spTree>
    <p:extLst>
      <p:ext uri="{BB962C8B-B14F-4D97-AF65-F5344CB8AC3E}">
        <p14:creationId xmlns:p14="http://schemas.microsoft.com/office/powerpoint/2010/main" val="3804368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svg"/><Relationship Id="rId3" Type="http://schemas.openxmlformats.org/officeDocument/2006/relationships/image" Target="../media/image13.png"/><Relationship Id="rId7" Type="http://schemas.openxmlformats.org/officeDocument/2006/relationships/image" Target="../media/image56.svg"/><Relationship Id="rId12"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png"/><Relationship Id="rId15" Type="http://schemas.openxmlformats.org/officeDocument/2006/relationships/image" Target="../media/image64.svg"/><Relationship Id="rId10" Type="http://schemas.openxmlformats.org/officeDocument/2006/relationships/image" Target="../media/image19.pn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svg"/><Relationship Id="rId3" Type="http://schemas.openxmlformats.org/officeDocument/2006/relationships/image" Target="../media/image13.png"/><Relationship Id="rId7" Type="http://schemas.openxmlformats.org/officeDocument/2006/relationships/image" Target="../media/image56.svg"/><Relationship Id="rId12" Type="http://schemas.openxmlformats.org/officeDocument/2006/relationships/image" Target="../media/image20.png"/><Relationship Id="rId2" Type="http://schemas.openxmlformats.org/officeDocument/2006/relationships/notesSlide" Target="../notesSlides/notesSlide16.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png"/><Relationship Id="rId15" Type="http://schemas.openxmlformats.org/officeDocument/2006/relationships/image" Target="../media/image64.svg"/><Relationship Id="rId10" Type="http://schemas.openxmlformats.org/officeDocument/2006/relationships/image" Target="../media/image19.pn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svg"/><Relationship Id="rId3" Type="http://schemas.openxmlformats.org/officeDocument/2006/relationships/image" Target="../media/image13.png"/><Relationship Id="rId7" Type="http://schemas.openxmlformats.org/officeDocument/2006/relationships/image" Target="../media/image56.svg"/><Relationship Id="rId12" Type="http://schemas.openxmlformats.org/officeDocument/2006/relationships/image" Target="../media/image20.png"/><Relationship Id="rId2" Type="http://schemas.openxmlformats.org/officeDocument/2006/relationships/notesSlide" Target="../notesSlides/notesSlide20.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png"/><Relationship Id="rId15" Type="http://schemas.openxmlformats.org/officeDocument/2006/relationships/image" Target="../media/image64.svg"/><Relationship Id="rId10" Type="http://schemas.openxmlformats.org/officeDocument/2006/relationships/image" Target="../media/image19.pn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5.svg"/><Relationship Id="rId5" Type="http://schemas.openxmlformats.org/officeDocument/2006/relationships/image" Target="../media/image29.png"/><Relationship Id="rId4" Type="http://schemas.openxmlformats.org/officeDocument/2006/relationships/image" Target="../media/image9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9.svg"/><Relationship Id="rId5" Type="http://schemas.openxmlformats.org/officeDocument/2006/relationships/image" Target="../media/image12.png"/><Relationship Id="rId10" Type="http://schemas.openxmlformats.org/officeDocument/2006/relationships/image" Target="../media/image41.svg"/><Relationship Id="rId4" Type="http://schemas.openxmlformats.org/officeDocument/2006/relationships/image" Target="../media/image38.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svg"/><Relationship Id="rId3" Type="http://schemas.openxmlformats.org/officeDocument/2006/relationships/image" Target="../media/image13.png"/><Relationship Id="rId7" Type="http://schemas.openxmlformats.org/officeDocument/2006/relationships/image" Target="../media/image56.sv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53.sv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2.svg"/><Relationship Id="rId3" Type="http://schemas.openxmlformats.org/officeDocument/2006/relationships/image" Target="../media/image13.png"/><Relationship Id="rId7" Type="http://schemas.openxmlformats.org/officeDocument/2006/relationships/image" Target="../media/image56.svg"/><Relationship Id="rId12"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60.svg"/><Relationship Id="rId5" Type="http://schemas.openxmlformats.org/officeDocument/2006/relationships/image" Target="../media/image14.png"/><Relationship Id="rId15" Type="http://schemas.openxmlformats.org/officeDocument/2006/relationships/image" Target="../media/image64.svg"/><Relationship Id="rId10" Type="http://schemas.openxmlformats.org/officeDocument/2006/relationships/image" Target="../media/image19.png"/><Relationship Id="rId4" Type="http://schemas.openxmlformats.org/officeDocument/2006/relationships/image" Target="../media/image53.svg"/><Relationship Id="rId9" Type="http://schemas.openxmlformats.org/officeDocument/2006/relationships/image" Target="../media/image58.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0.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69.sv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66.svg"/><Relationship Id="rId9"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1758341" y="121919"/>
            <a:ext cx="9375227" cy="4110247"/>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11" name="Graphic 10">
            <a:extLst>
              <a:ext uri="{FF2B5EF4-FFF2-40B4-BE49-F238E27FC236}">
                <a16:creationId xmlns:a16="http://schemas.microsoft.com/office/drawing/2014/main" id="{A5284A57-6A4D-4DDE-885D-A59B18BE19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10789" y="3481550"/>
            <a:ext cx="2095105" cy="3254532"/>
          </a:xfrm>
          <a:prstGeom prst="rect">
            <a:avLst/>
          </a:prstGeom>
        </p:spPr>
      </p:pic>
      <p:pic>
        <p:nvPicPr>
          <p:cNvPr id="12" name="Graphic 11">
            <a:extLst>
              <a:ext uri="{FF2B5EF4-FFF2-40B4-BE49-F238E27FC236}">
                <a16:creationId xmlns:a16="http://schemas.microsoft.com/office/drawing/2014/main" id="{64E8E939-5A26-4AB4-BA60-564B0EFEBF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8558088" y="2884195"/>
            <a:ext cx="2457171" cy="3254532"/>
          </a:xfrm>
          <a:prstGeom prst="rect">
            <a:avLst/>
          </a:prstGeom>
        </p:spPr>
      </p:pic>
      <p:pic>
        <p:nvPicPr>
          <p:cNvPr id="2" name="Picture 1">
            <a:extLst>
              <a:ext uri="{FF2B5EF4-FFF2-40B4-BE49-F238E27FC236}">
                <a16:creationId xmlns:a16="http://schemas.microsoft.com/office/drawing/2014/main" id="{B051F7F5-A453-D760-0B11-1A6E662D18D5}"/>
              </a:ext>
            </a:extLst>
          </p:cNvPr>
          <p:cNvPicPr>
            <a:picLocks noChangeAspect="1"/>
          </p:cNvPicPr>
          <p:nvPr/>
        </p:nvPicPr>
        <p:blipFill>
          <a:blip r:embed="rId7"/>
          <a:stretch>
            <a:fillRect/>
          </a:stretch>
        </p:blipFill>
        <p:spPr>
          <a:xfrm>
            <a:off x="4759730" y="376913"/>
            <a:ext cx="3773751" cy="1286367"/>
          </a:xfrm>
          <a:prstGeom prst="rect">
            <a:avLst/>
          </a:prstGeom>
        </p:spPr>
      </p:pic>
      <p:pic>
        <p:nvPicPr>
          <p:cNvPr id="3" name="Picture 2">
            <a:extLst>
              <a:ext uri="{FF2B5EF4-FFF2-40B4-BE49-F238E27FC236}">
                <a16:creationId xmlns:a16="http://schemas.microsoft.com/office/drawing/2014/main" id="{A7D9CBB1-5D7D-D1D3-7698-FB4489AA930D}"/>
              </a:ext>
            </a:extLst>
          </p:cNvPr>
          <p:cNvPicPr>
            <a:picLocks noChangeAspect="1"/>
          </p:cNvPicPr>
          <p:nvPr/>
        </p:nvPicPr>
        <p:blipFill>
          <a:blip r:embed="rId8"/>
          <a:stretch>
            <a:fillRect/>
          </a:stretch>
        </p:blipFill>
        <p:spPr>
          <a:xfrm>
            <a:off x="2453181" y="1413878"/>
            <a:ext cx="8327858" cy="2280102"/>
          </a:xfrm>
          <a:prstGeom prst="rect">
            <a:avLst/>
          </a:prstGeom>
        </p:spPr>
      </p:pic>
    </p:spTree>
    <p:extLst>
      <p:ext uri="{BB962C8B-B14F-4D97-AF65-F5344CB8AC3E}">
        <p14:creationId xmlns:p14="http://schemas.microsoft.com/office/powerpoint/2010/main" val="316854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48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Lá bàng được tả theo trình tự nào?</a:t>
            </a:r>
          </a:p>
          <a:p>
            <a:pPr lvl="0" algn="just" defTabSz="1219170">
              <a:buClr>
                <a:srgbClr val="000000"/>
              </a:buClr>
              <a:defRPr/>
            </a:pPr>
            <a:r>
              <a:rPr kumimoji="0" lang="en-US" sz="4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800" b="1" dirty="0">
                <a:solidFill>
                  <a:srgbClr val="FF0000"/>
                </a:solidFill>
                <a:latin typeface="Cambria" panose="02040503050406030204" pitchFamily="18" charset="0"/>
                <a:ea typeface="Cambria" panose="02040503050406030204" pitchFamily="18" charset="0"/>
              </a:rPr>
              <a:t>Lá bàng được tả trình tự theo 4 mùa xuân, hạ, thu, đông.</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18364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Theo em, tác giả yêu thích màu lá cây bàng vào mùa nào nhất?</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Tác giả yêu thích màu lá bàng vào mùa xuân nhất: Sang đến những ngày cuối đông, mùa của lá rụng</a:t>
            </a:r>
            <a:r>
              <a:rPr lang="en-US" sz="4000" b="1" dirty="0">
                <a:solidFill>
                  <a:srgbClr val="FF0000"/>
                </a:solidFill>
                <a:latin typeface="Cambria" panose="02040503050406030204" pitchFamily="18" charset="0"/>
                <a:ea typeface="Cambria" panose="02040503050406030204" pitchFamily="18" charset="0"/>
              </a:rPr>
              <a:t>, n</a:t>
            </a:r>
            <a:r>
              <a:rPr lang="vi-VN" sz="4000" b="1" dirty="0">
                <a:solidFill>
                  <a:srgbClr val="FF0000"/>
                </a:solidFill>
                <a:latin typeface="Cambria" panose="02040503050406030204" pitchFamily="18" charset="0"/>
                <a:ea typeface="Cambria" panose="02040503050406030204" pitchFamily="18" charset="0"/>
              </a:rPr>
              <a:t>ó lại có vẻ đẹp riêng…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1497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4031873"/>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b. Tả hoa</a:t>
            </a:r>
          </a:p>
          <a:p>
            <a:pPr lvl="0" algn="just"/>
            <a:r>
              <a:rPr lang="en-US" sz="3200"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lvl="0" algn="r"/>
            <a:r>
              <a:rPr lang="vi-VN" sz="3200" dirty="0">
                <a:solidFill>
                  <a:srgbClr val="000000"/>
                </a:solidFill>
                <a:latin typeface="Cambria" panose="02040503050406030204" pitchFamily="18" charset="0"/>
                <a:ea typeface="Cambria" panose="02040503050406030204" pitchFamily="18" charset="0"/>
              </a:rPr>
              <a:t>(Mai Văn Tạo)</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16392DA-BCA5-28D8-6278-1B424B94484B}"/>
              </a:ext>
            </a:extLst>
          </p:cNvPr>
          <p:cNvPicPr>
            <a:picLocks noChangeAspect="1"/>
          </p:cNvPicPr>
          <p:nvPr/>
        </p:nvPicPr>
        <p:blipFill>
          <a:blip r:embed="rId16"/>
          <a:stretch>
            <a:fillRect/>
          </a:stretch>
        </p:blipFill>
        <p:spPr>
          <a:xfrm>
            <a:off x="8921625" y="1885951"/>
            <a:ext cx="3270375" cy="2405062"/>
          </a:xfrm>
          <a:prstGeom prst="rect">
            <a:avLst/>
          </a:prstGeom>
        </p:spPr>
      </p:pic>
    </p:spTree>
    <p:extLst>
      <p:ext uri="{BB962C8B-B14F-4D97-AF65-F5344CB8AC3E}">
        <p14:creationId xmlns:p14="http://schemas.microsoft.com/office/powerpoint/2010/main" val="40963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Đoạn văn tả những đặc điểm nào của hoa sầu riêng?</a:t>
            </a:r>
          </a:p>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Biện pháp so sánh giúp làm nổi bật đặc điểm nào của hoa?</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302577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Đoạn văn tả những đặc điểm nào của hoa sầu riêng?</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Đặc điểm của hoa sầu riêng:</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Hương hoa thơm ngát như hương cau, hương bưởi;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Hình dáng của hoa nở từng chùm, cánh hoa nhỏ như v</a:t>
            </a:r>
            <a:r>
              <a:rPr lang="en-US" sz="3600" b="1" dirty="0">
                <a:solidFill>
                  <a:srgbClr val="FF0000"/>
                </a:solidFill>
                <a:latin typeface="Cambria" panose="02040503050406030204" pitchFamily="18" charset="0"/>
                <a:ea typeface="Cambria" panose="02040503050406030204" pitchFamily="18" charset="0"/>
              </a:rPr>
              <a:t>â</a:t>
            </a:r>
            <a:r>
              <a:rPr lang="vi-VN" sz="3600" b="1" dirty="0">
                <a:solidFill>
                  <a:srgbClr val="FF0000"/>
                </a:solidFill>
                <a:latin typeface="Cambria" panose="02040503050406030204" pitchFamily="18" charset="0"/>
                <a:ea typeface="Cambria" panose="02040503050406030204" pitchFamily="18" charset="0"/>
              </a:rPr>
              <a:t>y cá, hao hao giống cánh sen con, nhụy hoa li ti;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Màu sắc của hoa: màu ngà trắng.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9204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14:presetBounceEnd="60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60000">
                                          <p:cBhvr additive="base">
                                            <p:cTn id="3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0-#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Biện pháp so sánh giúp làm nổi bật đặc điểm nào của hoa?</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Biện pháp so sánh giúp làm nổi bật mùi hương của hoa, giúp người đọc dễ hình dung được hình dáng của hoa….</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877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5509200"/>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c. Tả quả</a:t>
            </a:r>
          </a:p>
          <a:p>
            <a:pPr lvl="0" algn="just"/>
            <a:r>
              <a:rPr lang="en-US" sz="3200" b="1"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lvl="0" algn="r"/>
            <a:r>
              <a:rPr lang="vi-VN" sz="3200" dirty="0">
                <a:solidFill>
                  <a:srgbClr val="000000"/>
                </a:solidFill>
                <a:latin typeface="Cambria" panose="02040503050406030204" pitchFamily="18" charset="0"/>
                <a:ea typeface="Cambria" panose="02040503050406030204" pitchFamily="18" charset="0"/>
              </a:rPr>
              <a:t>(Theo Vũ Tú Nam)</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FDD9F5E-19EC-59AD-F74F-3F685C26C98D}"/>
              </a:ext>
            </a:extLst>
          </p:cNvPr>
          <p:cNvPicPr>
            <a:picLocks noChangeAspect="1"/>
          </p:cNvPicPr>
          <p:nvPr/>
        </p:nvPicPr>
        <p:blipFill>
          <a:blip r:embed="rId16"/>
          <a:stretch>
            <a:fillRect/>
          </a:stretch>
        </p:blipFill>
        <p:spPr>
          <a:xfrm>
            <a:off x="8530990" y="2047875"/>
            <a:ext cx="3427648" cy="2833687"/>
          </a:xfrm>
          <a:prstGeom prst="rect">
            <a:avLst/>
          </a:prstGeom>
        </p:spPr>
      </p:pic>
    </p:spTree>
    <p:extLst>
      <p:ext uri="{BB962C8B-B14F-4D97-AF65-F5344CB8AC3E}">
        <p14:creationId xmlns:p14="http://schemas.microsoft.com/office/powerpoint/2010/main" val="22746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Tìm câu văn sử dụng biện pháp so sánh, nhân hoá để tả quả nhãn. </a:t>
            </a:r>
          </a:p>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Nêu tác dụng của những biện pháp đó.</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106898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Tìm câu văn sử dụng biện pháp so sánh, nhân hoá để tả quả nhãn. </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Thế là quả đã lớn như thổi: bằng hạt ngô, rồi bằng hòn bi, tròn đều và chắc. Những quả nhãn no đầy sữa mẹ….</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31690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285750"/>
            <a:ext cx="12039600" cy="3513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5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Nêu tác dụng của những biện pháp đó.</a:t>
            </a:r>
          </a:p>
          <a:p>
            <a:pPr lvl="0" algn="just" defTabSz="1219170">
              <a:buClr>
                <a:srgbClr val="000000"/>
              </a:buClr>
              <a:defRPr/>
            </a:pPr>
            <a:r>
              <a:rPr kumimoji="0" lang="en-US" sz="35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500" b="1" dirty="0">
                <a:solidFill>
                  <a:srgbClr val="FF0000"/>
                </a:solidFill>
                <a:latin typeface="Cambria" panose="02040503050406030204" pitchFamily="18" charset="0"/>
                <a:ea typeface="Cambria" panose="02040503050406030204" pitchFamily="18" charset="0"/>
              </a:rPr>
              <a:t>Sử dụng biện pháp so sánh, nhân hóa để tả cây, tả quả giúp người đọc dễ dàng hình dung đặc điểm của c</a:t>
            </a:r>
            <a:r>
              <a:rPr lang="en-US" sz="3500" b="1" dirty="0">
                <a:solidFill>
                  <a:srgbClr val="FF0000"/>
                </a:solidFill>
                <a:latin typeface="Cambria" panose="02040503050406030204" pitchFamily="18" charset="0"/>
                <a:ea typeface="Cambria" panose="02040503050406030204" pitchFamily="18" charset="0"/>
              </a:rPr>
              <a:t>â</a:t>
            </a:r>
            <a:r>
              <a:rPr lang="vi-VN" sz="3500" b="1" dirty="0">
                <a:solidFill>
                  <a:srgbClr val="FF0000"/>
                </a:solidFill>
                <a:latin typeface="Cambria" panose="02040503050406030204" pitchFamily="18" charset="0"/>
                <a:ea typeface="Cambria" panose="02040503050406030204" pitchFamily="18" charset="0"/>
              </a:rPr>
              <a:t>y, của quả; làm cho cây cối trở nên đáng yêu hơn, gần gũi với con người. Quả nhãn và cây nhãn giống như con và mẹ.</a:t>
            </a:r>
            <a:endParaRPr kumimoji="0" lang="en-US" sz="3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343251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71001"/>
            <a:ext cx="5346389" cy="2470669"/>
            <a:chOff x="220025" y="146157"/>
            <a:chExt cx="5830819" cy="1575415"/>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294335" y="197505"/>
              <a:ext cx="5682198" cy="1524067"/>
            </a:xfrm>
            <a:prstGeom prst="rect">
              <a:avLst/>
            </a:prstGeom>
            <a:noFill/>
          </p:spPr>
          <p:txBody>
            <a:bodyPr wrap="square" rtlCol="0">
              <a:spAutoFit/>
            </a:bodyPr>
            <a:lstStyle/>
            <a:p>
              <a:pPr algn="just" defTabSz="1219170">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Bạn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hãy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trả</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lời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câu</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hỏi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sau</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đây</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để</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giúp</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mình</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000000"/>
                  </a:solidFill>
                  <a:latin typeface="Calibri" panose="020F0502020204030204" pitchFamily="34" charset="0"/>
                  <a:cs typeface="Calibri" panose="020F0502020204030204" pitchFamily="34" charset="0"/>
                  <a:sym typeface="Arial"/>
                </a:rPr>
                <a:t>“</a:t>
              </a:r>
              <a:r>
                <a:rPr lang="en-US" sz="3733" b="1" kern="0" dirty="0" err="1">
                  <a:solidFill>
                    <a:srgbClr val="000000"/>
                  </a:solidFill>
                  <a:latin typeface="Calibri" panose="020F0502020204030204" pitchFamily="34" charset="0"/>
                  <a:cs typeface="Calibri" panose="020F0502020204030204" pitchFamily="34" charset="0"/>
                  <a:sym typeface="Arial"/>
                </a:rPr>
                <a:t>chăm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sóc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vườn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cây</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nhé</a:t>
              </a:r>
              <a:r>
                <a:rPr lang="en-US" sz="3733" kern="0" dirty="0">
                  <a:solidFill>
                    <a:srgbClr val="000000"/>
                  </a:solidFill>
                  <a:latin typeface="Calibri" panose="020F0502020204030204" pitchFamily="34" charset="0"/>
                  <a:cs typeface="Calibri" panose="020F0502020204030204" pitchFamily="34" charset="0"/>
                  <a:sym typeface="Arial"/>
                </a:rPr>
                <a:t>!</a:t>
              </a: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831450"/>
            </a:xfrm>
            <a:prstGeom prst="rect">
              <a:avLst/>
            </a:prstGeom>
            <a:noFill/>
          </p:spPr>
          <p:txBody>
            <a:bodyPr wrap="square" rtlCol="0">
              <a:spAutoFit/>
            </a:bodyPr>
            <a:lstStyle/>
            <a:p>
              <a:pPr defTabSz="1219170">
                <a:buClr>
                  <a:srgbClr val="000000"/>
                </a:buClr>
              </a:pPr>
              <a:r>
                <a:rPr lang="en-US" sz="4800" b="1" kern="0" dirty="0" err="1">
                  <a:solidFill>
                    <a:srgbClr val="FFFFFF"/>
                  </a:solidFill>
                  <a:latin typeface="Calibri" panose="020F0502020204030204" pitchFamily="34" charset="0"/>
                  <a:cs typeface="Calibri" panose="020F0502020204030204" pitchFamily="34" charset="0"/>
                  <a:sym typeface="Arial"/>
                </a:rPr>
                <a:t>Hãy</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nêu</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cấu</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tạo</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của</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bài</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văn</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tả</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cây</a:t>
              </a:r>
              <a:r>
                <a:rPr lang="en-US" sz="4800" b="1" kern="0" dirty="0">
                  <a:solidFill>
                    <a:srgbClr val="FFFFFF"/>
                  </a:solidFill>
                  <a:latin typeface="Calibri" panose="020F0502020204030204" pitchFamily="34" charset="0"/>
                  <a:cs typeface="Calibri" panose="020F0502020204030204" pitchFamily="34" charset="0"/>
                  <a:sym typeface="Arial"/>
                </a:rPr>
                <a:t> </a:t>
              </a:r>
              <a:r>
                <a:rPr lang="en-US" sz="4800" b="1" kern="0" dirty="0" err="1">
                  <a:solidFill>
                    <a:srgbClr val="FFFFFF"/>
                  </a:solidFill>
                  <a:latin typeface="Calibri" panose="020F0502020204030204" pitchFamily="34" charset="0"/>
                  <a:cs typeface="Calibri" panose="020F0502020204030204" pitchFamily="34" charset="0"/>
                  <a:sym typeface="Arial"/>
                </a:rPr>
                <a:t>cối</a:t>
              </a:r>
              <a:r>
                <a:rPr lang="en-US" sz="4800" b="1" kern="0" dirty="0">
                  <a:solidFill>
                    <a:srgbClr val="FFFFFF"/>
                  </a:solidFill>
                  <a:latin typeface="Calibri" panose="020F0502020204030204" pitchFamily="34" charset="0"/>
                  <a:cs typeface="Calibri" panose="020F0502020204030204" pitchFamily="34" charset="0"/>
                  <a:sym typeface="Arial"/>
                </a:rPr>
                <a:t>.</a:t>
              </a:r>
            </a:p>
          </p:txBody>
        </p:sp>
      </p:grpSp>
    </p:spTree>
    <p:extLst>
      <p:ext uri="{BB962C8B-B14F-4D97-AF65-F5344CB8AC3E}">
        <p14:creationId xmlns:p14="http://schemas.microsoft.com/office/powerpoint/2010/main" val="92413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70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barn(inVertical)">
                                          <p:cBhvr>
                                            <p:cTn id="2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700"/>
                                      </p:stCondLst>
                                      <p:childTnLst>
                                        <p:set>
                                          <p:cBhvr>
                                            <p:cTn id="14" dur="1" fill="hold">
                                              <p:stCondLst>
                                                <p:cond delay="0"/>
                                              </p:stCondLst>
                                            </p:cTn>
                                            <p:tgtEl>
                                              <p:spTgt spid="70"/>
                                            </p:tgtEl>
                                            <p:attrNameLst>
                                              <p:attrName>style.visibility</p:attrName>
                                            </p:attrNameLst>
                                          </p:cBhvr>
                                          <p:to>
                                            <p:strVal val="visible"/>
                                          </p:to>
                                        </p:set>
                                        <p:animEffect transition="in" filter="wipe(down)">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barn(inVertical)">
                                          <p:cBhvr>
                                            <p:cTn id="2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123826" y="981075"/>
            <a:ext cx="8134350" cy="4524315"/>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d. Tả thân cây</a:t>
            </a:r>
          </a:p>
          <a:p>
            <a:pPr lvl="0" algn="just"/>
            <a:r>
              <a:rPr lang="vi-VN" sz="3200" dirty="0">
                <a:solidFill>
                  <a:srgbClr val="000000"/>
                </a:solidFill>
                <a:latin typeface="Cambria" panose="02040503050406030204" pitchFamily="18" charset="0"/>
                <a:ea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lvl="0" algn="r"/>
            <a:r>
              <a:rPr lang="vi-VN" sz="3200" dirty="0">
                <a:solidFill>
                  <a:srgbClr val="000000"/>
                </a:solidFill>
                <a:latin typeface="Cambria" panose="02040503050406030204" pitchFamily="18" charset="0"/>
                <a:ea typeface="Cambria" panose="02040503050406030204" pitchFamily="18" charset="0"/>
              </a:rPr>
              <a:t>(Theo Lép Tôn-xtôi)</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2F95D28C-4E3E-D65F-3BAF-31A697DDFB4C}"/>
              </a:ext>
            </a:extLst>
          </p:cNvPr>
          <p:cNvPicPr>
            <a:picLocks noChangeAspect="1"/>
          </p:cNvPicPr>
          <p:nvPr/>
        </p:nvPicPr>
        <p:blipFill>
          <a:blip r:embed="rId16"/>
          <a:stretch>
            <a:fillRect/>
          </a:stretch>
        </p:blipFill>
        <p:spPr>
          <a:xfrm>
            <a:off x="8443912" y="1843087"/>
            <a:ext cx="3538538" cy="2932718"/>
          </a:xfrm>
          <a:prstGeom prst="rect">
            <a:avLst/>
          </a:prstGeom>
        </p:spPr>
      </p:pic>
    </p:spTree>
    <p:extLst>
      <p:ext uri="{BB962C8B-B14F-4D97-AF65-F5344CB8AC3E}">
        <p14:creationId xmlns:p14="http://schemas.microsoft.com/office/powerpoint/2010/main" val="31974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vi-VN" sz="4400" kern="0" dirty="0">
                <a:solidFill>
                  <a:srgbClr val="000000"/>
                </a:solidFill>
                <a:latin typeface="Calibri" panose="020F0502020204030204" pitchFamily="34" charset="0"/>
                <a:cs typeface="Calibri" panose="020F0502020204030204" pitchFamily="34" charset="0"/>
                <a:sym typeface="Arial"/>
              </a:rPr>
              <a:t>Những từ ngữ nào tả thân cây sồi gây ấn tượng mạnh đối với em? </a:t>
            </a:r>
            <a:endParaRPr kumimoji="0" lang="en-US" sz="44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131781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14300"/>
            <a:ext cx="12192000" cy="36853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Những từ ngữ nào tả thân cây sồi gây ấn tượng mạnh đối với em? </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VD: Từ ngữ tả vóc dáng của cây: </a:t>
            </a:r>
            <a:r>
              <a:rPr lang="vi-VN" sz="3600" dirty="0">
                <a:solidFill>
                  <a:srgbClr val="FF0000"/>
                </a:solidFill>
                <a:latin typeface="Cambria" panose="02040503050406030204" pitchFamily="18" charset="0"/>
                <a:ea typeface="Cambria" panose="02040503050406030204" pitchFamily="18" charset="0"/>
              </a:rPr>
              <a:t>sừng sững, hai người ôm không xuể.</a:t>
            </a:r>
          </a:p>
          <a:p>
            <a:pPr lvl="0" algn="just" defTabSz="1219170">
              <a:buClr>
                <a:srgbClr val="000000"/>
              </a:buClr>
              <a:defRPr/>
            </a:pPr>
            <a:r>
              <a:rPr lang="vi-VN" sz="3600" b="1" dirty="0">
                <a:solidFill>
                  <a:srgbClr val="FF0000"/>
                </a:solidFill>
                <a:latin typeface="Cambria" panose="02040503050406030204" pitchFamily="18" charset="0"/>
                <a:ea typeface="Cambria" panose="02040503050406030204" pitchFamily="18" charset="0"/>
              </a:rPr>
              <a:t>+ Từ ngữ tả cây: </a:t>
            </a:r>
            <a:r>
              <a:rPr lang="vi-VN" sz="3600" dirty="0">
                <a:solidFill>
                  <a:srgbClr val="FF0000"/>
                </a:solidFill>
                <a:latin typeface="Cambria" panose="02040503050406030204" pitchFamily="18" charset="0"/>
                <a:ea typeface="Cambria" panose="02040503050406030204" pitchFamily="18" charset="0"/>
              </a:rPr>
              <a:t>như một con quái vật già nua cau có, khinh khỉnh.</a:t>
            </a: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406843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14:presetBounceEnd="6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60000">
                                          <p:cBhvr additive="base">
                                            <p:cTn id="2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0-#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130" name="Google Shape;319;p9">
            <a:extLst>
              <a:ext uri="{FF2B5EF4-FFF2-40B4-BE49-F238E27FC236}">
                <a16:creationId xmlns:a16="http://schemas.microsoft.com/office/drawing/2014/main" id="{9BD411B1-41C7-4F42-9F40-D08E287410C8}"/>
              </a:ext>
            </a:extLst>
          </p:cNvPr>
          <p:cNvSpPr/>
          <p:nvPr/>
        </p:nvSpPr>
        <p:spPr>
          <a:xfrm>
            <a:off x="7016377" y="5815912"/>
            <a:ext cx="5199529" cy="104323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pic>
        <p:nvPicPr>
          <p:cNvPr id="131" name="Graphic 130">
            <a:extLst>
              <a:ext uri="{FF2B5EF4-FFF2-40B4-BE49-F238E27FC236}">
                <a16:creationId xmlns:a16="http://schemas.microsoft.com/office/drawing/2014/main" id="{DF54EEF1-B987-4666-B3F4-7CDDB20143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9787" y="3293516"/>
            <a:ext cx="2429264" cy="3495345"/>
          </a:xfrm>
          <a:prstGeom prst="rect">
            <a:avLst/>
          </a:prstGeom>
        </p:spPr>
      </p:pic>
      <p:grpSp>
        <p:nvGrpSpPr>
          <p:cNvPr id="132" name="Group 131">
            <a:extLst>
              <a:ext uri="{FF2B5EF4-FFF2-40B4-BE49-F238E27FC236}">
                <a16:creationId xmlns:a16="http://schemas.microsoft.com/office/drawing/2014/main" id="{4456D5F0-4AB5-401A-84FF-D6590602148E}"/>
              </a:ext>
            </a:extLst>
          </p:cNvPr>
          <p:cNvGrpSpPr/>
          <p:nvPr/>
        </p:nvGrpSpPr>
        <p:grpSpPr>
          <a:xfrm>
            <a:off x="409178" y="729137"/>
            <a:ext cx="11194244" cy="1583232"/>
            <a:chOff x="332406" y="12507"/>
            <a:chExt cx="5521317" cy="1254639"/>
          </a:xfrm>
        </p:grpSpPr>
        <p:sp>
          <p:nvSpPr>
            <p:cNvPr id="133" name="Speech Bubble: Rectangle with Corners Rounded 132">
              <a:extLst>
                <a:ext uri="{FF2B5EF4-FFF2-40B4-BE49-F238E27FC236}">
                  <a16:creationId xmlns:a16="http://schemas.microsoft.com/office/drawing/2014/main" id="{59E93F00-D509-4C68-9D49-2983759F49B3}"/>
                </a:ext>
              </a:extLst>
            </p:cNvPr>
            <p:cNvSpPr/>
            <p:nvPr/>
          </p:nvSpPr>
          <p:spPr>
            <a:xfrm>
              <a:off x="332406" y="85397"/>
              <a:ext cx="5504515" cy="1181749"/>
            </a:xfrm>
            <a:prstGeom prst="wedgeRoundRectCallout">
              <a:avLst>
                <a:gd name="adj1" fmla="val -34010"/>
                <a:gd name="adj2" fmla="val 118913"/>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134" name="TextBox 133">
              <a:extLst>
                <a:ext uri="{FF2B5EF4-FFF2-40B4-BE49-F238E27FC236}">
                  <a16:creationId xmlns:a16="http://schemas.microsoft.com/office/drawing/2014/main" id="{CFB40332-7D82-411F-BDB3-C4F5F327EB8B}"/>
                </a:ext>
              </a:extLst>
            </p:cNvPr>
            <p:cNvSpPr txBox="1"/>
            <p:nvPr/>
          </p:nvSpPr>
          <p:spPr>
            <a:xfrm>
              <a:off x="349208" y="12507"/>
              <a:ext cx="5504515" cy="1153641"/>
            </a:xfrm>
            <a:prstGeom prst="rect">
              <a:avLst/>
            </a:prstGeom>
            <a:noFill/>
          </p:spPr>
          <p:txBody>
            <a:bodyPr wrap="square">
              <a:spAutoFit/>
            </a:bodyPr>
            <a:lstStyle/>
            <a:p>
              <a:pPr algn="just" defTabSz="1219170">
                <a:lnSpc>
                  <a:spcPct val="114000"/>
                </a:lnSpc>
                <a:buClr>
                  <a:srgbClr val="000000"/>
                </a:buClr>
              </a:pPr>
              <a:r>
                <a:rPr lang="en-US" sz="4000" b="0" i="0" dirty="0">
                  <a:solidFill>
                    <a:srgbClr val="000000"/>
                  </a:solidFill>
                  <a:effectLst/>
                  <a:latin typeface="Cambria" panose="02040503050406030204" pitchFamily="18" charset="0"/>
                  <a:ea typeface="Cambria" panose="02040503050406030204" pitchFamily="18" charset="0"/>
                </a:rPr>
                <a:t>2.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đoạn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văn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một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bộ</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phận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của</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cây</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mà</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em</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quan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sát</a:t>
              </a:r>
              <a:r>
                <a:rPr lang="en-US" sz="4000" b="0" i="0" dirty="0">
                  <a:solidFill>
                    <a:srgbClr val="000000"/>
                  </a:solidFill>
                  <a:effectLst/>
                  <a:latin typeface="Cambria" panose="02040503050406030204" pitchFamily="18" charset="0"/>
                  <a:ea typeface="Cambria" panose="02040503050406030204" pitchFamily="18" charset="0"/>
                </a:rPr>
                <a:t>.</a:t>
              </a:r>
              <a:endParaRPr lang="vi-VN" sz="3733"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47" name="Graphic 146">
            <a:extLst>
              <a:ext uri="{FF2B5EF4-FFF2-40B4-BE49-F238E27FC236}">
                <a16:creationId xmlns:a16="http://schemas.microsoft.com/office/drawing/2014/main" id="{58EC29F6-00BF-46DB-91FC-F18F7E0EBF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86514" y="3712457"/>
            <a:ext cx="1865069" cy="3076403"/>
          </a:xfrm>
          <a:prstGeom prst="rect">
            <a:avLst/>
          </a:prstGeom>
        </p:spPr>
      </p:pic>
      <p:sp>
        <p:nvSpPr>
          <p:cNvPr id="12" name="Rectangle 11">
            <a:extLst>
              <a:ext uri="{FF2B5EF4-FFF2-40B4-BE49-F238E27FC236}">
                <a16:creationId xmlns:a16="http://schemas.microsoft.com/office/drawing/2014/main" id="{B2464FE4-C09C-4315-B53C-1732BBF055A1}"/>
              </a:ext>
            </a:extLst>
          </p:cNvPr>
          <p:cNvSpPr/>
          <p:nvPr/>
        </p:nvSpPr>
        <p:spPr>
          <a:xfrm>
            <a:off x="4651584" y="2516636"/>
            <a:ext cx="7540417" cy="4211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defTabSz="1219170">
              <a:buClr>
                <a:srgbClr val="000000"/>
              </a:buClr>
            </a:pPr>
            <a:r>
              <a:rPr lang="en-US" sz="4000" b="1"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Gợi</a:t>
            </a:r>
            <a:r>
              <a:rPr lang="en-US"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ý:</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muốn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nào</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của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cây</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đặc</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điểm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nổi</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bật</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Khi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nên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sử</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dụng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biện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pháp</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so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sánh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nhân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hóa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để</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văn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thêm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sinh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động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p:txBody>
      </p:sp>
    </p:spTree>
    <p:extLst>
      <p:ext uri="{BB962C8B-B14F-4D97-AF65-F5344CB8AC3E}">
        <p14:creationId xmlns:p14="http://schemas.microsoft.com/office/powerpoint/2010/main" val="306370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60000">
                                          <p:cBhvr additive="base">
                                            <p:cTn id="7" dur="75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750" fill="hold"/>
                                            <p:tgtEl>
                                              <p:spTgt spid="132"/>
                                            </p:tgtEl>
                                            <p:attrNameLst>
                                              <p:attrName>ppt_x</p:attrName>
                                            </p:attrNameLst>
                                          </p:cBhvr>
                                          <p:tavLst>
                                            <p:tav tm="0">
                                              <p:val>
                                                <p:strVal val="0-#ppt_w/2"/>
                                              </p:val>
                                            </p:tav>
                                            <p:tav tm="100000">
                                              <p:val>
                                                <p:strVal val="#ppt_x"/>
                                              </p:val>
                                            </p:tav>
                                          </p:tavLst>
                                        </p:anim>
                                        <p:anim calcmode="lin" valueType="num">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12" name="Rectangle 11">
            <a:extLst>
              <a:ext uri="{FF2B5EF4-FFF2-40B4-BE49-F238E27FC236}">
                <a16:creationId xmlns:a16="http://schemas.microsoft.com/office/drawing/2014/main" id="{B2464FE4-C09C-4315-B53C-1732BBF055A1}"/>
              </a:ext>
            </a:extLst>
          </p:cNvPr>
          <p:cNvSpPr/>
          <p:nvPr/>
        </p:nvSpPr>
        <p:spPr>
          <a:xfrm>
            <a:off x="361950" y="916436"/>
            <a:ext cx="11258551" cy="4211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VD: </a:t>
            </a: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Lá xoài cũng khá đặc biệt: nó thon dài, một mặt nhẵn bóng còn mặt kia mờ mờ như phủ phấn. Gân lá xoài đối xứng nhau nổi đều ra hai bên cuống lá. Gân lá có màu xanh rêu chứ không xanh mướt như phiến lá.</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Vò nhẹ một lá xoài, em ngửi thấy mùi xoài chua chua, man mát như mùi quả xoài xanh non…</a:t>
            </a:r>
            <a:endParaRPr kumimoji="0" lang="en-US" sz="4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29844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877229" y="4437605"/>
            <a:ext cx="2089153" cy="2420395"/>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01670" y="3789557"/>
            <a:ext cx="2711737" cy="3068444"/>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07475" y="4239089"/>
            <a:ext cx="1766796" cy="1939596"/>
          </a:xfrm>
          <a:prstGeom prst="rect">
            <a:avLst/>
          </a:prstGeom>
        </p:spPr>
      </p:pic>
      <p:sp>
        <p:nvSpPr>
          <p:cNvPr id="21" name="Rectangle: Rounded Corners 20">
            <a:extLst>
              <a:ext uri="{FF2B5EF4-FFF2-40B4-BE49-F238E27FC236}">
                <a16:creationId xmlns:a16="http://schemas.microsoft.com/office/drawing/2014/main" id="{05268679-1DB5-47E9-BFE3-3B73BD188C7E}"/>
              </a:ext>
            </a:extLst>
          </p:cNvPr>
          <p:cNvSpPr/>
          <p:nvPr/>
        </p:nvSpPr>
        <p:spPr>
          <a:xfrm>
            <a:off x="153905" y="120705"/>
            <a:ext cx="11860945" cy="3570207"/>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2" name="TextBox 21">
            <a:extLst>
              <a:ext uri="{FF2B5EF4-FFF2-40B4-BE49-F238E27FC236}">
                <a16:creationId xmlns:a16="http://schemas.microsoft.com/office/drawing/2014/main" id="{8C8E5FE4-9C3A-4CC7-BD29-B5AC2570EA79}"/>
              </a:ext>
            </a:extLst>
          </p:cNvPr>
          <p:cNvSpPr txBox="1"/>
          <p:nvPr/>
        </p:nvSpPr>
        <p:spPr>
          <a:xfrm>
            <a:off x="177152" y="126131"/>
            <a:ext cx="11860944" cy="3539046"/>
          </a:xfrm>
          <a:prstGeom prst="rect">
            <a:avLst/>
          </a:prstGeom>
          <a:noFill/>
        </p:spPr>
        <p:txBody>
          <a:bodyPr wrap="square">
            <a:spAutoFit/>
          </a:bodyPr>
          <a:lstStyle/>
          <a:p>
            <a:pPr algn="just" defTabSz="1219170">
              <a:buClr>
                <a:srgbClr val="000000"/>
              </a:buClr>
            </a:pP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Một</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bài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văn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miêu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cối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gồm</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có</a:t>
            </a:r>
            <a:r>
              <a:rPr lang="en-US" sz="3733" kern="0" dirty="0">
                <a:solidFill>
                  <a:srgbClr val="000099"/>
                </a:solidFill>
                <a:latin typeface="Calibri" panose="020F0502020204030204" pitchFamily="34" charset="0"/>
                <a:cs typeface="Calibri" panose="020F0502020204030204" pitchFamily="34" charset="0"/>
                <a:sym typeface="Arial"/>
              </a:rPr>
              <a:t> 3 </a:t>
            </a:r>
            <a:r>
              <a:rPr lang="en-US" sz="3733" kern="0" dirty="0" err="1">
                <a:solidFill>
                  <a:srgbClr val="000099"/>
                </a:solidFill>
                <a:latin typeface="Calibri" panose="020F0502020204030204" pitchFamily="34" charset="0"/>
                <a:cs typeface="Calibri" panose="020F0502020204030204" pitchFamily="34" charset="0"/>
                <a:sym typeface="Arial"/>
              </a:rPr>
              <a:t>phần</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1. </a:t>
            </a:r>
            <a:r>
              <a:rPr lang="en-US" sz="3733" b="1" u="sng" kern="0" dirty="0" err="1">
                <a:solidFill>
                  <a:srgbClr val="000099"/>
                </a:solidFill>
                <a:latin typeface="Calibri" panose="020F0502020204030204" pitchFamily="34" charset="0"/>
                <a:cs typeface="Calibri" panose="020F0502020204030204" pitchFamily="34" charset="0"/>
                <a:sym typeface="Arial"/>
              </a:rPr>
              <a:t>Mở</a:t>
            </a:r>
            <a:r>
              <a:rPr lang="en-US" sz="3733" b="1" u="sng" kern="0" dirty="0">
                <a:solidFill>
                  <a:srgbClr val="000099"/>
                </a:solidFill>
                <a:latin typeface="Calibri" panose="020F0502020204030204" pitchFamily="34" charset="0"/>
                <a:cs typeface="Calibri" panose="020F0502020204030204" pitchFamily="34" charset="0"/>
                <a:sym typeface="Arial"/>
              </a:rPr>
              <a:t>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Giới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thiệu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về</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loại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sẽ</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2.Thân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từng</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bộ</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phận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hoặc</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từng</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thời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kì</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phát</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triển</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a:t>
            </a:r>
          </a:p>
          <a:p>
            <a:pPr algn="just" defTabSz="1219170">
              <a:buClr>
                <a:srgbClr val="000000"/>
              </a:buClr>
            </a:pPr>
            <a:r>
              <a:rPr lang="en-US" sz="3733" b="1" u="sng" kern="0" dirty="0">
                <a:solidFill>
                  <a:srgbClr val="000099"/>
                </a:solidFill>
                <a:latin typeface="Calibri" panose="020F0502020204030204" pitchFamily="34" charset="0"/>
                <a:cs typeface="Calibri" panose="020F0502020204030204" pitchFamily="34" charset="0"/>
                <a:sym typeface="Arial"/>
              </a:rPr>
              <a:t>3. </a:t>
            </a:r>
            <a:r>
              <a:rPr lang="en-US" sz="3733" b="1" u="sng" kern="0" dirty="0" err="1">
                <a:solidFill>
                  <a:srgbClr val="000099"/>
                </a:solidFill>
                <a:latin typeface="Calibri" panose="020F0502020204030204" pitchFamily="34" charset="0"/>
                <a:cs typeface="Calibri" panose="020F0502020204030204" pitchFamily="34" charset="0"/>
                <a:sym typeface="Arial"/>
              </a:rPr>
              <a:t>Kết</a:t>
            </a:r>
            <a:r>
              <a:rPr lang="en-US" sz="3733" b="1" u="sng" kern="0" dirty="0">
                <a:solidFill>
                  <a:srgbClr val="000099"/>
                </a:solidFill>
                <a:latin typeface="Calibri" panose="020F0502020204030204" pitchFamily="34" charset="0"/>
                <a:cs typeface="Calibri" panose="020F0502020204030204" pitchFamily="34" charset="0"/>
                <a:sym typeface="Arial"/>
              </a:rPr>
              <a:t> </a:t>
            </a:r>
            <a:r>
              <a:rPr lang="en-US" sz="3733" b="1" u="sng" kern="0" dirty="0" err="1">
                <a:solidFill>
                  <a:srgbClr val="000099"/>
                </a:solidFill>
                <a:latin typeface="Calibri" panose="020F0502020204030204" pitchFamily="34" charset="0"/>
                <a:cs typeface="Calibri" panose="020F0502020204030204" pitchFamily="34" charset="0"/>
                <a:sym typeface="Arial"/>
              </a:rPr>
              <a:t>bài</a:t>
            </a:r>
            <a:r>
              <a:rPr lang="en-US" sz="3733" b="1" u="sng" kern="0" dirty="0">
                <a:solidFill>
                  <a:srgbClr val="000099"/>
                </a:solidFill>
                <a:latin typeface="Calibri" panose="020F0502020204030204" pitchFamily="34" charset="0"/>
                <a:cs typeface="Calibri" panose="020F0502020204030204" pitchFamily="34" charset="0"/>
                <a:sym typeface="Arial"/>
              </a:rPr>
              <a:t>:</a:t>
            </a:r>
            <a:r>
              <a:rPr lang="en-US" sz="3733" b="1"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Nêu</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lợi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ích</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Tình</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cảm</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của</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người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tả</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đối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với</a:t>
            </a:r>
            <a:r>
              <a:rPr lang="en-US" sz="3733" kern="0" dirty="0">
                <a:solidFill>
                  <a:srgbClr val="000099"/>
                </a:solidFill>
                <a:latin typeface="Calibri" panose="020F0502020204030204" pitchFamily="34" charset="0"/>
                <a:cs typeface="Calibri" panose="020F0502020204030204" pitchFamily="34" charset="0"/>
                <a:sym typeface="Arial"/>
              </a:rPr>
              <a:t> </a:t>
            </a:r>
            <a:r>
              <a:rPr lang="en-US" sz="3733" kern="0" dirty="0" err="1">
                <a:solidFill>
                  <a:srgbClr val="000099"/>
                </a:solidFill>
                <a:latin typeface="Calibri" panose="020F0502020204030204" pitchFamily="34" charset="0"/>
                <a:cs typeface="Calibri" panose="020F0502020204030204" pitchFamily="34" charset="0"/>
                <a:sym typeface="Arial"/>
              </a:rPr>
              <a:t>cây</a:t>
            </a:r>
            <a:r>
              <a:rPr lang="en-US" sz="3733" kern="0" dirty="0">
                <a:solidFill>
                  <a:srgbClr val="000099"/>
                </a:solidFill>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278579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500"/>
                                            <p:tgtEl>
                                              <p:spTgt spid="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fade">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500"/>
                                            <p:tgtEl>
                                              <p:spTgt spid="2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71001"/>
            <a:ext cx="5346389" cy="2414047"/>
            <a:chOff x="220025" y="146157"/>
            <a:chExt cx="5830819" cy="1539310"/>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294335" y="197505"/>
              <a:ext cx="5682198" cy="123639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nl-NL"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Cần quan sát kĩ để tìm ra những đặc điểm nổi bật để tả.</a:t>
              </a:r>
              <a:endParaRPr kumimoji="0" lang="en-US" sz="6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805366"/>
            </a:xfrm>
            <a:prstGeom prst="rect">
              <a:avLst/>
            </a:prstGeom>
            <a:noFill/>
          </p:spPr>
          <p:txBody>
            <a:bodyPr wrap="square" rtlCol="0">
              <a:spAutoFit/>
            </a:bodyPr>
            <a:lstStyle/>
            <a:p>
              <a:pPr marL="0" marR="0" algn="ctr">
                <a:lnSpc>
                  <a:spcPct val="120000"/>
                </a:lnSpc>
                <a:spcBef>
                  <a:spcPts val="0"/>
                </a:spcBef>
                <a:spcAft>
                  <a:spcPts val="0"/>
                </a:spcAft>
              </a:pP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Khi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miêu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tả</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cây</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cối</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cần</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lưu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ý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điều</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gì</a:t>
              </a:r>
              <a:r>
                <a:rPr lang="en-US" sz="4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390730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66" name="Graphic 65">
            <a:extLst>
              <a:ext uri="{FF2B5EF4-FFF2-40B4-BE49-F238E27FC236}">
                <a16:creationId xmlns:a16="http://schemas.microsoft.com/office/drawing/2014/main" id="{D3BC6538-9E84-4191-923A-5BE11CCA10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603472" y="4239089"/>
            <a:ext cx="2083675" cy="2414047"/>
          </a:xfrm>
          <a:prstGeom prst="rect">
            <a:avLst/>
          </a:prstGeom>
        </p:spPr>
      </p:pic>
      <p:pic>
        <p:nvPicPr>
          <p:cNvPr id="67" name="Graphic 66">
            <a:extLst>
              <a:ext uri="{FF2B5EF4-FFF2-40B4-BE49-F238E27FC236}">
                <a16:creationId xmlns:a16="http://schemas.microsoft.com/office/drawing/2014/main" id="{0B8E5734-E8E8-4CFD-9345-DF34114CC6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99133" y="4024235"/>
            <a:ext cx="2504340" cy="2833765"/>
          </a:xfrm>
          <a:prstGeom prst="rect">
            <a:avLst/>
          </a:prstGeom>
        </p:spPr>
      </p:pic>
      <p:pic>
        <p:nvPicPr>
          <p:cNvPr id="68" name="Graphic 67">
            <a:extLst>
              <a:ext uri="{FF2B5EF4-FFF2-40B4-BE49-F238E27FC236}">
                <a16:creationId xmlns:a16="http://schemas.microsoft.com/office/drawing/2014/main" id="{EE1A8045-D0F2-42FD-A323-5831C093E00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605762" y="4437605"/>
            <a:ext cx="1587972" cy="1486739"/>
          </a:xfrm>
          <a:prstGeom prst="rect">
            <a:avLst/>
          </a:prstGeom>
        </p:spPr>
      </p:pic>
      <p:pic>
        <p:nvPicPr>
          <p:cNvPr id="69" name="Graphic 68">
            <a:extLst>
              <a:ext uri="{FF2B5EF4-FFF2-40B4-BE49-F238E27FC236}">
                <a16:creationId xmlns:a16="http://schemas.microsoft.com/office/drawing/2014/main" id="{75AC7B1F-AED6-4B52-96FF-DF888FAD080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707475" y="4239089"/>
            <a:ext cx="1766796" cy="1939596"/>
          </a:xfrm>
          <a:prstGeom prst="rect">
            <a:avLst/>
          </a:prstGeom>
        </p:spPr>
      </p:pic>
      <p:grpSp>
        <p:nvGrpSpPr>
          <p:cNvPr id="70" name="Group 69">
            <a:extLst>
              <a:ext uri="{FF2B5EF4-FFF2-40B4-BE49-F238E27FC236}">
                <a16:creationId xmlns:a16="http://schemas.microsoft.com/office/drawing/2014/main" id="{7E8BD6CA-36F6-445A-BB69-5BC72203E77D}"/>
              </a:ext>
            </a:extLst>
          </p:cNvPr>
          <p:cNvGrpSpPr/>
          <p:nvPr/>
        </p:nvGrpSpPr>
        <p:grpSpPr>
          <a:xfrm>
            <a:off x="969108" y="523875"/>
            <a:ext cx="5346389" cy="1961173"/>
            <a:chOff x="220025" y="146157"/>
            <a:chExt cx="5830819" cy="1539310"/>
          </a:xfrm>
          <a:solidFill>
            <a:srgbClr val="FFFF7D"/>
          </a:solidFill>
        </p:grpSpPr>
        <p:sp>
          <p:nvSpPr>
            <p:cNvPr id="71" name="Speech Bubble: Rectangle with Corners Rounded 70">
              <a:extLst>
                <a:ext uri="{FF2B5EF4-FFF2-40B4-BE49-F238E27FC236}">
                  <a16:creationId xmlns:a16="http://schemas.microsoft.com/office/drawing/2014/main" id="{1DBEBB79-C9D4-4396-922F-A1B7AB7CF8B4}"/>
                </a:ext>
              </a:extLst>
            </p:cNvPr>
            <p:cNvSpPr/>
            <p:nvPr/>
          </p:nvSpPr>
          <p:spPr>
            <a:xfrm>
              <a:off x="220025" y="146157"/>
              <a:ext cx="5830819" cy="1539310"/>
            </a:xfrm>
            <a:prstGeom prst="wedgeRoundRectCallout">
              <a:avLst>
                <a:gd name="adj1" fmla="val -40519"/>
                <a:gd name="adj2" fmla="val 131226"/>
                <a:gd name="adj3" fmla="val 16667"/>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TextBox 71">
              <a:extLst>
                <a:ext uri="{FF2B5EF4-FFF2-40B4-BE49-F238E27FC236}">
                  <a16:creationId xmlns:a16="http://schemas.microsoft.com/office/drawing/2014/main" id="{BAC82098-7811-437B-B13B-452111C90EEA}"/>
                </a:ext>
              </a:extLst>
            </p:cNvPr>
            <p:cNvSpPr txBox="1"/>
            <p:nvPr/>
          </p:nvSpPr>
          <p:spPr>
            <a:xfrm>
              <a:off x="304723" y="337637"/>
              <a:ext cx="5682198" cy="84388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nl-NL" sz="4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Có thể dùng: mắt nhìn, tai nghe, mũi ngửi,…</a:t>
              </a:r>
              <a:endParaRPr kumimoji="0" lang="en-US" sz="6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77" name="Group 76">
            <a:extLst>
              <a:ext uri="{FF2B5EF4-FFF2-40B4-BE49-F238E27FC236}">
                <a16:creationId xmlns:a16="http://schemas.microsoft.com/office/drawing/2014/main" id="{4A7F6A19-408C-4C6F-B879-A603040027DC}"/>
              </a:ext>
            </a:extLst>
          </p:cNvPr>
          <p:cNvGrpSpPr/>
          <p:nvPr/>
        </p:nvGrpSpPr>
        <p:grpSpPr>
          <a:xfrm>
            <a:off x="6502401" y="-546269"/>
            <a:ext cx="5481324" cy="4089245"/>
            <a:chOff x="6466788" y="-483908"/>
            <a:chExt cx="2457187" cy="2166077"/>
          </a:xfrm>
        </p:grpSpPr>
        <p:pic>
          <p:nvPicPr>
            <p:cNvPr id="79" name="Graphic 78">
              <a:extLst>
                <a:ext uri="{FF2B5EF4-FFF2-40B4-BE49-F238E27FC236}">
                  <a16:creationId xmlns:a16="http://schemas.microsoft.com/office/drawing/2014/main" id="{B337E9C1-7F79-4CC1-99AB-F3316977C93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466788" y="-483908"/>
              <a:ext cx="2457187" cy="2166077"/>
            </a:xfrm>
            <a:prstGeom prst="rect">
              <a:avLst/>
            </a:prstGeom>
          </p:spPr>
        </p:pic>
        <p:sp>
          <p:nvSpPr>
            <p:cNvPr id="80" name="TextBox 79">
              <a:extLst>
                <a:ext uri="{FF2B5EF4-FFF2-40B4-BE49-F238E27FC236}">
                  <a16:creationId xmlns:a16="http://schemas.microsoft.com/office/drawing/2014/main" id="{E6BB64EE-D366-4834-BF70-1AE581BAE6D7}"/>
                </a:ext>
              </a:extLst>
            </p:cNvPr>
            <p:cNvSpPr txBox="1"/>
            <p:nvPr/>
          </p:nvSpPr>
          <p:spPr>
            <a:xfrm>
              <a:off x="6487063" y="591700"/>
              <a:ext cx="2416636" cy="102708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dùng</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giác</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nào</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khi</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quan</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sát</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cây</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cối</a:t>
              </a: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grpSp>
    </p:spTree>
    <p:extLst>
      <p:ext uri="{BB962C8B-B14F-4D97-AF65-F5344CB8AC3E}">
        <p14:creationId xmlns:p14="http://schemas.microsoft.com/office/powerpoint/2010/main" val="27894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60000">
                                          <p:cBhvr additive="base">
                                            <p:cTn id="7" dur="750" fill="hold"/>
                                            <p:tgtEl>
                                              <p:spTgt spid="66"/>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60000">
                                          <p:cBhvr additive="base">
                                            <p:cTn id="11" dur="75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0-#ppt_w/2"/>
                                              </p:val>
                                            </p:tav>
                                            <p:tav tm="100000">
                                              <p:val>
                                                <p:strVal val="#ppt_x"/>
                                              </p:val>
                                            </p:tav>
                                          </p:tavLst>
                                        </p:anim>
                                        <p:anim calcmode="lin" valueType="num">
                                          <p:cBhvr additive="base">
                                            <p:cTn id="8" dur="750" fill="hold"/>
                                            <p:tgtEl>
                                              <p:spTgt spid="6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750" fill="hold"/>
                                            <p:tgtEl>
                                              <p:spTgt spid="67"/>
                                            </p:tgtEl>
                                            <p:attrNameLst>
                                              <p:attrName>ppt_x</p:attrName>
                                            </p:attrNameLst>
                                          </p:cBhvr>
                                          <p:tavLst>
                                            <p:tav tm="0">
                                              <p:val>
                                                <p:strVal val="0-#ppt_w/2"/>
                                              </p:val>
                                            </p:tav>
                                            <p:tav tm="100000">
                                              <p:val>
                                                <p:strVal val="#ppt_x"/>
                                              </p:val>
                                            </p:tav>
                                          </p:tavLst>
                                        </p:anim>
                                        <p:anim calcmode="lin" valueType="num">
                                          <p:cBhvr additive="base">
                                            <p:cTn id="12" dur="75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barn(inVertical)">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78" name="Google Shape;656;p26">
            <a:extLst>
              <a:ext uri="{FF2B5EF4-FFF2-40B4-BE49-F238E27FC236}">
                <a16:creationId xmlns:a16="http://schemas.microsoft.com/office/drawing/2014/main" id="{7A6035E2-BA7D-4F73-9638-6C56FE87ED14}"/>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793032" y="4390826"/>
            <a:ext cx="3212171" cy="193898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6962330" y="3644410"/>
            <a:ext cx="2163495" cy="2610549"/>
          </a:xfrm>
          <a:prstGeom prst="rect">
            <a:avLst/>
          </a:prstGeom>
        </p:spPr>
      </p:pic>
      <p:grpSp>
        <p:nvGrpSpPr>
          <p:cNvPr id="44" name="Group 43">
            <a:extLst>
              <a:ext uri="{FF2B5EF4-FFF2-40B4-BE49-F238E27FC236}">
                <a16:creationId xmlns:a16="http://schemas.microsoft.com/office/drawing/2014/main" id="{C8CFED05-8D2C-405B-BB10-25D7C525B502}"/>
              </a:ext>
            </a:extLst>
          </p:cNvPr>
          <p:cNvGrpSpPr/>
          <p:nvPr/>
        </p:nvGrpSpPr>
        <p:grpSpPr>
          <a:xfrm>
            <a:off x="765568" y="528192"/>
            <a:ext cx="10131032" cy="1455783"/>
            <a:chOff x="481538" y="177044"/>
            <a:chExt cx="7212034" cy="2166285"/>
          </a:xfrm>
        </p:grpSpPr>
        <p:sp>
          <p:nvSpPr>
            <p:cNvPr id="43" name="Speech Bubble: Rectangle with Corners Rounded 42">
              <a:extLst>
                <a:ext uri="{FF2B5EF4-FFF2-40B4-BE49-F238E27FC236}">
                  <a16:creationId xmlns:a16="http://schemas.microsoft.com/office/drawing/2014/main" id="{C531C8C1-8FAC-44BA-AB3C-5047A1BB6900}"/>
                </a:ext>
              </a:extLst>
            </p:cNvPr>
            <p:cNvSpPr/>
            <p:nvPr/>
          </p:nvSpPr>
          <p:spPr>
            <a:xfrm>
              <a:off x="483476" y="203638"/>
              <a:ext cx="7210096" cy="1744517"/>
            </a:xfrm>
            <a:prstGeom prst="wedgeRoundRectCallout">
              <a:avLst>
                <a:gd name="adj1" fmla="val -35543"/>
                <a:gd name="adj2" fmla="val 7876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sp>
          <p:nvSpPr>
            <p:cNvPr id="73" name="TextBox 72">
              <a:extLst>
                <a:ext uri="{FF2B5EF4-FFF2-40B4-BE49-F238E27FC236}">
                  <a16:creationId xmlns:a16="http://schemas.microsoft.com/office/drawing/2014/main" id="{7241264B-320C-4338-8537-A8B2D9B0388E}"/>
                </a:ext>
              </a:extLst>
            </p:cNvPr>
            <p:cNvSpPr txBox="1"/>
            <p:nvPr/>
          </p:nvSpPr>
          <p:spPr>
            <a:xfrm>
              <a:off x="481538" y="177044"/>
              <a:ext cx="7210096" cy="2166285"/>
            </a:xfrm>
            <a:prstGeom prst="rect">
              <a:avLst/>
            </a:prstGeom>
            <a:noFill/>
          </p:spPr>
          <p:txBody>
            <a:bodyPr wrap="square">
              <a:spAutoFit/>
            </a:bodyPr>
            <a:lstStyle/>
            <a:p>
              <a:pPr algn="just" defTabSz="1219170">
                <a:lnSpc>
                  <a:spcPct val="114000"/>
                </a:lnSpc>
                <a:buClr>
                  <a:srgbClr val="000000"/>
                </a:buClr>
              </a:pPr>
              <a:r>
                <a:rPr lang="en-US" sz="4000" kern="0" dirty="0">
                  <a:solidFill>
                    <a:srgbClr val="000000"/>
                  </a:solidFill>
                  <a:latin typeface="Calibri" panose="020F0502020204030204" pitchFamily="34" charset="0"/>
                  <a:cs typeface="Calibri" panose="020F0502020204030204" pitchFamily="34" charset="0"/>
                  <a:sym typeface="Arial"/>
                </a:rPr>
                <a:t>1. </a:t>
              </a:r>
              <a:r>
                <a:rPr lang="vi-VN" sz="4000" kern="0" dirty="0">
                  <a:solidFill>
                    <a:srgbClr val="000000"/>
                  </a:solidFill>
                  <a:latin typeface="Calibri" panose="020F0502020204030204" pitchFamily="34" charset="0"/>
                  <a:cs typeface="Calibri" panose="020F0502020204030204" pitchFamily="34" charset="0"/>
                  <a:sym typeface="Arial"/>
                </a:rPr>
                <a:t>Đọc các đoạn văn dưới đây và trả lời câu hỏi.</a:t>
              </a:r>
              <a:endParaRPr lang="vi-VN" sz="3600" kern="0" dirty="0">
                <a:solidFill>
                  <a:srgbClr val="000000"/>
                </a:solidFill>
                <a:latin typeface="Calibri" panose="020F0502020204030204" pitchFamily="34" charset="0"/>
                <a:cs typeface="Calibri" panose="020F0502020204030204" pitchFamily="34" charset="0"/>
                <a:sym typeface="Arial"/>
              </a:endParaRPr>
            </a:p>
          </p:txBody>
        </p:sp>
      </p:grpSp>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32780" y="3304647"/>
            <a:ext cx="1991649" cy="3248356"/>
          </a:xfrm>
          <a:prstGeom prst="rect">
            <a:avLst/>
          </a:prstGeom>
        </p:spPr>
      </p:pic>
    </p:spTree>
    <p:extLst>
      <p:ext uri="{BB962C8B-B14F-4D97-AF65-F5344CB8AC3E}">
        <p14:creationId xmlns:p14="http://schemas.microsoft.com/office/powerpoint/2010/main" val="421706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0" latinLnBrk="0"/>
            <a:endParaRPr lang="vi-VN" sz="3200" b="0" i="0" dirty="0">
              <a:solidFill>
                <a:srgbClr val="000000"/>
              </a:solidFill>
              <a:effectLst/>
              <a:latin typeface="OpenSan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5" y="1009650"/>
            <a:ext cx="9039225" cy="5016758"/>
          </a:xfrm>
          <a:prstGeom prst="rect">
            <a:avLst/>
          </a:prstGeom>
          <a:noFill/>
        </p:spPr>
        <p:txBody>
          <a:bodyPr wrap="square" rtlCol="0">
            <a:spAutoFit/>
          </a:bodyPr>
          <a:lstStyle/>
          <a:p>
            <a:pPr algn="just" rtl="0" latinLnBrk="0"/>
            <a:r>
              <a:rPr lang="vi-VN" sz="3200" b="1" i="0" dirty="0">
                <a:solidFill>
                  <a:srgbClr val="000000"/>
                </a:solidFill>
                <a:effectLst/>
                <a:latin typeface="Cambria" panose="02040503050406030204" pitchFamily="18" charset="0"/>
                <a:ea typeface="Cambria" panose="02040503050406030204" pitchFamily="18" charset="0"/>
              </a:rPr>
              <a:t>a. Tá lá </a:t>
            </a:r>
          </a:p>
          <a:p>
            <a:pPr algn="just" rtl="0" latinLnBrk="0"/>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rtl="0" latinLnBrk="0"/>
            <a:r>
              <a:rPr lang="vi-VN" sz="3200" b="0" i="0" dirty="0">
                <a:solidFill>
                  <a:srgbClr val="000000"/>
                </a:solidFill>
                <a:effectLst/>
                <a:latin typeface="Cambria" panose="02040503050406030204" pitchFamily="18" charset="0"/>
                <a:ea typeface="Cambria" panose="02040503050406030204" pitchFamily="18" charset="0"/>
              </a:rPr>
              <a:t>(Đoàn Giỏi)</a:t>
            </a:r>
          </a:p>
        </p:txBody>
      </p:sp>
      <p:pic>
        <p:nvPicPr>
          <p:cNvPr id="5" name="Picture 4">
            <a:extLst>
              <a:ext uri="{FF2B5EF4-FFF2-40B4-BE49-F238E27FC236}">
                <a16:creationId xmlns:a16="http://schemas.microsoft.com/office/drawing/2014/main" id="{240625EF-00E5-24CB-7253-D700E9326274}"/>
              </a:ext>
            </a:extLst>
          </p:cNvPr>
          <p:cNvPicPr>
            <a:picLocks noChangeAspect="1"/>
          </p:cNvPicPr>
          <p:nvPr/>
        </p:nvPicPr>
        <p:blipFill>
          <a:blip r:embed="rId16"/>
          <a:stretch>
            <a:fillRect/>
          </a:stretch>
        </p:blipFill>
        <p:spPr>
          <a:xfrm>
            <a:off x="9589652" y="314325"/>
            <a:ext cx="2602348" cy="2390775"/>
          </a:xfrm>
          <a:prstGeom prst="rect">
            <a:avLst/>
          </a:prstGeom>
        </p:spPr>
      </p:pic>
    </p:spTree>
    <p:extLst>
      <p:ext uri="{BB962C8B-B14F-4D97-AF65-F5344CB8AC3E}">
        <p14:creationId xmlns:p14="http://schemas.microsoft.com/office/powerpoint/2010/main" val="17819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bạn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đọc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kĩ</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đoạn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văn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rồi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giờ</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hãy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giúp</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mình</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trả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lời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câu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hỏi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sau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đây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nhé</a:t>
            </a:r>
            <a:r>
              <a:rPr lang="en-US" sz="3733" kern="0" dirty="0">
                <a:solidFill>
                  <a:srgbClr val="FFFFFF"/>
                </a:solidFill>
                <a:latin typeface="Calibri" panose="020F0502020204030204" pitchFamily="34" charset="0"/>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200025"/>
            <a:ext cx="12192000" cy="228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Câu mở đầu đoạn cho biết điều gì?</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Lá bàng được tả theo trình tự nào?</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Theo em, tác giả yêu thích màu lá cây bàng vào mùa nào nhất?</a:t>
            </a:r>
            <a:endParaRPr lang="en-US" sz="3200" kern="0" dirty="0">
              <a:solidFill>
                <a:srgbClr val="0070C0"/>
              </a:solidFill>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10054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defTabSz="1219170">
              <a:buClr>
                <a:srgbClr val="000000"/>
              </a:buClr>
              <a:defRPr/>
            </a:pP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Câu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mở</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đầu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cho</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biết</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điều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defRPr/>
            </a:pPr>
            <a:r>
              <a:rPr lang="en-US" sz="4800"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nl-NL" sz="4800" b="1" dirty="0">
                <a:solidFill>
                  <a:srgbClr val="FF0000"/>
                </a:solidFill>
                <a:latin typeface="Cambria" panose="02040503050406030204" pitchFamily="18" charset="0"/>
                <a:ea typeface="Cambria" panose="02040503050406030204" pitchFamily="18" charset="0"/>
              </a:rPr>
              <a:t>Câu mở đoạn cho biết cây bàng mùa nào cũng thấy đẹp.</a:t>
            </a:r>
            <a:endParaRPr lang="en-US" sz="4800" b="1" dirty="0">
              <a:solidFill>
                <a:srgbClr val="FF0000"/>
              </a:solidFill>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130631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1253</Words>
  <Application>Microsoft Office PowerPoint</Application>
  <PresentationFormat>Widescreen</PresentationFormat>
  <Paragraphs>60</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Cambria</vt:lpstr>
      <vt:lpstr>Lato</vt:lpstr>
      <vt:lpstr>OpenSans</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2025-04-15T09:36:53Z</dcterms:created>
  <dcterms:modified xsi:type="dcterms:W3CDTF">2025-04-15T09:46:31Z</dcterms:modified>
</cp:coreProperties>
</file>