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5" r:id="rId2"/>
    <p:sldId id="284" r:id="rId3"/>
    <p:sldId id="283" r:id="rId4"/>
    <p:sldId id="282" r:id="rId5"/>
    <p:sldId id="281" r:id="rId6"/>
    <p:sldId id="280" r:id="rId7"/>
    <p:sldId id="279" r:id="rId8"/>
    <p:sldId id="278" r:id="rId9"/>
    <p:sldId id="277" r:id="rId10"/>
    <p:sldId id="275" r:id="rId11"/>
    <p:sldId id="274" r:id="rId12"/>
    <p:sldId id="273" r:id="rId13"/>
    <p:sldId id="272" r:id="rId14"/>
    <p:sldId id="271" r:id="rId15"/>
    <p:sldId id="270" r:id="rId16"/>
    <p:sldId id="269" r:id="rId17"/>
    <p:sldId id="268" r:id="rId18"/>
    <p:sldId id="267" r:id="rId19"/>
    <p:sldId id="266" r:id="rId20"/>
    <p:sldId id="265" r:id="rId21"/>
    <p:sldId id="264" r:id="rId22"/>
    <p:sldId id="263" r:id="rId23"/>
    <p:sldId id="262" r:id="rId24"/>
    <p:sldId id="261" r:id="rId25"/>
    <p:sldId id="260" r:id="rId26"/>
    <p:sldId id="259" r:id="rId27"/>
    <p:sldId id="258" r:id="rId28"/>
    <p:sldId id="2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9DEF2-C727-4587-9CC4-450C0DC3BB4E}"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505C9-6ECB-4D81-BF76-EC82E53ED4E2}" type="slidenum">
              <a:rPr lang="en-US" smtClean="0"/>
              <a:t>‹#›</a:t>
            </a:fld>
            <a:endParaRPr lang="en-US"/>
          </a:p>
        </p:txBody>
      </p:sp>
    </p:spTree>
    <p:extLst>
      <p:ext uri="{BB962C8B-B14F-4D97-AF65-F5344CB8AC3E}">
        <p14:creationId xmlns:p14="http://schemas.microsoft.com/office/powerpoint/2010/main" val="96315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C3%94-boa"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vi.wikipedia.org/w/index.php?title=D%C4%83m_%C4%91%C6%A1n&amp;action=edit&amp;redlink=1"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vi.wikipedia.org/wiki/Nh%E1%BA%A1c_c%C3%B4ng" TargetMode="External"/><Relationship Id="rId3" Type="http://schemas.openxmlformats.org/officeDocument/2006/relationships/hyperlink" Target="https://vi.wikipedia.org/wiki/%C4%90%C3%A0n" TargetMode="External"/><Relationship Id="rId7" Type="http://schemas.openxmlformats.org/officeDocument/2006/relationships/hyperlink" Target="https://vi.wikipedia.org/wiki/Ng%E1%BB%B1a"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wikipedia.org/wiki/C%C3%A2y_v%C4%A9_(%C3%A2m_nh%E1%BA%A1c)" TargetMode="External"/><Relationship Id="rId5" Type="http://schemas.openxmlformats.org/officeDocument/2006/relationships/hyperlink" Target="https://vi.wikipedia.org/wiki/Nh%E1%BA%A1c_c%E1%BB%A5_d%C3%A2y_d%C3%B9ng_v%C4%A9" TargetMode="External"/><Relationship Id="rId4" Type="http://schemas.openxmlformats.org/officeDocument/2006/relationships/hyperlink" Target="https://vi.wikipedia.org/wiki/V%C4%A9_c%E1%BA%A7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7395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Trước đó, GV có thể hỏi dẫn dắt như cảm xúc của thầy vàng anh ntn khi xem các học trò biểu diễn?</a:t>
            </a:r>
          </a:p>
        </p:txBody>
      </p:sp>
    </p:spTree>
    <p:extLst>
      <p:ext uri="{BB962C8B-B14F-4D97-AF65-F5344CB8AC3E}">
        <p14:creationId xmlns:p14="http://schemas.microsoft.com/office/powerpoint/2010/main" val="78420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189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Mũ hoặc cái mũ đều đúng</a:t>
            </a:r>
          </a:p>
          <a:p>
            <a:r>
              <a:rPr lang="en-US"/>
              <a:t>Mũ/chiếc mũ</a:t>
            </a:r>
          </a:p>
        </p:txBody>
      </p:sp>
    </p:spTree>
    <p:extLst>
      <p:ext uri="{BB962C8B-B14F-4D97-AF65-F5344CB8AC3E}">
        <p14:creationId xmlns:p14="http://schemas.microsoft.com/office/powerpoint/2010/main" val="254069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làm cá nhân và trình bày trước lớp</a:t>
            </a:r>
          </a:p>
          <a:p>
            <a:r>
              <a:rPr lang="en-US"/>
              <a:t>HS làm vào vở ô li</a:t>
            </a:r>
          </a:p>
          <a:p>
            <a:r>
              <a:rPr lang="en-US"/>
              <a:t>GVHDHS ghi thứ ngày</a:t>
            </a:r>
          </a:p>
        </p:txBody>
      </p:sp>
    </p:spTree>
    <p:extLst>
      <p:ext uri="{BB962C8B-B14F-4D97-AF65-F5344CB8AC3E}">
        <p14:creationId xmlns:p14="http://schemas.microsoft.com/office/powerpoint/2010/main" val="299830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185464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26</a:t>
            </a:fld>
            <a:endParaRPr lang="en-US"/>
          </a:p>
        </p:txBody>
      </p:sp>
    </p:spTree>
    <p:extLst>
      <p:ext uri="{BB962C8B-B14F-4D97-AF65-F5344CB8AC3E}">
        <p14:creationId xmlns:p14="http://schemas.microsoft.com/office/powerpoint/2010/main" val="2019215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27</a:t>
            </a:fld>
            <a:endParaRPr lang="en-US"/>
          </a:p>
        </p:txBody>
      </p:sp>
    </p:spTree>
    <p:extLst>
      <p:ext uri="{BB962C8B-B14F-4D97-AF65-F5344CB8AC3E}">
        <p14:creationId xmlns:p14="http://schemas.microsoft.com/office/powerpoint/2010/main" val="52074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28</a:t>
            </a:fld>
            <a:endParaRPr lang="en-US"/>
          </a:p>
        </p:txBody>
      </p:sp>
    </p:spTree>
    <p:extLst>
      <p:ext uri="{BB962C8B-B14F-4D97-AF65-F5344CB8AC3E}">
        <p14:creationId xmlns:p14="http://schemas.microsoft.com/office/powerpoint/2010/main" val="327003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860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val="39238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Luyện đọc từ khó, GV lưu ý những lỗi phát âm thường sai của hs</a:t>
            </a:r>
          </a:p>
          <a:p>
            <a:pPr marL="158750" indent="0">
              <a:buNone/>
            </a:pPr>
            <a:r>
              <a:rPr lang="en-US"/>
              <a:t>Tuỳ vào từng vùng miền, GV có sự điều chỉnh các từ sao cho phù hợp nhé</a:t>
            </a:r>
          </a:p>
        </p:txBody>
      </p:sp>
    </p:spTree>
    <p:extLst>
      <p:ext uri="{BB962C8B-B14F-4D97-AF65-F5344CB8AC3E}">
        <p14:creationId xmlns:p14="http://schemas.microsoft.com/office/powerpoint/2010/main" val="63413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202122"/>
                </a:solidFill>
                <a:effectLst/>
                <a:latin typeface="Arial" panose="020B0604020202020204" pitchFamily="34" charset="0"/>
              </a:rPr>
              <a:t>Kèn Cla-ri-nét</a:t>
            </a:r>
            <a:r>
              <a:rPr lang="vi-VN" b="0" i="0">
                <a:solidFill>
                  <a:srgbClr val="202122"/>
                </a:solidFill>
                <a:effectLst/>
                <a:latin typeface="Arial" panose="020B0604020202020204" pitchFamily="34" charset="0"/>
              </a:rPr>
              <a:t> có hình dáng tương tự </a:t>
            </a:r>
            <a:r>
              <a:rPr lang="vi-VN" b="0" i="0" u="none" strike="noStrike">
                <a:solidFill>
                  <a:srgbClr val="3366CC"/>
                </a:solidFill>
                <a:effectLst/>
                <a:latin typeface="Arial" panose="020B0604020202020204" pitchFamily="34" charset="0"/>
                <a:hlinkClick r:id="rId3" tooltip="Ô-boa"/>
              </a:rPr>
              <a:t>sáo dọc</a:t>
            </a:r>
            <a:r>
              <a:rPr lang="vi-VN" b="0" i="0">
                <a:solidFill>
                  <a:srgbClr val="202122"/>
                </a:solidFill>
                <a:effectLst/>
                <a:latin typeface="Arial" panose="020B0604020202020204" pitchFamily="34" charset="0"/>
              </a:rPr>
              <a:t>, nhưng có miệng thổi bằng </a:t>
            </a:r>
            <a:r>
              <a:rPr lang="vi-VN" b="0" i="0" u="none" strike="noStrike">
                <a:solidFill>
                  <a:srgbClr val="DD3333"/>
                </a:solidFill>
                <a:effectLst/>
                <a:latin typeface="Arial" panose="020B0604020202020204" pitchFamily="34" charset="0"/>
                <a:hlinkClick r:id="rId4" tooltip="Dăm đơn (trang không tồn tại)"/>
              </a:rPr>
              <a:t>dăm đơn</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single reed</a:t>
            </a:r>
            <a:r>
              <a:rPr lang="vi-VN" b="0" i="0">
                <a:solidFill>
                  <a:srgbClr val="202122"/>
                </a:solidFill>
                <a:effectLst/>
                <a:latin typeface="Arial" panose="020B0604020202020204" pitchFamily="34" charset="0"/>
              </a:rPr>
              <a:t>). Nó có âm thanh rất hay, phong phú đẹp đẽ và có nhiều kỹ xảo nên được mệnh danh là "Vua Kèn gỗ".</a:t>
            </a:r>
          </a:p>
          <a:p>
            <a:pPr algn="l"/>
            <a:r>
              <a:rPr lang="vi-VN" b="0" i="0">
                <a:solidFill>
                  <a:srgbClr val="202122"/>
                </a:solidFill>
                <a:effectLst/>
                <a:latin typeface="Arial" panose="020B0604020202020204" pitchFamily="34" charset="0"/>
              </a:rPr>
              <a:t>Trong dàn nhạc, thường có ba loại: Cla-ri-nét </a:t>
            </a:r>
            <a:r>
              <a:rPr lang="vi-VN" b="0" i="1">
                <a:solidFill>
                  <a:srgbClr val="202122"/>
                </a:solidFill>
                <a:effectLst/>
                <a:latin typeface="Arial" panose="020B0604020202020204" pitchFamily="34" charset="0"/>
              </a:rPr>
              <a:t>giọng Si giáng</a:t>
            </a:r>
            <a:r>
              <a:rPr lang="vi-VN" b="0" i="0">
                <a:solidFill>
                  <a:srgbClr val="202122"/>
                </a:solidFill>
                <a:effectLst/>
                <a:latin typeface="Arial" panose="020B0604020202020204" pitchFamily="34" charset="0"/>
              </a:rPr>
              <a:t>, Cla-ri-nét </a:t>
            </a:r>
            <a:r>
              <a:rPr lang="vi-VN" b="0" i="1">
                <a:solidFill>
                  <a:srgbClr val="202122"/>
                </a:solidFill>
                <a:effectLst/>
                <a:latin typeface="Arial" panose="020B0604020202020204" pitchFamily="34" charset="0"/>
              </a:rPr>
              <a:t>giọng La</a:t>
            </a:r>
            <a:r>
              <a:rPr lang="vi-VN" b="0" i="0">
                <a:solidFill>
                  <a:srgbClr val="202122"/>
                </a:solidFill>
                <a:effectLst/>
                <a:latin typeface="Arial" panose="020B0604020202020204" pitchFamily="34" charset="0"/>
              </a:rPr>
              <a:t> và, ít dùng hơn, Cla-ri-nét </a:t>
            </a:r>
            <a:r>
              <a:rPr lang="vi-VN" b="0" i="1">
                <a:solidFill>
                  <a:srgbClr val="202122"/>
                </a:solidFill>
                <a:effectLst/>
                <a:latin typeface="Arial" panose="020B0604020202020204" pitchFamily="34" charset="0"/>
              </a:rPr>
              <a:t>giọng Do</a:t>
            </a:r>
            <a:r>
              <a:rPr lang="vi-VN" b="0" i="0">
                <a:solidFill>
                  <a:srgbClr val="202122"/>
                </a:solidFill>
                <a:effectLst/>
                <a:latin typeface="Arial" panose="020B0604020202020204" pitchFamily="34" charset="0"/>
              </a:rPr>
              <a:t>.</a:t>
            </a:r>
          </a:p>
          <a:p>
            <a:pPr algn="l"/>
            <a:r>
              <a:rPr lang="vi-VN" b="0" i="0">
                <a:solidFill>
                  <a:srgbClr val="202122"/>
                </a:solidFill>
                <a:effectLst/>
                <a:latin typeface="Arial" panose="020B0604020202020204" pitchFamily="34" charset="0"/>
              </a:rPr>
              <a:t>Về mặt kỹ thuật, khi viết cho Cla-ri-nét phải dịch giọng lên một cung (giọng Si giáng) hoặc một cung rưỡi (giọng La).</a:t>
            </a:r>
          </a:p>
          <a:p>
            <a:endParaRPr lang="en-US"/>
          </a:p>
        </p:txBody>
      </p:sp>
    </p:spTree>
    <p:extLst>
      <p:ext uri="{BB962C8B-B14F-4D97-AF65-F5344CB8AC3E}">
        <p14:creationId xmlns:p14="http://schemas.microsoft.com/office/powerpoint/2010/main" val="63210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202122"/>
                </a:solidFill>
                <a:effectLst/>
                <a:latin typeface="Arial" panose="020B0604020202020204" pitchFamily="34" charset="0"/>
              </a:rPr>
              <a:t>Cello</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Xen-lô</a:t>
            </a:r>
            <a:r>
              <a:rPr lang="vi-VN" b="0" i="0">
                <a:solidFill>
                  <a:srgbClr val="202122"/>
                </a:solidFill>
                <a:effectLst/>
                <a:latin typeface="Arial" panose="020B0604020202020204" pitchFamily="34" charset="0"/>
              </a:rPr>
              <a:t>) hay </a:t>
            </a:r>
            <a:r>
              <a:rPr lang="vi-VN" b="1" i="0">
                <a:solidFill>
                  <a:srgbClr val="202122"/>
                </a:solidFill>
                <a:effectLst/>
                <a:latin typeface="Arial" panose="020B0604020202020204" pitchFamily="34" charset="0"/>
              </a:rPr>
              <a:t>Violoncelle</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Vi-ô-lông-xen</a:t>
            </a:r>
            <a:r>
              <a:rPr lang="vi-VN" b="0" i="0">
                <a:solidFill>
                  <a:srgbClr val="202122"/>
                </a:solidFill>
                <a:effectLst/>
                <a:latin typeface="Arial" panose="020B0604020202020204" pitchFamily="34" charset="0"/>
              </a:rPr>
              <a:t>), còn được gọi </a:t>
            </a:r>
            <a:r>
              <a:rPr lang="vi-VN" b="1" i="0">
                <a:solidFill>
                  <a:srgbClr val="202122"/>
                </a:solidFill>
                <a:effectLst/>
                <a:latin typeface="Arial" panose="020B0604020202020204" pitchFamily="34" charset="0"/>
              </a:rPr>
              <a:t>trung vĩ cầm</a:t>
            </a:r>
            <a:r>
              <a:rPr lang="vi-VN" b="0" i="0">
                <a:solidFill>
                  <a:srgbClr val="202122"/>
                </a:solidFill>
                <a:effectLst/>
                <a:latin typeface="Arial" panose="020B0604020202020204" pitchFamily="34" charset="0"/>
              </a:rPr>
              <a:t>, là một loại </a:t>
            </a:r>
            <a:r>
              <a:rPr lang="vi-VN" b="0" i="0" u="none" strike="noStrike">
                <a:solidFill>
                  <a:srgbClr val="3366CC"/>
                </a:solidFill>
                <a:effectLst/>
                <a:latin typeface="Arial" panose="020B0604020202020204" pitchFamily="34" charset="0"/>
                <a:hlinkClick r:id="rId3" tooltip="Đàn"/>
              </a:rPr>
              <a:t>đàn</a:t>
            </a:r>
            <a:r>
              <a:rPr lang="vi-VN" b="0" i="0">
                <a:solidFill>
                  <a:srgbClr val="202122"/>
                </a:solidFill>
                <a:effectLst/>
                <a:latin typeface="Arial" panose="020B0604020202020204" pitchFamily="34" charset="0"/>
              </a:rPr>
              <a:t> cùng họ với </a:t>
            </a:r>
            <a:r>
              <a:rPr lang="vi-VN" b="0" i="0" u="none" strike="noStrike">
                <a:solidFill>
                  <a:srgbClr val="3366CC"/>
                </a:solidFill>
                <a:effectLst/>
                <a:latin typeface="Arial" panose="020B0604020202020204" pitchFamily="34" charset="0"/>
                <a:hlinkClick r:id="rId4" tooltip="Vĩ cầm"/>
              </a:rPr>
              <a:t>vĩ cầm</a:t>
            </a:r>
            <a:r>
              <a:rPr lang="vi-VN" b="0" i="0">
                <a:solidFill>
                  <a:srgbClr val="202122"/>
                </a:solidFill>
                <a:effectLst/>
                <a:latin typeface="Arial" panose="020B0604020202020204" pitchFamily="34" charset="0"/>
              </a:rPr>
              <a:t>, thuộc họ </a:t>
            </a:r>
            <a:r>
              <a:rPr lang="vi-VN" b="0" i="0" u="none" strike="noStrike">
                <a:solidFill>
                  <a:srgbClr val="3366CC"/>
                </a:solidFill>
                <a:effectLst/>
                <a:latin typeface="Arial" panose="020B0604020202020204" pitchFamily="34" charset="0"/>
                <a:hlinkClick r:id="rId5" tooltip="Nhạc cụ dây dùng vĩ"/>
              </a:rPr>
              <a:t>nhạc cụ dây dùng cây vĩ</a:t>
            </a:r>
            <a:r>
              <a:rPr lang="vi-VN" b="0" i="0">
                <a:solidFill>
                  <a:srgbClr val="202122"/>
                </a:solidFill>
                <a:effectLst/>
                <a:latin typeface="Arial" panose="020B0604020202020204" pitchFamily="34" charset="0"/>
              </a:rPr>
              <a:t>. Giống như vĩ cầm, cello được chơi bằng cách dùng một </a:t>
            </a:r>
            <a:r>
              <a:rPr lang="vi-VN" b="0" i="0" u="none" strike="noStrike">
                <a:solidFill>
                  <a:srgbClr val="3366CC"/>
                </a:solidFill>
                <a:effectLst/>
                <a:latin typeface="Arial" panose="020B0604020202020204" pitchFamily="34" charset="0"/>
                <a:hlinkClick r:id="rId6" tooltip="Cây vĩ (âm nhạc)"/>
              </a:rPr>
              <a:t>cây vĩ</a:t>
            </a:r>
            <a:r>
              <a:rPr lang="vi-VN" b="0" i="0">
                <a:solidFill>
                  <a:srgbClr val="202122"/>
                </a:solidFill>
                <a:effectLst/>
                <a:latin typeface="Arial" panose="020B0604020202020204" pitchFamily="34" charset="0"/>
              </a:rPr>
              <a:t> có căng lông đuôi </a:t>
            </a:r>
            <a:r>
              <a:rPr lang="vi-VN" b="0" i="0" u="none" strike="noStrike">
                <a:solidFill>
                  <a:srgbClr val="3366CC"/>
                </a:solidFill>
                <a:effectLst/>
                <a:latin typeface="Arial" panose="020B0604020202020204" pitchFamily="34" charset="0"/>
                <a:hlinkClick r:id="rId7" tooltip="Ngựa"/>
              </a:rPr>
              <a:t>ngựa</a:t>
            </a:r>
            <a:r>
              <a:rPr lang="vi-VN" b="0" i="0">
                <a:solidFill>
                  <a:srgbClr val="202122"/>
                </a:solidFill>
                <a:effectLst/>
                <a:latin typeface="Arial" panose="020B0604020202020204" pitchFamily="34" charset="0"/>
              </a:rPr>
              <a:t>, kéo ngang những dây đàn và làm cho dây đàn rung lên thành âm điệu. Cello có kích thước lớn hơn vĩ cầm và thường được chơi bằng một </a:t>
            </a:r>
            <a:r>
              <a:rPr lang="vi-VN" b="0" i="0" u="none" strike="noStrike">
                <a:solidFill>
                  <a:srgbClr val="3366CC"/>
                </a:solidFill>
                <a:effectLst/>
                <a:latin typeface="Arial" panose="020B0604020202020204" pitchFamily="34" charset="0"/>
                <a:hlinkClick r:id="rId8" tooltip="Nhạc công"/>
              </a:rPr>
              <a:t>nhạc công</a:t>
            </a:r>
            <a:r>
              <a:rPr lang="vi-VN" b="0" i="0">
                <a:solidFill>
                  <a:srgbClr val="202122"/>
                </a:solidFill>
                <a:effectLst/>
                <a:latin typeface="Arial" panose="020B0604020202020204" pitchFamily="34" charset="0"/>
              </a:rPr>
              <a:t> ngồi trên ghế kẹp hồ cầm giữa hai chân</a:t>
            </a:r>
            <a:endParaRPr lang="en-US"/>
          </a:p>
        </p:txBody>
      </p:sp>
    </p:spTree>
    <p:extLst>
      <p:ext uri="{BB962C8B-B14F-4D97-AF65-F5344CB8AC3E}">
        <p14:creationId xmlns:p14="http://schemas.microsoft.com/office/powerpoint/2010/main" val="122442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 để tìm hiểu ND (nếu có đủ thời gian) </a:t>
            </a:r>
          </a:p>
        </p:txBody>
      </p:sp>
    </p:spTree>
    <p:extLst>
      <p:ext uri="{BB962C8B-B14F-4D97-AF65-F5344CB8AC3E}">
        <p14:creationId xmlns:p14="http://schemas.microsoft.com/office/powerpoint/2010/main" val="249368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có những đáp án khác phù hợp. </a:t>
            </a:r>
          </a:p>
          <a:p>
            <a:r>
              <a:rPr lang="en-US"/>
              <a:t>GV đọc sgv để nắm thêm thông tin nhé</a:t>
            </a:r>
          </a:p>
        </p:txBody>
      </p:sp>
    </p:spTree>
    <p:extLst>
      <p:ext uri="{BB962C8B-B14F-4D97-AF65-F5344CB8AC3E}">
        <p14:creationId xmlns:p14="http://schemas.microsoft.com/office/powerpoint/2010/main" val="251856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tự giới thiệu trước lớp</a:t>
            </a:r>
          </a:p>
        </p:txBody>
      </p:sp>
    </p:spTree>
    <p:extLst>
      <p:ext uri="{BB962C8B-B14F-4D97-AF65-F5344CB8AC3E}">
        <p14:creationId xmlns:p14="http://schemas.microsoft.com/office/powerpoint/2010/main" val="263611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8031FB-ED1E-4E3A-A118-9FB762565227}"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176236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031FB-ED1E-4E3A-A118-9FB762565227}"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378817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031FB-ED1E-4E3A-A118-9FB762565227}"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1790417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lt1"/>
        </a:solid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11189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81"/>
        <p:cNvGrpSpPr/>
        <p:nvPr/>
      </p:nvGrpSpPr>
      <p:grpSpPr>
        <a:xfrm>
          <a:off x="0" y="0"/>
          <a:ext cx="0" cy="0"/>
          <a:chOff x="0" y="0"/>
          <a:chExt cx="0" cy="0"/>
        </a:xfrm>
      </p:grpSpPr>
      <p:grpSp>
        <p:nvGrpSpPr>
          <p:cNvPr id="2582" name="Google Shape;2582;p27"/>
          <p:cNvGrpSpPr/>
          <p:nvPr/>
        </p:nvGrpSpPr>
        <p:grpSpPr>
          <a:xfrm>
            <a:off x="-398226" y="-79"/>
            <a:ext cx="12989235"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586" name="Google Shape;2586;p27"/>
          <p:cNvGrpSpPr/>
          <p:nvPr/>
        </p:nvGrpSpPr>
        <p:grpSpPr>
          <a:xfrm flipH="1">
            <a:off x="-112027" y="5866605"/>
            <a:ext cx="1354736"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97" name="Google Shape;2697;p27"/>
          <p:cNvGrpSpPr/>
          <p:nvPr/>
        </p:nvGrpSpPr>
        <p:grpSpPr>
          <a:xfrm>
            <a:off x="10950145" y="5866622"/>
            <a:ext cx="1354736"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08" name="Google Shape;2808;p27"/>
          <p:cNvSpPr/>
          <p:nvPr/>
        </p:nvSpPr>
        <p:spPr>
          <a:xfrm>
            <a:off x="250544" y="4909841"/>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09" name="Google Shape;2809;p27"/>
          <p:cNvSpPr/>
          <p:nvPr/>
        </p:nvSpPr>
        <p:spPr>
          <a:xfrm rot="-1998728">
            <a:off x="11661400" y="4915033"/>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0" name="Google Shape;2810;p27"/>
          <p:cNvSpPr/>
          <p:nvPr/>
        </p:nvSpPr>
        <p:spPr>
          <a:xfrm rot="-632712">
            <a:off x="386138" y="2886659"/>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1" name="Google Shape;2811;p27"/>
          <p:cNvSpPr/>
          <p:nvPr/>
        </p:nvSpPr>
        <p:spPr>
          <a:xfrm rot="-338711">
            <a:off x="11615331" y="3157314"/>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12" name="Google Shape;2812;p27"/>
          <p:cNvGrpSpPr/>
          <p:nvPr/>
        </p:nvGrpSpPr>
        <p:grpSpPr>
          <a:xfrm>
            <a:off x="-436712" y="-135091"/>
            <a:ext cx="13066122"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spTree>
    <p:extLst>
      <p:ext uri="{BB962C8B-B14F-4D97-AF65-F5344CB8AC3E}">
        <p14:creationId xmlns:p14="http://schemas.microsoft.com/office/powerpoint/2010/main" val="29533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248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2" name="Google Shape;1392;p11"/>
          <p:cNvGrpSpPr/>
          <p:nvPr/>
        </p:nvGrpSpPr>
        <p:grpSpPr>
          <a:xfrm>
            <a:off x="-398226" y="-79"/>
            <a:ext cx="12989235"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7094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031FB-ED1E-4E3A-A118-9FB762565227}"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127974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8031FB-ED1E-4E3A-A118-9FB762565227}"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365958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8031FB-ED1E-4E3A-A118-9FB762565227}"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309087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8031FB-ED1E-4E3A-A118-9FB762565227}"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294321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8031FB-ED1E-4E3A-A118-9FB762565227}"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285957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031FB-ED1E-4E3A-A118-9FB762565227}"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233898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8031FB-ED1E-4E3A-A118-9FB762565227}"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273124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8031FB-ED1E-4E3A-A118-9FB762565227}"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164A1-6311-441D-8D99-767BEEB6BCDD}" type="slidenum">
              <a:rPr lang="en-US" smtClean="0"/>
              <a:t>‹#›</a:t>
            </a:fld>
            <a:endParaRPr lang="en-US"/>
          </a:p>
        </p:txBody>
      </p:sp>
    </p:spTree>
    <p:extLst>
      <p:ext uri="{BB962C8B-B14F-4D97-AF65-F5344CB8AC3E}">
        <p14:creationId xmlns:p14="http://schemas.microsoft.com/office/powerpoint/2010/main" val="41744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031FB-ED1E-4E3A-A118-9FB762565227}"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164A1-6311-441D-8D99-767BEEB6BCDD}" type="slidenum">
              <a:rPr lang="en-US" smtClean="0"/>
              <a:t>‹#›</a:t>
            </a:fld>
            <a:endParaRPr lang="en-US"/>
          </a:p>
        </p:txBody>
      </p:sp>
    </p:spTree>
    <p:extLst>
      <p:ext uri="{BB962C8B-B14F-4D97-AF65-F5344CB8AC3E}">
        <p14:creationId xmlns:p14="http://schemas.microsoft.com/office/powerpoint/2010/main" val="4205296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6.wav"/><Relationship Id="rId4"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6.wav"/><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6.wav"/><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tags" Target="../tags/tag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slideLayout" Target="../slideLayouts/slideLayout14.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tags" Target="../tags/tag2.xml"/><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image" Target="../media/image10.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image" Target="../media/image10.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60483" y="722907"/>
            <a:ext cx="9542261" cy="4394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2"/>
          <a:stretch>
            <a:fillRect/>
          </a:stretch>
        </p:blipFill>
        <p:spPr>
          <a:xfrm>
            <a:off x="3796626" y="1710538"/>
            <a:ext cx="3648867" cy="839240"/>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2330899" y="972674"/>
            <a:ext cx="7601431"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1</a:t>
            </a:r>
            <a:r>
              <a:rPr lang="vi-VN" sz="3200" b="1" dirty="0">
                <a:latin typeface="Times New Roman" panose="02020603050405020304" pitchFamily="18" charset="0"/>
                <a:cs typeface="Times New Roman" panose="02020603050405020304" pitchFamily="18" charset="0"/>
              </a:rPr>
              <a:t>0</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9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202</a:t>
            </a:r>
            <a:r>
              <a:rPr lang="vi-VN" sz="3200" b="1" dirty="0">
                <a:latin typeface="Times New Roman" panose="02020603050405020304" pitchFamily="18" charset="0"/>
                <a:cs typeface="Times New Roman" panose="02020603050405020304" pitchFamily="18" charset="0"/>
              </a:rPr>
              <a:t>5</a:t>
            </a:r>
            <a:endParaRPr lang="en-US" sz="32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369164" y="4184530"/>
            <a:ext cx="2652128" cy="2747505"/>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4">
            <a:clrChange>
              <a:clrFrom>
                <a:srgbClr val="FDFDFD"/>
              </a:clrFrom>
              <a:clrTo>
                <a:srgbClr val="FDFDFD">
                  <a:alpha val="0"/>
                </a:srgbClr>
              </a:clrTo>
            </a:clrChange>
          </a:blip>
          <a:stretch>
            <a:fillRect/>
          </a:stretch>
        </p:blipFill>
        <p:spPr>
          <a:xfrm flipH="1">
            <a:off x="10095784" y="3805522"/>
            <a:ext cx="2318007" cy="3441596"/>
          </a:xfrm>
          <a:prstGeom prst="rect">
            <a:avLst/>
          </a:prstGeom>
        </p:spPr>
      </p:pic>
      <p:sp>
        <p:nvSpPr>
          <p:cNvPr id="5" name="TextBox 4"/>
          <p:cNvSpPr txBox="1"/>
          <p:nvPr/>
        </p:nvSpPr>
        <p:spPr>
          <a:xfrm>
            <a:off x="4292874" y="2500047"/>
            <a:ext cx="2695755" cy="923330"/>
          </a:xfrm>
          <a:prstGeom prst="rect">
            <a:avLst/>
          </a:prstGeom>
          <a:noFill/>
        </p:spPr>
        <p:txBody>
          <a:bodyPr wrap="square" rtlCol="0">
            <a:spAutoFit/>
          </a:bodyPr>
          <a:lstStyle/>
          <a:p>
            <a:r>
              <a:rPr lang="en-US" sz="5400" dirty="0" err="1"/>
              <a:t>Thi</a:t>
            </a:r>
            <a:r>
              <a:rPr lang="en-US" sz="5400" dirty="0"/>
              <a:t> </a:t>
            </a:r>
            <a:r>
              <a:rPr lang="en-US" sz="5400" dirty="0" err="1"/>
              <a:t>nhạc</a:t>
            </a:r>
            <a:endParaRPr lang="en-US" sz="5400" dirty="0"/>
          </a:p>
        </p:txBody>
      </p:sp>
    </p:spTree>
    <p:extLst>
      <p:ext uri="{BB962C8B-B14F-4D97-AF65-F5344CB8AC3E}">
        <p14:creationId xmlns:p14="http://schemas.microsoft.com/office/powerpoint/2010/main" val="28385763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253DE0-C12B-A17F-B0FC-E1475D335401}"/>
              </a:ext>
            </a:extLst>
          </p:cNvPr>
          <p:cNvGrpSpPr/>
          <p:nvPr/>
        </p:nvGrpSpPr>
        <p:grpSpPr>
          <a:xfrm>
            <a:off x="-162719" y="128494"/>
            <a:ext cx="12033877" cy="6689292"/>
            <a:chOff x="-177800" y="128494"/>
            <a:chExt cx="12033877" cy="6689292"/>
          </a:xfrm>
        </p:grpSpPr>
        <p:sp>
          <p:nvSpPr>
            <p:cNvPr id="13" name="TextBox 12">
              <a:extLst>
                <a:ext uri="{FF2B5EF4-FFF2-40B4-BE49-F238E27FC236}">
                  <a16:creationId xmlns:a16="http://schemas.microsoft.com/office/drawing/2014/main" id="{483A0859-B4EA-0AA1-8A1F-611429CE4B9C}"/>
                </a:ext>
              </a:extLst>
            </p:cNvPr>
            <p:cNvSpPr txBox="1"/>
            <p:nvPr/>
          </p:nvSpPr>
          <p:spPr>
            <a:xfrm>
              <a:off x="-177800" y="800754"/>
              <a:ext cx="12033877" cy="6017032"/>
            </a:xfrm>
            <a:prstGeom prst="rect">
              <a:avLst/>
            </a:prstGeom>
            <a:noFill/>
          </p:spPr>
          <p:txBody>
            <a:bodyPr wrap="square">
              <a:spAutoFit/>
            </a:bodyPr>
            <a:lstStyle/>
            <a:p>
              <a:pPr marL="365760" algn="just"/>
              <a:r>
                <a:rPr lang="en-US" sz="1900" dirty="0">
                  <a:solidFill>
                    <a:srgbClr val="000000"/>
                  </a:solidFill>
                </a:rPr>
                <a:t>	</a:t>
              </a:r>
              <a:r>
                <a:rPr lang="vi-VN" sz="1900" dirty="0">
                  <a:solidFill>
                    <a:srgbClr val="000000"/>
                  </a:solidFill>
                </a:rPr>
                <a:t>Hôm nay là ngày thi tốt nghiệp của các học trò thầy</a:t>
              </a:r>
              <a:r>
                <a:rPr lang="en-US" sz="1900" dirty="0">
                  <a:solidFill>
                    <a:srgbClr val="000000"/>
                  </a:solidFill>
                </a:rPr>
                <a:t> </a:t>
              </a:r>
              <a:r>
                <a:rPr lang="vi-VN" sz="1900" dirty="0">
                  <a:solidFill>
                    <a:srgbClr val="000000"/>
                  </a:solidFill>
                </a:rPr>
                <a:t>giáo vàng anh.</a:t>
              </a:r>
            </a:p>
            <a:p>
              <a:pPr marL="365760" algn="just"/>
              <a:r>
                <a:rPr lang="vi-VN" sz="1900" dirty="0">
                  <a:solidFill>
                    <a:srgbClr val="000000"/>
                  </a:solidFill>
                </a:rPr>
                <a:t> </a:t>
              </a:r>
              <a:r>
                <a:rPr lang="vi-VN" sz="1900" dirty="0" smtClean="0">
                  <a:solidFill>
                    <a:srgbClr val="000000"/>
                  </a:solidFill>
                </a:rPr>
                <a:t>     </a:t>
              </a:r>
              <a:r>
                <a:rPr lang="vi-VN" sz="1900" dirty="0" smtClean="0">
                  <a:solidFill>
                    <a:srgbClr val="000000"/>
                  </a:solidFill>
                </a:rPr>
                <a:t>Ve </a:t>
              </a:r>
              <a:r>
                <a:rPr lang="vi-VN" sz="1900" dirty="0">
                  <a:solidFill>
                    <a:srgbClr val="000000"/>
                  </a:solidFill>
                </a:rPr>
                <a:t>sầu được thầy mời trình bày tác phẩm trước tiên. Mặc áo măng tô trong suốt, đôi mắt </a:t>
              </a:r>
              <a:r>
                <a:rPr lang="vi-VN" sz="1900" dirty="0" smtClean="0">
                  <a:solidFill>
                    <a:srgbClr val="000000"/>
                  </a:solidFill>
                </a:rPr>
                <a:t>nâu</a:t>
              </a:r>
              <a:r>
                <a:rPr lang="vi-VN" sz="1900" dirty="0">
                  <a:solidFill>
                    <a:srgbClr val="000000"/>
                  </a:solidFill>
                </a:rPr>
                <a:t> </a:t>
              </a:r>
              <a:r>
                <a:rPr lang="vi-VN" sz="1900" dirty="0" smtClean="0">
                  <a:solidFill>
                    <a:srgbClr val="000000"/>
                  </a:solidFill>
                </a:rPr>
                <a:t>lấp </a:t>
              </a:r>
              <a:r>
                <a:rPr lang="vi-VN" sz="1900" dirty="0">
                  <a:solidFill>
                    <a:srgbClr val="000000"/>
                  </a:solidFill>
                </a:rPr>
                <a:t>lánh, đầy vẻ tự tin, ve sầu biểu diễn bản nhạc “Mùa hè”. Gian phòng tràn ngập âm thanh. </a:t>
              </a:r>
              <a:r>
                <a:rPr lang="vi-VN" sz="1900" dirty="0" smtClean="0">
                  <a:solidFill>
                    <a:srgbClr val="000000"/>
                  </a:solidFill>
                </a:rPr>
                <a:t>Tiếng vi-ô-lông </a:t>
              </a:r>
              <a:r>
                <a:rPr lang="vi-VN" sz="1900" dirty="0">
                  <a:solidFill>
                    <a:srgbClr val="000000"/>
                  </a:solidFill>
                </a:rPr>
                <a:t>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a:r>
                <a:rPr lang="en-US" sz="1900" dirty="0">
                  <a:solidFill>
                    <a:srgbClr val="000000"/>
                  </a:solidFill>
                </a:rPr>
                <a:t>	</a:t>
              </a:r>
              <a:r>
                <a:rPr lang="vi-VN" sz="1900" dirty="0">
                  <a:solidFill>
                    <a:srgbClr val="000000"/>
                  </a:solidFill>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a:r>
                <a:rPr lang="en-US" sz="1900" dirty="0">
                  <a:solidFill>
                    <a:srgbClr val="000000"/>
                  </a:solidFill>
                </a:rPr>
                <a:t>	</a:t>
              </a:r>
              <a:r>
                <a:rPr lang="vi-VN" sz="1900" dirty="0">
                  <a:solidFill>
                    <a:srgbClr val="000000"/>
                  </a:solidFill>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dirty="0">
                  <a:solidFill>
                    <a:srgbClr val="000000"/>
                  </a:solidFill>
                </a:rPr>
                <a:t>ầ</a:t>
              </a:r>
              <a:r>
                <a:rPr lang="vi-VN" sz="1900" dirty="0">
                  <a:solidFill>
                    <a:srgbClr val="000000"/>
                  </a:solidFill>
                </a:rPr>
                <a:t>y vàng anh nhoà đi.</a:t>
              </a:r>
            </a:p>
            <a:p>
              <a:pPr marL="365760" algn="just"/>
              <a:r>
                <a:rPr lang="en-US" sz="1900" dirty="0">
                  <a:solidFill>
                    <a:srgbClr val="000000"/>
                  </a:solidFill>
                </a:rPr>
                <a:t>	</a:t>
              </a:r>
              <a:r>
                <a:rPr lang="vi-VN" sz="1900" dirty="0">
                  <a:solidFill>
                    <a:srgbClr val="000000"/>
                  </a:solidFill>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a:t>
              </a:r>
              <a:r>
                <a:rPr lang="vi-VN" sz="2000" dirty="0">
                  <a:solidFill>
                    <a:srgbClr val="000000"/>
                  </a:solidFill>
                </a:rPr>
                <a:t>lên </a:t>
              </a:r>
              <a:r>
                <a:rPr lang="en-US" sz="2000" dirty="0" err="1">
                  <a:solidFill>
                    <a:srgbClr val="000000"/>
                  </a:solidFill>
                </a:rPr>
                <a:t>khoe</a:t>
              </a:r>
              <a:r>
                <a:rPr lang="en-US" sz="2000" dirty="0">
                  <a:solidFill>
                    <a:srgbClr val="000000"/>
                  </a:solidFill>
                </a:rPr>
                <a:t> </a:t>
              </a:r>
              <a:r>
                <a:rPr lang="en-US" sz="2000" dirty="0" err="1">
                  <a:solidFill>
                    <a:srgbClr val="000000"/>
                  </a:solidFill>
                </a:rPr>
                <a:t>sắc</a:t>
              </a:r>
              <a:r>
                <a:rPr lang="vi-VN" sz="2000" dirty="0">
                  <a:solidFill>
                    <a:srgbClr val="000000"/>
                  </a:solidFill>
                </a:rPr>
                <a:t>...</a:t>
              </a:r>
            </a:p>
            <a:p>
              <a:pPr marL="365760" algn="just"/>
              <a:r>
                <a:rPr lang="en-US" sz="1900" dirty="0">
                  <a:solidFill>
                    <a:srgbClr val="000000"/>
                  </a:solidFill>
                </a:rPr>
                <a:t>	</a:t>
              </a:r>
              <a:r>
                <a:rPr lang="vi-VN" sz="1900" dirty="0">
                  <a:solidFill>
                    <a:srgbClr val="000000"/>
                  </a:solidFill>
                </a:rPr>
                <a:t>Thầy vàng anh đứng dậy, vẻ nghiêm trang. Các học trò im lặng, hồi hộp.</a:t>
              </a:r>
            </a:p>
            <a:p>
              <a:pPr marL="365760" algn="just"/>
              <a:r>
                <a:rPr lang="en-US" sz="1900" dirty="0">
                  <a:solidFill>
                    <a:srgbClr val="000000"/>
                  </a:solidFill>
                </a:rPr>
                <a:t>	</a:t>
              </a:r>
              <a:r>
                <a:rPr lang="vi-VN" sz="1900" dirty="0">
                  <a:solidFill>
                    <a:srgbClr val="000000"/>
                  </a:solidFill>
                </a:rPr>
                <a:t>- Th</a:t>
              </a:r>
              <a:r>
                <a:rPr lang="en-US" sz="1900" dirty="0">
                  <a:solidFill>
                    <a:srgbClr val="000000"/>
                  </a:solidFill>
                </a:rPr>
                <a:t>ầ</a:t>
              </a:r>
              <a:r>
                <a:rPr lang="vi-VN" sz="1900" dirty="0">
                  <a:solidFill>
                    <a:srgbClr val="000000"/>
                  </a:solidFill>
                </a:rPr>
                <a:t>y rất vui vì sự thành công của các em. Các em đã tạo dựng cho mình một phong cách độc đáo, không ai bắt chước ai. Cảm ơn các em đã cho thầy niềm vui này. </a:t>
              </a:r>
              <a:endParaRPr lang="en-US" sz="1900" dirty="0">
                <a:solidFill>
                  <a:srgbClr val="000000"/>
                </a:solidFill>
              </a:endParaRPr>
            </a:p>
            <a:p>
              <a:pPr marL="365760" algn="r"/>
              <a:r>
                <a:rPr lang="en-US" sz="1900" dirty="0"/>
                <a:t>(Theo </a:t>
              </a:r>
              <a:r>
                <a:rPr lang="en-US" sz="1900" dirty="0" err="1"/>
                <a:t>Nguyễn</a:t>
              </a:r>
              <a:r>
                <a:rPr lang="en-US" sz="1900" dirty="0"/>
                <a:t> Phan </a:t>
              </a:r>
              <a:r>
                <a:rPr lang="en-US" sz="1900" dirty="0" err="1"/>
                <a:t>Hách</a:t>
              </a:r>
              <a:r>
                <a:rPr lang="en-US" sz="1900" dirty="0"/>
                <a:t>)</a:t>
              </a:r>
              <a:endParaRPr lang="vi-VN" sz="1900" dirty="0">
                <a:solidFill>
                  <a:srgbClr val="000000"/>
                </a:solidFill>
              </a:endParaRPr>
            </a:p>
          </p:txBody>
        </p:sp>
        <p:sp>
          <p:nvSpPr>
            <p:cNvPr id="14" name="TextBox 13">
              <a:extLst>
                <a:ext uri="{FF2B5EF4-FFF2-40B4-BE49-F238E27FC236}">
                  <a16:creationId xmlns:a16="http://schemas.microsoft.com/office/drawing/2014/main" id="{5BACD8BB-3E24-4E2D-B10B-CD46D2279028}"/>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cxnSp>
        <p:nvCxnSpPr>
          <p:cNvPr id="2" name="Straight Connector 1">
            <a:extLst>
              <a:ext uri="{FF2B5EF4-FFF2-40B4-BE49-F238E27FC236}">
                <a16:creationId xmlns:a16="http://schemas.microsoft.com/office/drawing/2014/main" id="{7D6DA9B2-145F-590C-3EE1-9E0C6098E0C1}"/>
              </a:ext>
            </a:extLst>
          </p:cNvPr>
          <p:cNvCxnSpPr>
            <a:cxnSpLocks/>
          </p:cNvCxnSpPr>
          <p:nvPr/>
        </p:nvCxnSpPr>
        <p:spPr>
          <a:xfrm>
            <a:off x="10820924" y="1405708"/>
            <a:ext cx="865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69E6F00-EBB4-9326-17A2-357F6A791577}"/>
              </a:ext>
            </a:extLst>
          </p:cNvPr>
          <p:cNvCxnSpPr>
            <a:cxnSpLocks/>
          </p:cNvCxnSpPr>
          <p:nvPr/>
        </p:nvCxnSpPr>
        <p:spPr>
          <a:xfrm>
            <a:off x="10312162" y="2339793"/>
            <a:ext cx="1017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C22DB5-283C-06DD-FE3B-38C154000D17}"/>
              </a:ext>
            </a:extLst>
          </p:cNvPr>
          <p:cNvCxnSpPr>
            <a:cxnSpLocks/>
          </p:cNvCxnSpPr>
          <p:nvPr/>
        </p:nvCxnSpPr>
        <p:spPr>
          <a:xfrm>
            <a:off x="6886840" y="3163478"/>
            <a:ext cx="7644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9E693C-CA53-9609-2F07-DAC3F8F503AC}"/>
              </a:ext>
            </a:extLst>
          </p:cNvPr>
          <p:cNvCxnSpPr>
            <a:cxnSpLocks/>
          </p:cNvCxnSpPr>
          <p:nvPr/>
        </p:nvCxnSpPr>
        <p:spPr>
          <a:xfrm>
            <a:off x="888259" y="2006316"/>
            <a:ext cx="1017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16776A-668E-BAB3-7003-7165B6BB89A4}"/>
              </a:ext>
            </a:extLst>
          </p:cNvPr>
          <p:cNvCxnSpPr>
            <a:cxnSpLocks/>
          </p:cNvCxnSpPr>
          <p:nvPr/>
        </p:nvCxnSpPr>
        <p:spPr>
          <a:xfrm>
            <a:off x="10143762" y="1715314"/>
            <a:ext cx="1354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8187D3-ADA3-28C7-AAAB-75122FAA5C2F}"/>
              </a:ext>
            </a:extLst>
          </p:cNvPr>
          <p:cNvCxnSpPr>
            <a:cxnSpLocks/>
          </p:cNvCxnSpPr>
          <p:nvPr/>
        </p:nvCxnSpPr>
        <p:spPr>
          <a:xfrm>
            <a:off x="3208727" y="2006316"/>
            <a:ext cx="7248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61AB28-CEA8-FBD7-1195-BF9A2E2BC482}"/>
              </a:ext>
            </a:extLst>
          </p:cNvPr>
          <p:cNvCxnSpPr>
            <a:cxnSpLocks/>
          </p:cNvCxnSpPr>
          <p:nvPr/>
        </p:nvCxnSpPr>
        <p:spPr>
          <a:xfrm>
            <a:off x="7902839" y="3163478"/>
            <a:ext cx="11165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F61551-A8C6-5DF3-B750-A3AFD33348B9}"/>
              </a:ext>
            </a:extLst>
          </p:cNvPr>
          <p:cNvCxnSpPr>
            <a:cxnSpLocks/>
          </p:cNvCxnSpPr>
          <p:nvPr/>
        </p:nvCxnSpPr>
        <p:spPr>
          <a:xfrm>
            <a:off x="848821" y="3455578"/>
            <a:ext cx="13510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368C51-A80F-F231-DE3D-A705E0DDD4C5}"/>
              </a:ext>
            </a:extLst>
          </p:cNvPr>
          <p:cNvCxnSpPr>
            <a:cxnSpLocks/>
          </p:cNvCxnSpPr>
          <p:nvPr/>
        </p:nvCxnSpPr>
        <p:spPr>
          <a:xfrm>
            <a:off x="4469569" y="3468278"/>
            <a:ext cx="693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6B9232-5C47-82B9-4B23-9F177CDB8867}"/>
              </a:ext>
            </a:extLst>
          </p:cNvPr>
          <p:cNvCxnSpPr>
            <a:cxnSpLocks/>
          </p:cNvCxnSpPr>
          <p:nvPr/>
        </p:nvCxnSpPr>
        <p:spPr>
          <a:xfrm>
            <a:off x="307747" y="5195478"/>
            <a:ext cx="693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45F6E4-00BD-5952-D9F6-672910A5A659}"/>
              </a:ext>
            </a:extLst>
          </p:cNvPr>
          <p:cNvCxnSpPr>
            <a:cxnSpLocks/>
          </p:cNvCxnSpPr>
          <p:nvPr/>
        </p:nvCxnSpPr>
        <p:spPr>
          <a:xfrm>
            <a:off x="5389947" y="5179150"/>
            <a:ext cx="762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43DAFA-12C5-E637-6105-DBA95B3434AD}"/>
              </a:ext>
            </a:extLst>
          </p:cNvPr>
          <p:cNvCxnSpPr>
            <a:cxnSpLocks/>
          </p:cNvCxnSpPr>
          <p:nvPr/>
        </p:nvCxnSpPr>
        <p:spPr>
          <a:xfrm>
            <a:off x="1245746" y="6336664"/>
            <a:ext cx="1116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9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41F55-948E-26F8-419A-C7119536A688}"/>
              </a:ext>
            </a:extLst>
          </p:cNvPr>
          <p:cNvSpPr txBox="1"/>
          <p:nvPr/>
        </p:nvSpPr>
        <p:spPr>
          <a:xfrm>
            <a:off x="1915019" y="416260"/>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FF0000"/>
                </a:solidFill>
              </a:rPr>
              <a:t>l</a:t>
            </a:r>
            <a:r>
              <a:rPr lang="en-US" sz="4400">
                <a:solidFill>
                  <a:srgbClr val="000000"/>
                </a:solidFill>
              </a:rPr>
              <a:t>ấp </a:t>
            </a:r>
            <a:r>
              <a:rPr lang="en-US" sz="4400">
                <a:solidFill>
                  <a:srgbClr val="FF0000"/>
                </a:solidFill>
              </a:rPr>
              <a:t>l</a:t>
            </a:r>
            <a:r>
              <a:rPr lang="en-US" sz="4400">
                <a:solidFill>
                  <a:srgbClr val="000000"/>
                </a:solidFill>
              </a:rPr>
              <a:t>ánh</a:t>
            </a:r>
          </a:p>
        </p:txBody>
      </p:sp>
      <p:sp>
        <p:nvSpPr>
          <p:cNvPr id="5" name="TextBox 4">
            <a:extLst>
              <a:ext uri="{FF2B5EF4-FFF2-40B4-BE49-F238E27FC236}">
                <a16:creationId xmlns:a16="http://schemas.microsoft.com/office/drawing/2014/main" id="{8623C5A6-A582-459A-32AC-E8E131EB0AC7}"/>
              </a:ext>
            </a:extLst>
          </p:cNvPr>
          <p:cNvSpPr txBox="1"/>
          <p:nvPr/>
        </p:nvSpPr>
        <p:spPr>
          <a:xfrm>
            <a:off x="1915019" y="150795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vi-ô-lông</a:t>
            </a:r>
          </a:p>
        </p:txBody>
      </p:sp>
      <p:sp>
        <p:nvSpPr>
          <p:cNvPr id="6" name="TextBox 5">
            <a:extLst>
              <a:ext uri="{FF2B5EF4-FFF2-40B4-BE49-F238E27FC236}">
                <a16:creationId xmlns:a16="http://schemas.microsoft.com/office/drawing/2014/main" id="{A677ED36-6044-E351-9652-5E476A1E55C7}"/>
              </a:ext>
            </a:extLst>
          </p:cNvPr>
          <p:cNvSpPr txBox="1"/>
          <p:nvPr/>
        </p:nvSpPr>
        <p:spPr>
          <a:xfrm>
            <a:off x="1915019" y="260251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4400">
                <a:solidFill>
                  <a:srgbClr val="000000"/>
                </a:solidFill>
              </a:rPr>
              <a:t>cla-ri-nét</a:t>
            </a:r>
            <a:endParaRPr lang="en-US" sz="4400">
              <a:solidFill>
                <a:srgbClr val="000000"/>
              </a:solidFill>
            </a:endParaRPr>
          </a:p>
        </p:txBody>
      </p:sp>
      <p:sp>
        <p:nvSpPr>
          <p:cNvPr id="7" name="TextBox 6">
            <a:extLst>
              <a:ext uri="{FF2B5EF4-FFF2-40B4-BE49-F238E27FC236}">
                <a16:creationId xmlns:a16="http://schemas.microsoft.com/office/drawing/2014/main" id="{CF301C85-663E-76FB-B4AF-743370A2B340}"/>
              </a:ext>
            </a:extLst>
          </p:cNvPr>
          <p:cNvSpPr txBox="1"/>
          <p:nvPr/>
        </p:nvSpPr>
        <p:spPr>
          <a:xfrm>
            <a:off x="1915019" y="365794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4400">
                <a:solidFill>
                  <a:srgbClr val="000000"/>
                </a:solidFill>
              </a:rPr>
              <a:t>xen-lô</a:t>
            </a:r>
            <a:endParaRPr lang="en-US" sz="4400">
              <a:solidFill>
                <a:srgbClr val="000000"/>
              </a:solidFill>
            </a:endParaRPr>
          </a:p>
        </p:txBody>
      </p:sp>
      <p:sp>
        <p:nvSpPr>
          <p:cNvPr id="8" name="TextBox 7">
            <a:extLst>
              <a:ext uri="{FF2B5EF4-FFF2-40B4-BE49-F238E27FC236}">
                <a16:creationId xmlns:a16="http://schemas.microsoft.com/office/drawing/2014/main" id="{D314D1A0-1133-EC7E-76EE-3E03EACAAC04}"/>
              </a:ext>
            </a:extLst>
          </p:cNvPr>
          <p:cNvSpPr txBox="1"/>
          <p:nvPr/>
        </p:nvSpPr>
        <p:spPr>
          <a:xfrm>
            <a:off x="1915019" y="4679003"/>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4400">
                <a:solidFill>
                  <a:srgbClr val="FF0000"/>
                </a:solidFill>
              </a:rPr>
              <a:t>x</a:t>
            </a:r>
            <a:r>
              <a:rPr lang="vi-VN" sz="4400">
                <a:solidFill>
                  <a:srgbClr val="000000"/>
                </a:solidFill>
              </a:rPr>
              <a:t>úc động</a:t>
            </a:r>
            <a:endParaRPr lang="en-US" sz="4400">
              <a:solidFill>
                <a:srgbClr val="000000"/>
              </a:solidFill>
            </a:endParaRPr>
          </a:p>
        </p:txBody>
      </p:sp>
      <p:sp>
        <p:nvSpPr>
          <p:cNvPr id="9" name="TextBox 8">
            <a:extLst>
              <a:ext uri="{FF2B5EF4-FFF2-40B4-BE49-F238E27FC236}">
                <a16:creationId xmlns:a16="http://schemas.microsoft.com/office/drawing/2014/main" id="{B42BEDF6-077C-857C-FDF6-B422631FBC98}"/>
              </a:ext>
            </a:extLst>
          </p:cNvPr>
          <p:cNvSpPr txBox="1"/>
          <p:nvPr/>
        </p:nvSpPr>
        <p:spPr>
          <a:xfrm>
            <a:off x="1915019" y="5734433"/>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4400">
                <a:solidFill>
                  <a:srgbClr val="000000"/>
                </a:solidFill>
              </a:rPr>
              <a:t>Tờ-réc</a:t>
            </a:r>
            <a:endParaRPr lang="en-US" sz="4400">
              <a:solidFill>
                <a:srgbClr val="000000"/>
              </a:solidFill>
            </a:endParaRPr>
          </a:p>
        </p:txBody>
      </p:sp>
      <p:sp>
        <p:nvSpPr>
          <p:cNvPr id="2" name="TextBox 1">
            <a:extLst>
              <a:ext uri="{FF2B5EF4-FFF2-40B4-BE49-F238E27FC236}">
                <a16:creationId xmlns:a16="http://schemas.microsoft.com/office/drawing/2014/main" id="{2BF41A71-CB92-4582-615A-A82E8B7E5D43}"/>
              </a:ext>
            </a:extLst>
          </p:cNvPr>
          <p:cNvSpPr txBox="1"/>
          <p:nvPr/>
        </p:nvSpPr>
        <p:spPr>
          <a:xfrm>
            <a:off x="6799299" y="416259"/>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4400">
                <a:solidFill>
                  <a:srgbClr val="000000"/>
                </a:solidFill>
              </a:rPr>
              <a:t>Tờ-re-te-te</a:t>
            </a:r>
            <a:endParaRPr lang="en-US" sz="4400">
              <a:solidFill>
                <a:srgbClr val="FF0000"/>
              </a:solidFill>
            </a:endParaRPr>
          </a:p>
        </p:txBody>
      </p:sp>
      <p:sp>
        <p:nvSpPr>
          <p:cNvPr id="3" name="TextBox 2">
            <a:extLst>
              <a:ext uri="{FF2B5EF4-FFF2-40B4-BE49-F238E27FC236}">
                <a16:creationId xmlns:a16="http://schemas.microsoft.com/office/drawing/2014/main" id="{84F983E7-35BC-22DA-E289-EA6F2B054666}"/>
              </a:ext>
            </a:extLst>
          </p:cNvPr>
          <p:cNvSpPr txBox="1"/>
          <p:nvPr/>
        </p:nvSpPr>
        <p:spPr>
          <a:xfrm>
            <a:off x="6799299" y="150795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vi-VN" sz="4400">
                <a:solidFill>
                  <a:srgbClr val="000000"/>
                </a:solidFill>
              </a:rPr>
              <a:t>m</a:t>
            </a:r>
            <a:r>
              <a:rPr lang="vi-VN" sz="4400">
                <a:solidFill>
                  <a:srgbClr val="FF0000"/>
                </a:solidFill>
              </a:rPr>
              <a:t>ãn</a:t>
            </a:r>
            <a:r>
              <a:rPr lang="vi-VN" sz="4400">
                <a:solidFill>
                  <a:srgbClr val="000000"/>
                </a:solidFill>
              </a:rPr>
              <a:t> ng</a:t>
            </a:r>
            <a:r>
              <a:rPr lang="vi-VN" sz="4400">
                <a:solidFill>
                  <a:srgbClr val="FF0000"/>
                </a:solidFill>
              </a:rPr>
              <a:t>uyện</a:t>
            </a:r>
            <a:endParaRPr lang="en-US" sz="4400">
              <a:solidFill>
                <a:srgbClr val="FF0000"/>
              </a:solidFill>
            </a:endParaRPr>
          </a:p>
        </p:txBody>
      </p:sp>
      <p:sp>
        <p:nvSpPr>
          <p:cNvPr id="10" name="TextBox 9">
            <a:extLst>
              <a:ext uri="{FF2B5EF4-FFF2-40B4-BE49-F238E27FC236}">
                <a16:creationId xmlns:a16="http://schemas.microsoft.com/office/drawing/2014/main" id="{AD26DD87-27BE-9542-6628-8C14A09EBE86}"/>
              </a:ext>
            </a:extLst>
          </p:cNvPr>
          <p:cNvSpPr txBox="1"/>
          <p:nvPr/>
        </p:nvSpPr>
        <p:spPr>
          <a:xfrm>
            <a:off x="6799299" y="260251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FF0000"/>
                </a:solidFill>
              </a:rPr>
              <a:t>r</a:t>
            </a:r>
            <a:r>
              <a:rPr lang="en-US" sz="4400">
                <a:solidFill>
                  <a:srgbClr val="000000"/>
                </a:solidFill>
              </a:rPr>
              <a:t>ực </a:t>
            </a:r>
            <a:r>
              <a:rPr lang="en-US" sz="4400">
                <a:solidFill>
                  <a:srgbClr val="FF0000"/>
                </a:solidFill>
              </a:rPr>
              <a:t>r</a:t>
            </a:r>
            <a:r>
              <a:rPr lang="en-US" sz="4400">
                <a:solidFill>
                  <a:srgbClr val="000000"/>
                </a:solidFill>
              </a:rPr>
              <a:t>ỡ</a:t>
            </a:r>
          </a:p>
        </p:txBody>
      </p:sp>
      <p:sp>
        <p:nvSpPr>
          <p:cNvPr id="11" name="TextBox 10">
            <a:extLst>
              <a:ext uri="{FF2B5EF4-FFF2-40B4-BE49-F238E27FC236}">
                <a16:creationId xmlns:a16="http://schemas.microsoft.com/office/drawing/2014/main" id="{462745EF-3FBC-09DE-51E4-AFA200E8B247}"/>
              </a:ext>
            </a:extLst>
          </p:cNvPr>
          <p:cNvSpPr txBox="1"/>
          <p:nvPr/>
        </p:nvSpPr>
        <p:spPr>
          <a:xfrm>
            <a:off x="6799299" y="3657941"/>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FF0000"/>
                </a:solidFill>
              </a:rPr>
              <a:t>r</a:t>
            </a:r>
            <a:r>
              <a:rPr lang="en-US" sz="4400">
                <a:solidFill>
                  <a:srgbClr val="000000"/>
                </a:solidFill>
              </a:rPr>
              <a:t>éo </a:t>
            </a:r>
            <a:r>
              <a:rPr lang="en-US" sz="4400">
                <a:solidFill>
                  <a:srgbClr val="FF0000"/>
                </a:solidFill>
              </a:rPr>
              <a:t>r</a:t>
            </a:r>
            <a:r>
              <a:rPr lang="en-US" sz="4400">
                <a:solidFill>
                  <a:srgbClr val="000000"/>
                </a:solidFill>
              </a:rPr>
              <a:t>ắt</a:t>
            </a:r>
          </a:p>
        </p:txBody>
      </p:sp>
      <p:sp>
        <p:nvSpPr>
          <p:cNvPr id="12" name="TextBox 11">
            <a:extLst>
              <a:ext uri="{FF2B5EF4-FFF2-40B4-BE49-F238E27FC236}">
                <a16:creationId xmlns:a16="http://schemas.microsoft.com/office/drawing/2014/main" id="{063F828C-3A01-2503-C7C0-FB5DFEF65F47}"/>
              </a:ext>
            </a:extLst>
          </p:cNvPr>
          <p:cNvSpPr txBox="1"/>
          <p:nvPr/>
        </p:nvSpPr>
        <p:spPr>
          <a:xfrm>
            <a:off x="6799299" y="4679003"/>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FF0000"/>
                </a:solidFill>
              </a:rPr>
              <a:t>r</a:t>
            </a:r>
            <a:r>
              <a:rPr lang="en-US" sz="4400">
                <a:solidFill>
                  <a:srgbClr val="000000"/>
                </a:solidFill>
              </a:rPr>
              <a:t>ạo </a:t>
            </a:r>
            <a:r>
              <a:rPr lang="en-US" sz="4400">
                <a:solidFill>
                  <a:srgbClr val="FF0000"/>
                </a:solidFill>
              </a:rPr>
              <a:t>r</a:t>
            </a:r>
            <a:r>
              <a:rPr lang="en-US" sz="4400">
                <a:solidFill>
                  <a:srgbClr val="000000"/>
                </a:solidFill>
              </a:rPr>
              <a:t>ực</a:t>
            </a:r>
          </a:p>
        </p:txBody>
      </p:sp>
      <p:sp>
        <p:nvSpPr>
          <p:cNvPr id="13" name="TextBox 12">
            <a:extLst>
              <a:ext uri="{FF2B5EF4-FFF2-40B4-BE49-F238E27FC236}">
                <a16:creationId xmlns:a16="http://schemas.microsoft.com/office/drawing/2014/main" id="{F8FD2F06-691B-83BA-5AC8-C8AB7939C118}"/>
              </a:ext>
            </a:extLst>
          </p:cNvPr>
          <p:cNvSpPr txBox="1"/>
          <p:nvPr/>
        </p:nvSpPr>
        <p:spPr>
          <a:xfrm>
            <a:off x="6799299" y="5734432"/>
            <a:ext cx="3426646" cy="851297"/>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bắ</a:t>
            </a:r>
            <a:r>
              <a:rPr lang="en-US" sz="4400">
                <a:solidFill>
                  <a:srgbClr val="FF0000"/>
                </a:solidFill>
              </a:rPr>
              <a:t>t</a:t>
            </a:r>
            <a:r>
              <a:rPr lang="en-US" sz="4400">
                <a:solidFill>
                  <a:srgbClr val="000000"/>
                </a:solidFill>
              </a:rPr>
              <a:t> </a:t>
            </a:r>
            <a:r>
              <a:rPr lang="en-US" sz="4400">
                <a:solidFill>
                  <a:srgbClr val="FF0000"/>
                </a:solidFill>
              </a:rPr>
              <a:t>ch</a:t>
            </a:r>
            <a:r>
              <a:rPr lang="en-US" sz="4400">
                <a:solidFill>
                  <a:srgbClr val="000000"/>
                </a:solidFill>
              </a:rPr>
              <a:t>ướ</a:t>
            </a:r>
            <a:r>
              <a:rPr lang="en-US" sz="4400">
                <a:solidFill>
                  <a:srgbClr val="FF0000"/>
                </a:solidFill>
              </a:rPr>
              <a:t>c</a:t>
            </a:r>
          </a:p>
        </p:txBody>
      </p:sp>
    </p:spTree>
    <p:extLst>
      <p:ext uri="{BB962C8B-B14F-4D97-AF65-F5344CB8AC3E}">
        <p14:creationId xmlns:p14="http://schemas.microsoft.com/office/powerpoint/2010/main" val="626960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F17D56-2548-3397-E6C0-1F4BD1FAF4A7}"/>
              </a:ext>
            </a:extLst>
          </p:cNvPr>
          <p:cNvGrpSpPr/>
          <p:nvPr/>
        </p:nvGrpSpPr>
        <p:grpSpPr>
          <a:xfrm>
            <a:off x="-391319" y="152401"/>
            <a:ext cx="2901950" cy="584775"/>
            <a:chOff x="752815" y="767254"/>
            <a:chExt cx="2205781" cy="584775"/>
          </a:xfrm>
        </p:grpSpPr>
        <p:sp>
          <p:nvSpPr>
            <p:cNvPr id="4" name="Google Shape;4306;p14">
              <a:extLst>
                <a:ext uri="{FF2B5EF4-FFF2-40B4-BE49-F238E27FC236}">
                  <a16:creationId xmlns:a16="http://schemas.microsoft.com/office/drawing/2014/main"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endParaRPr>
                <a:solidFill>
                  <a:srgbClr val="FF8969"/>
                </a:solidFill>
              </a:endParaRPr>
            </a:p>
          </p:txBody>
        </p:sp>
        <p:sp>
          <p:nvSpPr>
            <p:cNvPr id="5" name="TextBox 4">
              <a:extLst>
                <a:ext uri="{FF2B5EF4-FFF2-40B4-BE49-F238E27FC236}">
                  <a16:creationId xmlns:a16="http://schemas.microsoft.com/office/drawing/2014/main" id="{86CFEA2C-653C-4DF1-88D0-1B3E8AEB104E}"/>
                </a:ext>
              </a:extLst>
            </p:cNvPr>
            <p:cNvSpPr txBox="1"/>
            <p:nvPr/>
          </p:nvSpPr>
          <p:spPr>
            <a:xfrm>
              <a:off x="877050" y="860976"/>
              <a:ext cx="1957309" cy="400110"/>
            </a:xfrm>
            <a:prstGeom prst="rect">
              <a:avLst/>
            </a:prstGeom>
            <a:noFill/>
          </p:spPr>
          <p:txBody>
            <a:bodyPr wrap="square" rtlCol="0">
              <a:spAutoFit/>
            </a:bodyPr>
            <a:lstStyle/>
            <a:p>
              <a:pPr algn="ctr"/>
              <a:r>
                <a:rPr lang="en-US" sz="2000" b="1"/>
                <a:t>Giải nghĩa từ khó</a:t>
              </a:r>
            </a:p>
          </p:txBody>
        </p:sp>
      </p:grpSp>
      <p:sp>
        <p:nvSpPr>
          <p:cNvPr id="6" name="TextBox 5">
            <a:extLst>
              <a:ext uri="{FF2B5EF4-FFF2-40B4-BE49-F238E27FC236}">
                <a16:creationId xmlns:a16="http://schemas.microsoft.com/office/drawing/2014/main" id="{A114A400-BE9B-607E-E211-26DA14D5BBE7}"/>
              </a:ext>
            </a:extLst>
          </p:cNvPr>
          <p:cNvSpPr txBox="1"/>
          <p:nvPr/>
        </p:nvSpPr>
        <p:spPr>
          <a:xfrm>
            <a:off x="491331" y="1507951"/>
            <a:ext cx="11315700" cy="851297"/>
          </a:xfrm>
          <a:prstGeom prst="roundRect">
            <a:avLst/>
          </a:prstGeom>
          <a:solidFill>
            <a:srgbClr val="FDF8E7">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Tiết tấu: ?</a:t>
            </a:r>
          </a:p>
        </p:txBody>
      </p:sp>
      <p:sp>
        <p:nvSpPr>
          <p:cNvPr id="7" name="TextBox 6">
            <a:extLst>
              <a:ext uri="{FF2B5EF4-FFF2-40B4-BE49-F238E27FC236}">
                <a16:creationId xmlns:a16="http://schemas.microsoft.com/office/drawing/2014/main" id="{3F12C218-8A28-A005-5F86-520D740E6A2B}"/>
              </a:ext>
            </a:extLst>
          </p:cNvPr>
          <p:cNvSpPr txBox="1"/>
          <p:nvPr/>
        </p:nvSpPr>
        <p:spPr>
          <a:xfrm>
            <a:off x="491331" y="1507950"/>
            <a:ext cx="11315700" cy="851297"/>
          </a:xfrm>
          <a:prstGeom prst="roundRect">
            <a:avLst/>
          </a:prstGeom>
          <a:solidFill>
            <a:srgbClr val="FDF8E7"/>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Tiết tấu: nhịp điệu của âm nhạc.</a:t>
            </a:r>
          </a:p>
        </p:txBody>
      </p:sp>
      <p:sp>
        <p:nvSpPr>
          <p:cNvPr id="8" name="TextBox 7">
            <a:extLst>
              <a:ext uri="{FF2B5EF4-FFF2-40B4-BE49-F238E27FC236}">
                <a16:creationId xmlns:a16="http://schemas.microsoft.com/office/drawing/2014/main" id="{308976F6-C843-EB7E-5C96-EB44B9CFC1E9}"/>
              </a:ext>
            </a:extLst>
          </p:cNvPr>
          <p:cNvSpPr txBox="1"/>
          <p:nvPr/>
        </p:nvSpPr>
        <p:spPr>
          <a:xfrm>
            <a:off x="491331" y="2860501"/>
            <a:ext cx="11315700" cy="851297"/>
          </a:xfrm>
          <a:prstGeom prst="roundRect">
            <a:avLst/>
          </a:prstGeom>
          <a:solidFill>
            <a:srgbClr val="FDF8E7">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Vi-ô-lông, cla-ri-nét, xen-lô: ?</a:t>
            </a:r>
          </a:p>
        </p:txBody>
      </p:sp>
    </p:spTree>
    <p:extLst>
      <p:ext uri="{BB962C8B-B14F-4D97-AF65-F5344CB8AC3E}">
        <p14:creationId xmlns:p14="http://schemas.microsoft.com/office/powerpoint/2010/main" val="301196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4267-0EB4-EAA5-3056-CC79F603F080}"/>
              </a:ext>
            </a:extLst>
          </p:cNvPr>
          <p:cNvSpPr>
            <a:spLocks noGrp="1"/>
          </p:cNvSpPr>
          <p:nvPr>
            <p:ph type="title"/>
          </p:nvPr>
        </p:nvSpPr>
        <p:spPr>
          <a:xfrm>
            <a:off x="972358" y="173476"/>
            <a:ext cx="10247284" cy="643647"/>
          </a:xfrm>
        </p:spPr>
        <p:txBody>
          <a:bodyPr>
            <a:normAutofit fontScale="90000"/>
          </a:bodyPr>
          <a:lstStyle/>
          <a:p>
            <a:r>
              <a:rPr lang="en-US"/>
              <a:t>Vi-ô-lông</a:t>
            </a:r>
          </a:p>
        </p:txBody>
      </p:sp>
      <p:pic>
        <p:nvPicPr>
          <p:cNvPr id="2050" name="Picture 2" descr="Vĩ cầm – Wikipedia tiếng Việt">
            <a:extLst>
              <a:ext uri="{FF2B5EF4-FFF2-40B4-BE49-F238E27FC236}">
                <a16:creationId xmlns:a16="http://schemas.microsoft.com/office/drawing/2014/main" id="{DADE2769-F858-FA3B-A4EF-F2FF047612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720" y="1714500"/>
            <a:ext cx="2851326"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Ảnh có sẵn miễn phí về âm nhạc, biểu diễn trực tiếp, cung vĩ cầm, đàn ông,  đàn vi ô lông, đang chơi, kính mắt, nghệ sĩ violin, nhạc cụ dây, nhạc">
            <a:extLst>
              <a:ext uri="{FF2B5EF4-FFF2-40B4-BE49-F238E27FC236}">
                <a16:creationId xmlns:a16="http://schemas.microsoft.com/office/drawing/2014/main" id="{62076A4C-2BC6-A284-6170-93DF1BC45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056" y="1714501"/>
            <a:ext cx="6972302"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2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4267-0EB4-EAA5-3056-CC79F603F080}"/>
              </a:ext>
            </a:extLst>
          </p:cNvPr>
          <p:cNvSpPr>
            <a:spLocks noGrp="1"/>
          </p:cNvSpPr>
          <p:nvPr>
            <p:ph type="title"/>
          </p:nvPr>
        </p:nvSpPr>
        <p:spPr>
          <a:xfrm>
            <a:off x="972358" y="173476"/>
            <a:ext cx="10247284" cy="643647"/>
          </a:xfrm>
        </p:spPr>
        <p:txBody>
          <a:bodyPr>
            <a:normAutofit fontScale="90000"/>
          </a:bodyPr>
          <a:lstStyle/>
          <a:p>
            <a:r>
              <a:rPr lang="en-US" sz="5400">
                <a:solidFill>
                  <a:srgbClr val="000000"/>
                </a:solidFill>
              </a:rPr>
              <a:t>cla-ri-nét</a:t>
            </a:r>
            <a:endParaRPr lang="en-US"/>
          </a:p>
        </p:txBody>
      </p:sp>
      <p:pic>
        <p:nvPicPr>
          <p:cNvPr id="3074" name="Picture 2" descr="Tải 3D Tự Học Kèn Clarinet Cla ri nét Nốt Nhạc cho máy tính PC Windows  phiên bản mới nhất - urokimusic.com.HowToPlayClarinet3D">
            <a:extLst>
              <a:ext uri="{FF2B5EF4-FFF2-40B4-BE49-F238E27FC236}">
                <a16:creationId xmlns:a16="http://schemas.microsoft.com/office/drawing/2014/main" id="{A478268E-F3D9-746E-D198-4881F75EE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 y="2238375"/>
            <a:ext cx="48768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arinet – Wikipedia tiếng Việt">
            <a:extLst>
              <a:ext uri="{FF2B5EF4-FFF2-40B4-BE49-F238E27FC236}">
                <a16:creationId xmlns:a16="http://schemas.microsoft.com/office/drawing/2014/main" id="{F8630782-D3F0-B620-B0DA-FE879F43D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2679">
            <a:off x="7497702" y="284344"/>
            <a:ext cx="842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54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4267-0EB4-EAA5-3056-CC79F603F080}"/>
              </a:ext>
            </a:extLst>
          </p:cNvPr>
          <p:cNvSpPr>
            <a:spLocks noGrp="1"/>
          </p:cNvSpPr>
          <p:nvPr>
            <p:ph type="title"/>
          </p:nvPr>
        </p:nvSpPr>
        <p:spPr>
          <a:xfrm>
            <a:off x="972358" y="173476"/>
            <a:ext cx="10247284" cy="643647"/>
          </a:xfrm>
        </p:spPr>
        <p:txBody>
          <a:bodyPr>
            <a:normAutofit fontScale="90000"/>
          </a:bodyPr>
          <a:lstStyle/>
          <a:p>
            <a:r>
              <a:rPr lang="en-US" sz="5400">
                <a:solidFill>
                  <a:srgbClr val="000000"/>
                </a:solidFill>
              </a:rPr>
              <a:t>Xen-lô</a:t>
            </a:r>
            <a:endParaRPr lang="en-US"/>
          </a:p>
        </p:txBody>
      </p:sp>
      <p:pic>
        <p:nvPicPr>
          <p:cNvPr id="4098" name="Picture 2">
            <a:extLst>
              <a:ext uri="{FF2B5EF4-FFF2-40B4-BE49-F238E27FC236}">
                <a16:creationId xmlns:a16="http://schemas.microsoft.com/office/drawing/2014/main" id="{E8464B1F-6D29-8510-820E-33BF84550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58" y="1504950"/>
            <a:ext cx="2775228" cy="4199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C14D7C-3275-0E75-22BD-9A652B6BF1E5}"/>
              </a:ext>
            </a:extLst>
          </p:cNvPr>
          <p:cNvPicPr>
            <a:picLocks noChangeAspect="1"/>
          </p:cNvPicPr>
          <p:nvPr/>
        </p:nvPicPr>
        <p:blipFill>
          <a:blip r:embed="rId4"/>
          <a:stretch>
            <a:fillRect/>
          </a:stretch>
        </p:blipFill>
        <p:spPr>
          <a:xfrm>
            <a:off x="3747586" y="1504950"/>
            <a:ext cx="7527648" cy="4199846"/>
          </a:xfrm>
          <a:prstGeom prst="rect">
            <a:avLst/>
          </a:prstGeom>
        </p:spPr>
      </p:pic>
    </p:spTree>
    <p:extLst>
      <p:ext uri="{BB962C8B-B14F-4D97-AF65-F5344CB8AC3E}">
        <p14:creationId xmlns:p14="http://schemas.microsoft.com/office/powerpoint/2010/main" val="3297474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F17D56-2548-3397-E6C0-1F4BD1FAF4A7}"/>
              </a:ext>
            </a:extLst>
          </p:cNvPr>
          <p:cNvGrpSpPr/>
          <p:nvPr/>
        </p:nvGrpSpPr>
        <p:grpSpPr>
          <a:xfrm>
            <a:off x="-580506" y="246994"/>
            <a:ext cx="4205891" cy="584775"/>
            <a:chOff x="752815" y="767254"/>
            <a:chExt cx="2205781" cy="584775"/>
          </a:xfrm>
        </p:grpSpPr>
        <p:sp>
          <p:nvSpPr>
            <p:cNvPr id="4" name="Google Shape;4306;p14">
              <a:extLst>
                <a:ext uri="{FF2B5EF4-FFF2-40B4-BE49-F238E27FC236}">
                  <a16:creationId xmlns:a16="http://schemas.microsoft.com/office/drawing/2014/main"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endParaRPr>
                <a:solidFill>
                  <a:srgbClr val="FF8969"/>
                </a:solidFill>
              </a:endParaRPr>
            </a:p>
          </p:txBody>
        </p:sp>
        <p:sp>
          <p:nvSpPr>
            <p:cNvPr id="5" name="TextBox 4">
              <a:extLst>
                <a:ext uri="{FF2B5EF4-FFF2-40B4-BE49-F238E27FC236}">
                  <a16:creationId xmlns:a16="http://schemas.microsoft.com/office/drawing/2014/main" id="{86CFEA2C-653C-4DF1-88D0-1B3E8AEB104E}"/>
                </a:ext>
              </a:extLst>
            </p:cNvPr>
            <p:cNvSpPr txBox="1"/>
            <p:nvPr/>
          </p:nvSpPr>
          <p:spPr>
            <a:xfrm>
              <a:off x="901854" y="860976"/>
              <a:ext cx="1957309" cy="400110"/>
            </a:xfrm>
            <a:prstGeom prst="rect">
              <a:avLst/>
            </a:prstGeom>
            <a:noFill/>
          </p:spPr>
          <p:txBody>
            <a:bodyPr wrap="square" rtlCol="0">
              <a:spAutoFit/>
            </a:bodyPr>
            <a:lstStyle/>
            <a:p>
              <a:pPr algn="ctr"/>
              <a:r>
                <a:rPr lang="en-US" sz="2000" b="1"/>
                <a:t>Chú ý ngắt nhịp câu dài</a:t>
              </a:r>
            </a:p>
          </p:txBody>
        </p:sp>
      </p:grpSp>
      <p:sp>
        <p:nvSpPr>
          <p:cNvPr id="9" name="TextBox 8">
            <a:extLst>
              <a:ext uri="{FF2B5EF4-FFF2-40B4-BE49-F238E27FC236}">
                <a16:creationId xmlns:a16="http://schemas.microsoft.com/office/drawing/2014/main" id="{3D3E3E70-7456-0DB4-C1D7-B7B3320C3A63}"/>
              </a:ext>
            </a:extLst>
          </p:cNvPr>
          <p:cNvSpPr txBox="1"/>
          <p:nvPr/>
        </p:nvSpPr>
        <p:spPr>
          <a:xfrm>
            <a:off x="377688" y="1490008"/>
            <a:ext cx="11414234" cy="1938992"/>
          </a:xfrm>
          <a:prstGeom prst="rect">
            <a:avLst/>
          </a:prstGeom>
          <a:solidFill>
            <a:schemeClr val="accent3">
              <a:lumMod val="20000"/>
              <a:lumOff val="80000"/>
            </a:schemeClr>
          </a:solidFill>
        </p:spPr>
        <p:txBody>
          <a:bodyPr wrap="square">
            <a:spAutoFit/>
          </a:bodyPr>
          <a:lstStyle/>
          <a:p>
            <a:pPr algn="just"/>
            <a:r>
              <a:rPr lang="vi-VN" sz="4000">
                <a:solidFill>
                  <a:srgbClr val="000000"/>
                </a:solidFill>
              </a:rPr>
              <a:t>Mặc áo măng tô trong suốt, </a:t>
            </a:r>
            <a:r>
              <a:rPr lang="en-US" sz="4000">
                <a:solidFill>
                  <a:srgbClr val="FF0000"/>
                </a:solidFill>
              </a:rPr>
              <a:t>/</a:t>
            </a:r>
            <a:r>
              <a:rPr lang="en-US" sz="4000">
                <a:solidFill>
                  <a:srgbClr val="000000"/>
                </a:solidFill>
              </a:rPr>
              <a:t> </a:t>
            </a:r>
            <a:r>
              <a:rPr lang="vi-VN" sz="4000">
                <a:solidFill>
                  <a:srgbClr val="000000"/>
                </a:solidFill>
              </a:rPr>
              <a:t>đôi mắt nâu lấp lánh,</a:t>
            </a:r>
            <a:r>
              <a:rPr lang="vi-VN" sz="4000">
                <a:solidFill>
                  <a:srgbClr val="FF0000"/>
                </a:solidFill>
              </a:rPr>
              <a:t> </a:t>
            </a:r>
            <a:r>
              <a:rPr lang="en-US" sz="4000">
                <a:solidFill>
                  <a:srgbClr val="FF0000"/>
                </a:solidFill>
              </a:rPr>
              <a:t>/</a:t>
            </a:r>
            <a:r>
              <a:rPr lang="en-US" sz="4000">
                <a:solidFill>
                  <a:srgbClr val="000000"/>
                </a:solidFill>
              </a:rPr>
              <a:t> </a:t>
            </a:r>
            <a:r>
              <a:rPr lang="vi-VN" sz="4000">
                <a:solidFill>
                  <a:srgbClr val="000000"/>
                </a:solidFill>
              </a:rPr>
              <a:t>đầy vẻ tự tin,</a:t>
            </a:r>
            <a:r>
              <a:rPr lang="en-US" sz="4000">
                <a:solidFill>
                  <a:srgbClr val="000000"/>
                </a:solidFill>
              </a:rPr>
              <a:t> </a:t>
            </a:r>
            <a:r>
              <a:rPr lang="en-US" sz="4000">
                <a:solidFill>
                  <a:srgbClr val="FF0000"/>
                </a:solidFill>
              </a:rPr>
              <a:t>/</a:t>
            </a:r>
            <a:r>
              <a:rPr lang="vi-VN" sz="4000">
                <a:solidFill>
                  <a:srgbClr val="000000"/>
                </a:solidFill>
              </a:rPr>
              <a:t> ve sầu biểu diễn bản nhạc “Mùa hè”.</a:t>
            </a:r>
            <a:r>
              <a:rPr lang="en-US" sz="4000">
                <a:solidFill>
                  <a:srgbClr val="000000"/>
                </a:solidFill>
              </a:rPr>
              <a:t> </a:t>
            </a:r>
            <a:r>
              <a:rPr lang="en-US" sz="4000">
                <a:solidFill>
                  <a:srgbClr val="FF0000"/>
                </a:solidFill>
              </a:rPr>
              <a:t>//</a:t>
            </a:r>
          </a:p>
        </p:txBody>
      </p:sp>
      <p:sp>
        <p:nvSpPr>
          <p:cNvPr id="10" name="TextBox 9">
            <a:extLst>
              <a:ext uri="{FF2B5EF4-FFF2-40B4-BE49-F238E27FC236}">
                <a16:creationId xmlns:a16="http://schemas.microsoft.com/office/drawing/2014/main" id="{007D6347-4075-8665-E71F-7A9AE0D18D9A}"/>
              </a:ext>
            </a:extLst>
          </p:cNvPr>
          <p:cNvSpPr txBox="1"/>
          <p:nvPr/>
        </p:nvSpPr>
        <p:spPr>
          <a:xfrm>
            <a:off x="377688" y="4091152"/>
            <a:ext cx="11414234" cy="1938992"/>
          </a:xfrm>
          <a:prstGeom prst="rect">
            <a:avLst/>
          </a:prstGeom>
          <a:solidFill>
            <a:schemeClr val="accent3">
              <a:lumMod val="20000"/>
              <a:lumOff val="80000"/>
            </a:schemeClr>
          </a:solidFill>
        </p:spPr>
        <p:txBody>
          <a:bodyPr wrap="square">
            <a:spAutoFit/>
          </a:bodyPr>
          <a:lstStyle/>
          <a:p>
            <a:pPr algn="just"/>
            <a:r>
              <a:rPr lang="vi-VN" sz="4000">
                <a:solidFill>
                  <a:srgbClr val="000000"/>
                </a:solidFill>
              </a:rPr>
              <a:t>Gà mở đầu khúc nhạc “Bình minh” bằng tiết tấu nhanh,</a:t>
            </a:r>
            <a:r>
              <a:rPr lang="en-US" sz="4000">
                <a:solidFill>
                  <a:srgbClr val="FF0000"/>
                </a:solidFill>
              </a:rPr>
              <a:t>  /</a:t>
            </a:r>
            <a:r>
              <a:rPr lang="vi-VN" sz="4000">
                <a:solidFill>
                  <a:srgbClr val="000000"/>
                </a:solidFill>
              </a:rPr>
              <a:t> khoẻ,</a:t>
            </a:r>
            <a:r>
              <a:rPr lang="en-US" sz="4000">
                <a:solidFill>
                  <a:srgbClr val="FF0000"/>
                </a:solidFill>
              </a:rPr>
              <a:t> /</a:t>
            </a:r>
            <a:r>
              <a:rPr lang="vi-VN" sz="4000">
                <a:solidFill>
                  <a:srgbClr val="000000"/>
                </a:solidFill>
              </a:rPr>
              <a:t> đầy hứng khởi:</a:t>
            </a:r>
            <a:r>
              <a:rPr lang="en-US" sz="4000">
                <a:solidFill>
                  <a:srgbClr val="FF0000"/>
                </a:solidFill>
              </a:rPr>
              <a:t> /</a:t>
            </a:r>
            <a:r>
              <a:rPr lang="vi-VN" sz="4000">
                <a:solidFill>
                  <a:srgbClr val="000000"/>
                </a:solidFill>
              </a:rPr>
              <a:t> Tờ-réc... </a:t>
            </a:r>
            <a:r>
              <a:rPr lang="en-US" sz="4000">
                <a:solidFill>
                  <a:srgbClr val="FF0000"/>
                </a:solidFill>
              </a:rPr>
              <a:t>/ </a:t>
            </a:r>
            <a:r>
              <a:rPr lang="vi-VN" sz="4000">
                <a:solidFill>
                  <a:srgbClr val="000000"/>
                </a:solidFill>
              </a:rPr>
              <a:t>Tờ-re-te-te...</a:t>
            </a:r>
            <a:r>
              <a:rPr lang="en-US" sz="4000">
                <a:solidFill>
                  <a:srgbClr val="FF0000"/>
                </a:solidFill>
              </a:rPr>
              <a:t> //</a:t>
            </a:r>
          </a:p>
        </p:txBody>
      </p:sp>
    </p:spTree>
    <p:extLst>
      <p:ext uri="{BB962C8B-B14F-4D97-AF65-F5344CB8AC3E}">
        <p14:creationId xmlns:p14="http://schemas.microsoft.com/office/powerpoint/2010/main" val="8461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5067148-5232-059F-C011-B61397EDD01C}"/>
              </a:ext>
            </a:extLst>
          </p:cNvPr>
          <p:cNvGrpSpPr/>
          <p:nvPr/>
        </p:nvGrpSpPr>
        <p:grpSpPr>
          <a:xfrm>
            <a:off x="-162719" y="128494"/>
            <a:ext cx="12033877" cy="6612348"/>
            <a:chOff x="-177800" y="128494"/>
            <a:chExt cx="12033877" cy="6612348"/>
          </a:xfrm>
        </p:grpSpPr>
        <p:sp>
          <p:nvSpPr>
            <p:cNvPr id="7" name="TextBox 6">
              <a:extLst>
                <a:ext uri="{FF2B5EF4-FFF2-40B4-BE49-F238E27FC236}">
                  <a16:creationId xmlns:a16="http://schemas.microsoft.com/office/drawing/2014/main" id="{78EFFFCB-ED50-6954-8D23-4BEEEDE6FE0A}"/>
                </a:ext>
              </a:extLst>
            </p:cNvPr>
            <p:cNvSpPr txBox="1"/>
            <p:nvPr/>
          </p:nvSpPr>
          <p:spPr>
            <a:xfrm>
              <a:off x="-177800" y="800754"/>
              <a:ext cx="12033877" cy="5940088"/>
            </a:xfrm>
            <a:prstGeom prst="rect">
              <a:avLst/>
            </a:prstGeom>
            <a:noFill/>
          </p:spPr>
          <p:txBody>
            <a:bodyPr wrap="square">
              <a:spAutoFit/>
            </a:bodyPr>
            <a:lstStyle/>
            <a:p>
              <a:pPr marL="365760" algn="just"/>
              <a:r>
                <a:rPr lang="en-US" sz="1900">
                  <a:solidFill>
                    <a:srgbClr val="000000"/>
                  </a:solidFill>
                </a:rPr>
                <a:t>	</a:t>
              </a:r>
              <a:r>
                <a:rPr lang="vi-VN" sz="1900">
                  <a:solidFill>
                    <a:srgbClr val="000000"/>
                  </a:solidFill>
                </a:rPr>
                <a:t>Hôm nay là ngày thi tốt nghiệp của các học trò thầy</a:t>
              </a:r>
              <a:r>
                <a:rPr lang="en-US" sz="1900">
                  <a:solidFill>
                    <a:srgbClr val="000000"/>
                  </a:solidFill>
                </a:rPr>
                <a:t> </a:t>
              </a:r>
              <a:r>
                <a:rPr lang="vi-VN" sz="1900">
                  <a:solidFill>
                    <a:srgbClr val="000000"/>
                  </a:solidFill>
                </a:rPr>
                <a:t>giáo vàng anh.</a:t>
              </a:r>
            </a:p>
            <a:p>
              <a:pPr marL="365760" algn="just"/>
              <a:r>
                <a:rPr lang="en-US" sz="1900">
                  <a:solidFill>
                    <a:srgbClr val="000000"/>
                  </a:solidFill>
                </a:rPr>
                <a:t>	</a:t>
              </a:r>
              <a:r>
                <a:rPr lang="vi-VN" sz="1900">
                  <a:solidFill>
                    <a:srgbClr val="000000"/>
                  </a:solidFill>
                </a:rPr>
                <a:t>Ve sầu được thầy mời trình bày tác phẩm trước tiên. Mặc áo măng tô trong suốt, đôi mắt nâu</a:t>
              </a:r>
              <a:r>
                <a:rPr lang="en-US" sz="1900">
                  <a:solidFill>
                    <a:srgbClr val="000000"/>
                  </a:solidFill>
                </a:rPr>
                <a:t>         </a:t>
              </a:r>
              <a:r>
                <a:rPr lang="vi-VN" sz="1900">
                  <a:solidFill>
                    <a:srgbClr val="000000"/>
                  </a:solidFill>
                </a:rPr>
                <a:t> lấp lánh, đầy vẻ tự tin, ve sầu biểu diễn bản nhạc “Mùa hè”. Gian phòng tràn ngập âm thanh. Tiếng </a:t>
              </a:r>
              <a:r>
                <a:rPr lang="en-US" sz="1900">
                  <a:solidFill>
                    <a:srgbClr val="000000"/>
                  </a:solidFill>
                </a:rPr>
                <a:t>          </a:t>
              </a:r>
              <a:r>
                <a:rPr lang="vi-VN" sz="1900">
                  <a:solidFill>
                    <a:srgbClr val="000000"/>
                  </a:solidFill>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a:r>
                <a:rPr lang="en-US" sz="1900">
                  <a:solidFill>
                    <a:srgbClr val="000000"/>
                  </a:solidFill>
                </a:rPr>
                <a:t>	</a:t>
              </a:r>
              <a:r>
                <a:rPr lang="vi-VN" sz="1900">
                  <a:solidFill>
                    <a:srgbClr val="000000"/>
                  </a:solidFill>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a:r>
                <a:rPr lang="en-US" sz="1900">
                  <a:solidFill>
                    <a:srgbClr val="000000"/>
                  </a:solidFill>
                </a:rPr>
                <a:t>	</a:t>
              </a:r>
              <a:r>
                <a:rPr lang="vi-VN" sz="1900">
                  <a:solidFill>
                    <a:srgbClr val="000000"/>
                  </a:solidFill>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a:solidFill>
                    <a:srgbClr val="000000"/>
                  </a:solidFill>
                </a:rPr>
                <a:t>ầ</a:t>
              </a:r>
              <a:r>
                <a:rPr lang="vi-VN" sz="1900">
                  <a:solidFill>
                    <a:srgbClr val="000000"/>
                  </a:solidFill>
                </a:rPr>
                <a:t>y vàng anh nhoà đi.</a:t>
              </a:r>
            </a:p>
            <a:p>
              <a:pPr marL="365760" algn="just"/>
              <a:r>
                <a:rPr lang="en-US" sz="1900">
                  <a:solidFill>
                    <a:srgbClr val="000000"/>
                  </a:solidFill>
                </a:rPr>
                <a:t>	</a:t>
              </a:r>
              <a:r>
                <a:rPr lang="vi-VN" sz="1900">
                  <a:solidFill>
                    <a:srgbClr val="000000"/>
                  </a:solidFill>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a:solidFill>
                    <a:srgbClr val="000000"/>
                  </a:solidFill>
                </a:rPr>
                <a:t>khoe sắc</a:t>
              </a:r>
              <a:r>
                <a:rPr lang="vi-VN" sz="1900">
                  <a:solidFill>
                    <a:srgbClr val="000000"/>
                  </a:solidFill>
                </a:rPr>
                <a:t>...</a:t>
              </a:r>
            </a:p>
            <a:p>
              <a:pPr marL="365760" algn="just"/>
              <a:r>
                <a:rPr lang="en-US" sz="1900">
                  <a:solidFill>
                    <a:srgbClr val="000000"/>
                  </a:solidFill>
                </a:rPr>
                <a:t>	</a:t>
              </a:r>
              <a:r>
                <a:rPr lang="vi-VN" sz="1900">
                  <a:solidFill>
                    <a:srgbClr val="000000"/>
                  </a:solidFill>
                </a:rPr>
                <a:t>Thầy vàng anh đứng dậy, vẻ nghiêm trang. Các học trò im lặng, hồi hộp.</a:t>
              </a:r>
            </a:p>
            <a:p>
              <a:pPr marL="365760" algn="just"/>
              <a:r>
                <a:rPr lang="en-US" sz="1900">
                  <a:solidFill>
                    <a:srgbClr val="000000"/>
                  </a:solidFill>
                </a:rPr>
                <a:t>	</a:t>
              </a:r>
              <a:r>
                <a:rPr lang="vi-VN" sz="1900">
                  <a:solidFill>
                    <a:srgbClr val="000000"/>
                  </a:solidFill>
                </a:rPr>
                <a:t>- Th</a:t>
              </a:r>
              <a:r>
                <a:rPr lang="en-US" sz="1900">
                  <a:solidFill>
                    <a:srgbClr val="000000"/>
                  </a:solidFill>
                </a:rPr>
                <a:t>ầ</a:t>
              </a:r>
              <a:r>
                <a:rPr lang="vi-VN" sz="1900">
                  <a:solidFill>
                    <a:srgbClr val="000000"/>
                  </a:solidFill>
                </a:rPr>
                <a:t>y rất vui vì sự thành công của các em. Các em đã tạo dựng cho mình một phong cách độc đáo, không ai bắt chước ai. Cảm ơn các em đã cho thầy niềm vui này. </a:t>
              </a:r>
              <a:endParaRPr lang="en-US" sz="1900">
                <a:solidFill>
                  <a:srgbClr val="000000"/>
                </a:solidFill>
              </a:endParaRPr>
            </a:p>
            <a:p>
              <a:pPr marL="365760" algn="r"/>
              <a:r>
                <a:rPr lang="en-US" sz="1900"/>
                <a:t>(Theo Nguyễn Phan Hách)</a:t>
              </a:r>
              <a:endParaRPr lang="vi-VN" sz="1900">
                <a:solidFill>
                  <a:srgbClr val="000000"/>
                </a:solidFill>
              </a:endParaRPr>
            </a:p>
          </p:txBody>
        </p:sp>
        <p:sp>
          <p:nvSpPr>
            <p:cNvPr id="8" name="TextBox 7">
              <a:extLst>
                <a:ext uri="{FF2B5EF4-FFF2-40B4-BE49-F238E27FC236}">
                  <a16:creationId xmlns:a16="http://schemas.microsoft.com/office/drawing/2014/main" id="{BE804D20-D238-DB34-7139-5FF0EBF82652}"/>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id="{B95BB32B-9A8F-B35C-2588-B514C4C1E1AB}"/>
              </a:ext>
            </a:extLst>
          </p:cNvPr>
          <p:cNvGrpSpPr/>
          <p:nvPr/>
        </p:nvGrpSpPr>
        <p:grpSpPr>
          <a:xfrm>
            <a:off x="-316410" y="128495"/>
            <a:ext cx="2695639" cy="584775"/>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Đọc lại toàn bài</a:t>
              </a:r>
            </a:p>
          </p:txBody>
        </p:sp>
      </p:grpSp>
    </p:spTree>
    <p:extLst>
      <p:ext uri="{BB962C8B-B14F-4D97-AF65-F5344CB8AC3E}">
        <p14:creationId xmlns:p14="http://schemas.microsoft.com/office/powerpoint/2010/main" val="3327800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733539"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 Trong câu chuyện có 5 nhân vật, đó là: thầy giáo vàng anh, ve sầu, gà trống, dế, hoạ mi.</a:t>
            </a:r>
          </a:p>
          <a:p>
            <a:pPr algn="just"/>
            <a:r>
              <a:rPr lang="en-US" sz="4000">
                <a:solidFill>
                  <a:srgbClr val="000000"/>
                </a:solidFill>
              </a:rPr>
              <a:t>– Những nhân vật đó có điểm giống nhau là: yêu âm nhạc, say mê chơi nhạc, biểu diễn hết mình,… </a:t>
            </a:r>
          </a:p>
        </p:txBody>
      </p:sp>
      <p:sp>
        <p:nvSpPr>
          <p:cNvPr id="3" name="TextBox 2">
            <a:extLst>
              <a:ext uri="{FF2B5EF4-FFF2-40B4-BE49-F238E27FC236}">
                <a16:creationId xmlns:a16="http://schemas.microsoft.com/office/drawing/2014/main" id="{05A1C31B-BA9F-2A91-B950-DFE74EB44AD1}"/>
              </a:ext>
            </a:extLst>
          </p:cNvPr>
          <p:cNvSpPr txBox="1"/>
          <p:nvPr/>
        </p:nvSpPr>
        <p:spPr>
          <a:xfrm>
            <a:off x="579221" y="274293"/>
            <a:ext cx="11033559" cy="1077218"/>
          </a:xfrm>
          <a:prstGeom prst="rect">
            <a:avLst/>
          </a:prstGeom>
          <a:noFill/>
        </p:spPr>
        <p:txBody>
          <a:bodyPr wrap="square">
            <a:spAutoFit/>
          </a:bodyPr>
          <a:lstStyle/>
          <a:p>
            <a:pPr algn="just"/>
            <a:r>
              <a:rPr lang="en-US" sz="3200" b="1">
                <a:solidFill>
                  <a:srgbClr val="000000"/>
                </a:solidFill>
                <a:latin typeface="+mj-lt"/>
                <a:ea typeface="AvantGarde" panose="00000400000000000000" pitchFamily="2" charset="0"/>
                <a:cs typeface="AvantGarde" panose="00000400000000000000" pitchFamily="2" charset="0"/>
              </a:rPr>
              <a:t>1. Câu chuyện có những nhân vật nào? Những nhân vật đó có điểm gì giống nhau?</a:t>
            </a:r>
          </a:p>
        </p:txBody>
      </p:sp>
    </p:spTree>
    <p:extLst>
      <p:ext uri="{BB962C8B-B14F-4D97-AF65-F5344CB8AC3E}">
        <p14:creationId xmlns:p14="http://schemas.microsoft.com/office/powerpoint/2010/main" val="37861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656379" y="274294"/>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2. Giới thiệu về tiết mục của một nhân vật mà em yêu thích trong câu chuyện.</a:t>
            </a:r>
          </a:p>
        </p:txBody>
      </p:sp>
      <p:sp>
        <p:nvSpPr>
          <p:cNvPr id="2" name="TextBox 1">
            <a:extLst>
              <a:ext uri="{FF2B5EF4-FFF2-40B4-BE49-F238E27FC236}">
                <a16:creationId xmlns:a16="http://schemas.microsoft.com/office/drawing/2014/main" id="{256CF207-B99F-4C3D-2DFD-0F18DED6DF35}"/>
              </a:ext>
            </a:extLst>
          </p:cNvPr>
          <p:cNvSpPr txBox="1"/>
          <p:nvPr/>
        </p:nvSpPr>
        <p:spPr>
          <a:xfrm>
            <a:off x="1184222" y="1474622"/>
            <a:ext cx="9977871" cy="3416320"/>
          </a:xfrm>
          <a:prstGeom prst="rect">
            <a:avLst/>
          </a:prstGeom>
          <a:noFill/>
        </p:spPr>
        <p:txBody>
          <a:bodyPr wrap="square">
            <a:spAutoFit/>
          </a:bodyPr>
          <a:lstStyle/>
          <a:p>
            <a:pPr algn="just">
              <a:lnSpc>
                <a:spcPct val="150000"/>
              </a:lnSpc>
            </a:pPr>
            <a:r>
              <a:rPr lang="en-US" sz="3600"/>
              <a:t>– Tên bản nhạc và nhân vật biểu diễn</a:t>
            </a:r>
          </a:p>
          <a:p>
            <a:pPr algn="just">
              <a:lnSpc>
                <a:spcPct val="150000"/>
              </a:lnSpc>
            </a:pPr>
            <a:r>
              <a:rPr lang="en-US" sz="3600"/>
              <a:t>– Ngoại hình của nhân vật</a:t>
            </a:r>
          </a:p>
          <a:p>
            <a:pPr algn="just">
              <a:lnSpc>
                <a:spcPct val="150000"/>
              </a:lnSpc>
            </a:pPr>
            <a:r>
              <a:rPr lang="en-US" sz="3600"/>
              <a:t>– Những hình ảnh gợi ra từ bản nhạc được trình diễn</a:t>
            </a:r>
            <a:endParaRPr lang="en-US" sz="3600">
              <a:solidFill>
                <a:srgbClr val="000000"/>
              </a:solidFill>
              <a:latin typeface="+mj-lt"/>
              <a:ea typeface="AvantGarde" panose="00000400000000000000" pitchFamily="2" charset="0"/>
              <a:cs typeface="AvantGarde" panose="00000400000000000000" pitchFamily="2" charset="0"/>
            </a:endParaRPr>
          </a:p>
        </p:txBody>
      </p:sp>
      <p:pic>
        <p:nvPicPr>
          <p:cNvPr id="5" name="Picture 4">
            <a:extLst>
              <a:ext uri="{FF2B5EF4-FFF2-40B4-BE49-F238E27FC236}">
                <a16:creationId xmlns:a16="http://schemas.microsoft.com/office/drawing/2014/main" id="{1E4CA066-23FD-DA92-5165-3F000D429E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4861560" y="4704314"/>
            <a:ext cx="2468880" cy="2112792"/>
          </a:xfrm>
          <a:prstGeom prst="rect">
            <a:avLst/>
          </a:prstGeom>
          <a:ln>
            <a:noFill/>
          </a:ln>
          <a:effectLst>
            <a:softEdge rad="112500"/>
          </a:effectLst>
        </p:spPr>
      </p:pic>
      <p:pic>
        <p:nvPicPr>
          <p:cNvPr id="7" name="Picture 6">
            <a:extLst>
              <a:ext uri="{FF2B5EF4-FFF2-40B4-BE49-F238E27FC236}">
                <a16:creationId xmlns:a16="http://schemas.microsoft.com/office/drawing/2014/main" id="{5FCC5C57-1440-F7E1-C484-40E49FC7493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2128759" y="4788286"/>
            <a:ext cx="2468880" cy="2000846"/>
          </a:xfrm>
          <a:prstGeom prst="rect">
            <a:avLst/>
          </a:prstGeom>
          <a:ln>
            <a:noFill/>
          </a:ln>
          <a:effectLst>
            <a:softEdge rad="112500"/>
          </a:effectLst>
        </p:spPr>
      </p:pic>
      <p:pic>
        <p:nvPicPr>
          <p:cNvPr id="9" name="Picture 8">
            <a:extLst>
              <a:ext uri="{FF2B5EF4-FFF2-40B4-BE49-F238E27FC236}">
                <a16:creationId xmlns:a16="http://schemas.microsoft.com/office/drawing/2014/main" id="{4AE97838-1B69-D6D6-2A46-694B058A82D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contrast="20000"/>
                    </a14:imgEffect>
                  </a14:imgLayer>
                </a14:imgProps>
              </a:ext>
            </a:extLst>
          </a:blip>
          <a:stretch>
            <a:fillRect/>
          </a:stretch>
        </p:blipFill>
        <p:spPr>
          <a:xfrm>
            <a:off x="7330440" y="4788286"/>
            <a:ext cx="2555170" cy="2000846"/>
          </a:xfrm>
          <a:prstGeom prst="rect">
            <a:avLst/>
          </a:prstGeom>
          <a:ln>
            <a:noFill/>
          </a:ln>
          <a:effectLst>
            <a:softEdge rad="112500"/>
          </a:effectLst>
        </p:spPr>
      </p:pic>
    </p:spTree>
    <p:extLst>
      <p:ext uri="{BB962C8B-B14F-4D97-AF65-F5344CB8AC3E}">
        <p14:creationId xmlns:p14="http://schemas.microsoft.com/office/powerpoint/2010/main" val="1011455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717113" y="1328666"/>
            <a:ext cx="7031734" cy="1685845"/>
          </a:xfrm>
          <a:prstGeom prst="roundRect">
            <a:avLst>
              <a:gd name="adj" fmla="val 20578"/>
            </a:avLst>
          </a:prstGeom>
          <a:solidFill>
            <a:schemeClr val="bg2"/>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dirty="0">
                <a:solidFill>
                  <a:srgbClr val="FF0000"/>
                </a:solidFill>
                <a:latin typeface="+mj-lt"/>
                <a:ea typeface="AvantGarde" panose="00000400000000000000" pitchFamily="2" charset="0"/>
                <a:cs typeface="AvantGarde" panose="00000400000000000000" pitchFamily="2" charset="0"/>
              </a:rPr>
              <a:t>KHỞI ĐỘNG</a:t>
            </a:r>
            <a:endParaRPr sz="8000" b="1" dirty="0">
              <a:solidFill>
                <a:srgbClr val="FF0000"/>
              </a:solidFill>
              <a:latin typeface="+mj-lt"/>
            </a:endParaRPr>
          </a:p>
        </p:txBody>
      </p:sp>
      <p:pic>
        <p:nvPicPr>
          <p:cNvPr id="1030" name="Picture 6" descr="Cartoon Children, Kids, People 08 png">
            <a:extLst>
              <a:ext uri="{FF2B5EF4-FFF2-40B4-BE49-F238E27FC236}">
                <a16:creationId xmlns:a16="http://schemas.microsoft.com/office/drawing/2014/main" id="{9D442496-F135-FDEC-B742-515E344D24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783" y="3675337"/>
            <a:ext cx="226710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id="{B6707B1E-BD77-E787-5BF0-8E1118C41C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216" y="3312612"/>
            <a:ext cx="154572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id="{F6BE6FF2-6A27-0B59-65B4-2725F584F5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8847" y="3312612"/>
            <a:ext cx="1899930" cy="332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id="{1F56B691-5C74-D61E-BA0C-C74A2297AF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7423" y="3429000"/>
            <a:ext cx="1786032" cy="29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365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733539"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a:t>
            </a:r>
            <a:r>
              <a:rPr lang="en-US" sz="4400">
                <a:solidFill>
                  <a:srgbClr val="000000"/>
                </a:solidFill>
                <a:ea typeface="AvantGarde" panose="00000400000000000000" pitchFamily="2" charset="0"/>
                <a:cs typeface="AvantGarde" panose="00000400000000000000" pitchFamily="2" charset="0"/>
              </a:rPr>
              <a:t>Thầy vàng anh rất vui và xúc động khi xem các học trò biểu diễn vì các tiết mục biểu diễn của học trò đều hay và đặc biệt; vì mỗi người </a:t>
            </a:r>
            <a:r>
              <a:rPr lang="vi-VN" sz="4400">
                <a:solidFill>
                  <a:srgbClr val="000000"/>
                </a:solidFill>
              </a:rPr>
              <a:t>đã tạo dựng cho mình một phong cách độc đáo, không ai bắt chước ai</a:t>
            </a:r>
            <a:r>
              <a:rPr lang="en-US" sz="4400">
                <a:solidFill>
                  <a:srgbClr val="000000"/>
                </a:solidFill>
              </a:rPr>
              <a:t>.</a:t>
            </a:r>
          </a:p>
        </p:txBody>
      </p:sp>
      <p:sp>
        <p:nvSpPr>
          <p:cNvPr id="3" name="TextBox 2">
            <a:extLst>
              <a:ext uri="{FF2B5EF4-FFF2-40B4-BE49-F238E27FC236}">
                <a16:creationId xmlns:a16="http://schemas.microsoft.com/office/drawing/2014/main" id="{05A1C31B-BA9F-2A91-B950-DFE74EB44AD1}"/>
              </a:ext>
            </a:extLst>
          </p:cNvPr>
          <p:cNvSpPr txBox="1"/>
          <p:nvPr/>
        </p:nvSpPr>
        <p:spPr>
          <a:xfrm>
            <a:off x="656379" y="192649"/>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3. Vì sao thầy vàng anh rất vui và xúc động khi xem các học trò biểu diễn?</a:t>
            </a:r>
          </a:p>
        </p:txBody>
      </p:sp>
    </p:spTree>
    <p:extLst>
      <p:ext uri="{BB962C8B-B14F-4D97-AF65-F5344CB8AC3E}">
        <p14:creationId xmlns:p14="http://schemas.microsoft.com/office/powerpoint/2010/main" val="4122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79221" y="317835"/>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4. Tác giả muốn nói điều gì qua câu chuyện trên? Tìm câu trả lời đúng.</a:t>
            </a:r>
          </a:p>
        </p:txBody>
      </p:sp>
      <p:sp>
        <p:nvSpPr>
          <p:cNvPr id="2" name="TextBox 1">
            <a:extLst>
              <a:ext uri="{FF2B5EF4-FFF2-40B4-BE49-F238E27FC236}">
                <a16:creationId xmlns:a16="http://schemas.microsoft.com/office/drawing/2014/main" id="{4BEA351E-150E-67F5-F6E6-E6A063B02D41}"/>
              </a:ext>
            </a:extLst>
          </p:cNvPr>
          <p:cNvSpPr txBox="1"/>
          <p:nvPr/>
        </p:nvSpPr>
        <p:spPr>
          <a:xfrm>
            <a:off x="579221" y="1719441"/>
            <a:ext cx="11597699" cy="3785652"/>
          </a:xfrm>
          <a:prstGeom prst="rect">
            <a:avLst/>
          </a:prstGeom>
          <a:noFill/>
        </p:spPr>
        <p:txBody>
          <a:bodyPr wrap="square">
            <a:spAutoFit/>
          </a:bodyPr>
          <a:lstStyle/>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A. </a:t>
            </a:r>
            <a:r>
              <a:rPr lang="en-US" sz="3500">
                <a:latin typeface="+mj-lt"/>
                <a:ea typeface="AvantGarde" panose="00000400000000000000" pitchFamily="2" charset="0"/>
                <a:cs typeface="AvantGarde" panose="00000400000000000000" pitchFamily="2" charset="0"/>
              </a:rPr>
              <a:t>Nhiều loài vật có tiếng kêu, tiếng gáy, tiếng hót rất hay.</a:t>
            </a:r>
            <a:endParaRPr lang="en-US" sz="3500">
              <a:solidFill>
                <a:srgbClr val="000000"/>
              </a:solidFill>
              <a:latin typeface="+mj-lt"/>
              <a:ea typeface="AvantGarde" panose="00000400000000000000" pitchFamily="2" charset="0"/>
              <a:cs typeface="AvantGarde" panose="00000400000000000000" pitchFamily="2" charset="0"/>
            </a:endParaRPr>
          </a:p>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B. Thế giới của các loài vật muôn màu, muôn vẻ.</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C. Mỗi người hãy tạo cho mình nét đẹp riêng.</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D. Muốn hát hay, đàn giỏi thì phải tập luyện chăm chỉ.</a:t>
            </a:r>
            <a:endParaRPr lang="en-US" sz="3500">
              <a:solidFill>
                <a:srgbClr val="000000"/>
              </a:solidFill>
              <a:latin typeface="+mj-lt"/>
              <a:ea typeface="AvantGarde" panose="00000400000000000000" pitchFamily="2" charset="0"/>
              <a:cs typeface="AvantGarde" panose="00000400000000000000" pitchFamily="2" charset="0"/>
            </a:endParaRPr>
          </a:p>
        </p:txBody>
      </p:sp>
      <p:sp>
        <p:nvSpPr>
          <p:cNvPr id="4" name="Oval 3">
            <a:extLst>
              <a:ext uri="{FF2B5EF4-FFF2-40B4-BE49-F238E27FC236}">
                <a16:creationId xmlns:a16="http://schemas.microsoft.com/office/drawing/2014/main" id="{7832A633-227C-64E8-6619-66459F5B960F}"/>
              </a:ext>
            </a:extLst>
          </p:cNvPr>
          <p:cNvSpPr/>
          <p:nvPr/>
        </p:nvSpPr>
        <p:spPr>
          <a:xfrm>
            <a:off x="503020" y="3769180"/>
            <a:ext cx="685800" cy="685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17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F4913-4495-6017-2DFF-363D82F1B8E7}"/>
              </a:ext>
            </a:extLst>
          </p:cNvPr>
          <p:cNvSpPr txBox="1"/>
          <p:nvPr/>
        </p:nvSpPr>
        <p:spPr>
          <a:xfrm>
            <a:off x="579221" y="317835"/>
            <a:ext cx="11033559" cy="646331"/>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1. Tìm danh từ trong các câu dưới đây:</a:t>
            </a:r>
          </a:p>
        </p:txBody>
      </p:sp>
      <p:sp>
        <p:nvSpPr>
          <p:cNvPr id="4" name="TextBox 3">
            <a:extLst>
              <a:ext uri="{FF2B5EF4-FFF2-40B4-BE49-F238E27FC236}">
                <a16:creationId xmlns:a16="http://schemas.microsoft.com/office/drawing/2014/main" id="{C0F5380E-B8EC-A95B-A780-8D6105327863}"/>
              </a:ext>
            </a:extLst>
          </p:cNvPr>
          <p:cNvSpPr txBox="1"/>
          <p:nvPr/>
        </p:nvSpPr>
        <p:spPr>
          <a:xfrm>
            <a:off x="1143361" y="1097515"/>
            <a:ext cx="10111221" cy="5247590"/>
          </a:xfrm>
          <a:prstGeom prst="rect">
            <a:avLst/>
          </a:prstGeom>
          <a:noFill/>
        </p:spPr>
        <p:txBody>
          <a:bodyPr wrap="square">
            <a:spAutoFit/>
          </a:bodyPr>
          <a:lstStyle/>
          <a:p>
            <a:pPr marL="514350" indent="-514350" algn="just">
              <a:lnSpc>
                <a:spcPct val="150000"/>
              </a:lnSpc>
              <a:spcBef>
                <a:spcPts val="600"/>
              </a:spcBef>
              <a:spcAft>
                <a:spcPts val="600"/>
              </a:spcAft>
              <a:buAutoNum type="alphaLcPeriod"/>
            </a:pPr>
            <a:r>
              <a:rPr lang="en-US" sz="3500">
                <a:solidFill>
                  <a:srgbClr val="000000"/>
                </a:solidFill>
                <a:latin typeface="+mj-lt"/>
                <a:ea typeface="AvantGarde" panose="00000400000000000000" pitchFamily="2" charset="0"/>
                <a:cs typeface="AvantGarde" panose="00000400000000000000" pitchFamily="2" charset="0"/>
              </a:rPr>
              <a:t>Sau ve sầu, gà trống đĩnh đạc bước lên, kiêu hãnh ngẩng đầu với cái mũ đỏ chói.</a:t>
            </a:r>
          </a:p>
          <a:p>
            <a:pPr marL="514350" indent="-514350" algn="just">
              <a:lnSpc>
                <a:spcPct val="150000"/>
              </a:lnSpc>
              <a:spcBef>
                <a:spcPts val="600"/>
              </a:spcBef>
              <a:spcAft>
                <a:spcPts val="600"/>
              </a:spcAft>
              <a:buAutoNum type="alphaLcPeriod"/>
            </a:pPr>
            <a:r>
              <a:rPr lang="en-US" sz="3500">
                <a:latin typeface="+mj-lt"/>
                <a:ea typeface="AvantGarde" panose="00000400000000000000" pitchFamily="2" charset="0"/>
                <a:cs typeface="AvantGarde" panose="00000400000000000000" pitchFamily="2" charset="0"/>
              </a:rPr>
              <a:t>Dế bước ra khoẻ khoắn và trang nhã trong chiếc mũ nâu óng.</a:t>
            </a:r>
          </a:p>
          <a:p>
            <a:pPr marL="514350" indent="-514350" algn="just">
              <a:lnSpc>
                <a:spcPct val="150000"/>
              </a:lnSpc>
              <a:spcBef>
                <a:spcPts val="600"/>
              </a:spcBef>
              <a:spcAft>
                <a:spcPts val="600"/>
              </a:spcAft>
              <a:buAutoNum type="alphaLcPeriod"/>
            </a:pPr>
            <a:r>
              <a:rPr lang="en-US" sz="3500">
                <a:solidFill>
                  <a:srgbClr val="000000"/>
                </a:solidFill>
                <a:latin typeface="+mj-lt"/>
                <a:ea typeface="AvantGarde" panose="00000400000000000000" pitchFamily="2" charset="0"/>
                <a:cs typeface="AvantGarde" panose="00000400000000000000" pitchFamily="2" charset="0"/>
              </a:rPr>
              <a:t>Trong tà áo dài thướt tha, hoạ mi trông thật dịu dàng, uyển chuyển. </a:t>
            </a:r>
          </a:p>
        </p:txBody>
      </p:sp>
      <p:cxnSp>
        <p:nvCxnSpPr>
          <p:cNvPr id="7" name="Straight Connector 6">
            <a:extLst>
              <a:ext uri="{FF2B5EF4-FFF2-40B4-BE49-F238E27FC236}">
                <a16:creationId xmlns:a16="http://schemas.microsoft.com/office/drawing/2014/main" id="{543E3DD0-0376-6E0D-DA39-F6FBA6FC865F}"/>
              </a:ext>
            </a:extLst>
          </p:cNvPr>
          <p:cNvCxnSpPr>
            <a:cxnSpLocks/>
          </p:cNvCxnSpPr>
          <p:nvPr/>
        </p:nvCxnSpPr>
        <p:spPr>
          <a:xfrm>
            <a:off x="2427287" y="1851297"/>
            <a:ext cx="1323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BBA8D4-9877-0D10-9530-D7992549F127}"/>
              </a:ext>
            </a:extLst>
          </p:cNvPr>
          <p:cNvCxnSpPr>
            <a:cxnSpLocks/>
          </p:cNvCxnSpPr>
          <p:nvPr/>
        </p:nvCxnSpPr>
        <p:spPr>
          <a:xfrm>
            <a:off x="4407060" y="1820454"/>
            <a:ext cx="16889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3B45C6-06D9-CAE8-AB8B-66CE78C1D127}"/>
              </a:ext>
            </a:extLst>
          </p:cNvPr>
          <p:cNvCxnSpPr>
            <a:cxnSpLocks/>
          </p:cNvCxnSpPr>
          <p:nvPr/>
        </p:nvCxnSpPr>
        <p:spPr>
          <a:xfrm>
            <a:off x="3034033" y="2639241"/>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95D36A-D80D-678D-3D66-684DB1ADAE23}"/>
              </a:ext>
            </a:extLst>
          </p:cNvPr>
          <p:cNvCxnSpPr>
            <a:cxnSpLocks/>
          </p:cNvCxnSpPr>
          <p:nvPr/>
        </p:nvCxnSpPr>
        <p:spPr>
          <a:xfrm>
            <a:off x="4965257" y="2639241"/>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37CC83-8C48-8325-9016-4FC54B378185}"/>
              </a:ext>
            </a:extLst>
          </p:cNvPr>
          <p:cNvCxnSpPr>
            <a:cxnSpLocks/>
          </p:cNvCxnSpPr>
          <p:nvPr/>
        </p:nvCxnSpPr>
        <p:spPr>
          <a:xfrm>
            <a:off x="1704985" y="3602808"/>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1CA282-48FB-5B58-3AF8-69190432E9B5}"/>
              </a:ext>
            </a:extLst>
          </p:cNvPr>
          <p:cNvCxnSpPr>
            <a:cxnSpLocks/>
          </p:cNvCxnSpPr>
          <p:nvPr/>
        </p:nvCxnSpPr>
        <p:spPr>
          <a:xfrm>
            <a:off x="10129984" y="3610609"/>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0B1A56-3D53-3C07-E7A1-1140AA49EC02}"/>
              </a:ext>
            </a:extLst>
          </p:cNvPr>
          <p:cNvCxnSpPr>
            <a:cxnSpLocks/>
          </p:cNvCxnSpPr>
          <p:nvPr/>
        </p:nvCxnSpPr>
        <p:spPr>
          <a:xfrm>
            <a:off x="3392171" y="5344704"/>
            <a:ext cx="1323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26A787-706D-02C4-14BD-FEAB46A14A6A}"/>
              </a:ext>
            </a:extLst>
          </p:cNvPr>
          <p:cNvCxnSpPr>
            <a:cxnSpLocks/>
          </p:cNvCxnSpPr>
          <p:nvPr/>
        </p:nvCxnSpPr>
        <p:spPr>
          <a:xfrm>
            <a:off x="6978380" y="5355408"/>
            <a:ext cx="1455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F4913-4495-6017-2DFF-363D82F1B8E7}"/>
              </a:ext>
            </a:extLst>
          </p:cNvPr>
          <p:cNvSpPr txBox="1"/>
          <p:nvPr/>
        </p:nvSpPr>
        <p:spPr>
          <a:xfrm>
            <a:off x="579221" y="317835"/>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2. Đặt 1 – 2 câu về nhân vật mà em yêu thích trong bài đọc </a:t>
            </a:r>
            <a:r>
              <a:rPr lang="en-US" sz="3600" b="1" i="1">
                <a:solidFill>
                  <a:srgbClr val="000000"/>
                </a:solidFill>
                <a:latin typeface="+mj-lt"/>
                <a:ea typeface="AvantGarde" panose="00000400000000000000" pitchFamily="2" charset="0"/>
                <a:cs typeface="AvantGarde" panose="00000400000000000000" pitchFamily="2" charset="0"/>
              </a:rPr>
              <a:t>Thi nhạc. Chỉ ra danh từ trong câu em đặt.</a:t>
            </a:r>
            <a:endParaRPr lang="en-US" sz="3600" b="1">
              <a:solidFill>
                <a:srgbClr val="000000"/>
              </a:solidFill>
              <a:latin typeface="+mj-lt"/>
              <a:ea typeface="AvantGarde" panose="00000400000000000000" pitchFamily="2" charset="0"/>
              <a:cs typeface="AvantGarde" panose="00000400000000000000" pitchFamily="2" charset="0"/>
            </a:endParaRPr>
          </a:p>
        </p:txBody>
      </p:sp>
      <p:sp>
        <p:nvSpPr>
          <p:cNvPr id="4" name="TextBox 3">
            <a:extLst>
              <a:ext uri="{FF2B5EF4-FFF2-40B4-BE49-F238E27FC236}">
                <a16:creationId xmlns:a16="http://schemas.microsoft.com/office/drawing/2014/main" id="{C0F5380E-B8EC-A95B-A780-8D6105327863}"/>
              </a:ext>
            </a:extLst>
          </p:cNvPr>
          <p:cNvSpPr txBox="1"/>
          <p:nvPr/>
        </p:nvSpPr>
        <p:spPr>
          <a:xfrm>
            <a:off x="1040389" y="2338861"/>
            <a:ext cx="10111221" cy="830997"/>
          </a:xfrm>
          <a:prstGeom prst="rect">
            <a:avLst/>
          </a:prstGeom>
          <a:noFill/>
        </p:spPr>
        <p:txBody>
          <a:bodyPr wrap="square">
            <a:spAutoFit/>
          </a:bodyPr>
          <a:lstStyle/>
          <a:p>
            <a:pPr algn="just">
              <a:lnSpc>
                <a:spcPct val="150000"/>
              </a:lnSpc>
              <a:spcBef>
                <a:spcPts val="600"/>
              </a:spcBef>
              <a:spcAft>
                <a:spcPts val="600"/>
              </a:spcAft>
            </a:pPr>
            <a:r>
              <a:rPr lang="en-US" sz="3200"/>
              <a:t>–  </a:t>
            </a:r>
            <a:endParaRPr lang="en-US" sz="3500">
              <a:solidFill>
                <a:srgbClr val="000000"/>
              </a:solidFill>
              <a:latin typeface="+mj-lt"/>
              <a:ea typeface="AvantGarde" panose="00000400000000000000" pitchFamily="2" charset="0"/>
              <a:cs typeface="AvantGarde" panose="00000400000000000000" pitchFamily="2" charset="0"/>
            </a:endParaRPr>
          </a:p>
        </p:txBody>
      </p:sp>
      <p:sp>
        <p:nvSpPr>
          <p:cNvPr id="2" name="TextBox 1">
            <a:extLst>
              <a:ext uri="{FF2B5EF4-FFF2-40B4-BE49-F238E27FC236}">
                <a16:creationId xmlns:a16="http://schemas.microsoft.com/office/drawing/2014/main" id="{D79BFADC-A567-E303-A5D8-C7B913990C3B}"/>
              </a:ext>
            </a:extLst>
          </p:cNvPr>
          <p:cNvSpPr txBox="1"/>
          <p:nvPr/>
        </p:nvSpPr>
        <p:spPr>
          <a:xfrm>
            <a:off x="1040389" y="3345315"/>
            <a:ext cx="10111221" cy="830997"/>
          </a:xfrm>
          <a:prstGeom prst="rect">
            <a:avLst/>
          </a:prstGeom>
          <a:noFill/>
        </p:spPr>
        <p:txBody>
          <a:bodyPr wrap="square">
            <a:spAutoFit/>
          </a:bodyPr>
          <a:lstStyle/>
          <a:p>
            <a:pPr algn="just">
              <a:lnSpc>
                <a:spcPct val="150000"/>
              </a:lnSpc>
              <a:spcBef>
                <a:spcPts val="600"/>
              </a:spcBef>
              <a:spcAft>
                <a:spcPts val="600"/>
              </a:spcAft>
            </a:pPr>
            <a:r>
              <a:rPr lang="en-US" sz="3200"/>
              <a:t>–  </a:t>
            </a:r>
            <a:endParaRPr lang="en-US" sz="3500">
              <a:solidFill>
                <a:srgbClr val="000000"/>
              </a:solidFill>
              <a:latin typeface="+mj-lt"/>
              <a:ea typeface="AvantGarde" panose="00000400000000000000" pitchFamily="2" charset="0"/>
              <a:cs typeface="AvantGarde" panose="00000400000000000000" pitchFamily="2" charset="0"/>
            </a:endParaRPr>
          </a:p>
        </p:txBody>
      </p:sp>
      <p:grpSp>
        <p:nvGrpSpPr>
          <p:cNvPr id="8" name="Group 7">
            <a:extLst>
              <a:ext uri="{FF2B5EF4-FFF2-40B4-BE49-F238E27FC236}">
                <a16:creationId xmlns:a16="http://schemas.microsoft.com/office/drawing/2014/main" id="{2133651E-8088-86ED-0724-A0FCCF9120E0}"/>
              </a:ext>
            </a:extLst>
          </p:cNvPr>
          <p:cNvGrpSpPr/>
          <p:nvPr/>
        </p:nvGrpSpPr>
        <p:grpSpPr>
          <a:xfrm>
            <a:off x="3348193" y="3078614"/>
            <a:ext cx="5495610" cy="4053462"/>
            <a:chOff x="1362390" y="626100"/>
            <a:chExt cx="8186343" cy="6038098"/>
          </a:xfrm>
        </p:grpSpPr>
        <p:pic>
          <p:nvPicPr>
            <p:cNvPr id="5" name="Picture 4">
              <a:extLst>
                <a:ext uri="{FF2B5EF4-FFF2-40B4-BE49-F238E27FC236}">
                  <a16:creationId xmlns:a16="http://schemas.microsoft.com/office/drawing/2014/main" id="{E33D10CE-019A-C6BD-26D4-595EB789C42A}"/>
                </a:ext>
              </a:extLst>
            </p:cNvPr>
            <p:cNvPicPr>
              <a:picLocks noChangeAspect="1"/>
            </p:cNvPicPr>
            <p:nvPr/>
          </p:nvPicPr>
          <p:blipFill>
            <a:blip r:embed="rId4"/>
            <a:stretch>
              <a:fillRect/>
            </a:stretch>
          </p:blipFill>
          <p:spPr>
            <a:xfrm>
              <a:off x="1362390" y="626100"/>
              <a:ext cx="6703922" cy="5605800"/>
            </a:xfrm>
            <a:prstGeom prst="rect">
              <a:avLst/>
            </a:prstGeom>
          </p:spPr>
        </p:pic>
        <p:pic>
          <p:nvPicPr>
            <p:cNvPr id="6" name="Picture 2" descr="Viết mực nước Thiên Long Gel-08 Sunbeam | Thanh Thanh">
              <a:extLst>
                <a:ext uri="{FF2B5EF4-FFF2-40B4-BE49-F238E27FC236}">
                  <a16:creationId xmlns:a16="http://schemas.microsoft.com/office/drawing/2014/main" id="{CAE07490-2A3D-91FF-E1CE-50B31A660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6" t="22295" r="87291"/>
            <a:stretch/>
          </p:blipFill>
          <p:spPr bwMode="auto">
            <a:xfrm rot="1040063">
              <a:off x="8844195" y="1335196"/>
              <a:ext cx="704538" cy="53290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73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a16="http://schemas.microsoft.com/office/drawing/2014/main" id="{BB6B61FF-A473-5FEF-1BA3-2C7DC4AAF74F}"/>
              </a:ext>
            </a:extLst>
          </p:cNvPr>
          <p:cNvSpPr/>
          <p:nvPr/>
        </p:nvSpPr>
        <p:spPr>
          <a:xfrm>
            <a:off x="656379" y="365125"/>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Các cậu học trò của thầy giáo vàng anh đã nỗ lực hết mình để tạo nên những tiết mục dự thi tốt nghiệp thật độc đáo.</a:t>
            </a:r>
          </a:p>
          <a:p>
            <a:pPr algn="just"/>
            <a:r>
              <a:rPr lang="en-US" sz="4400">
                <a:solidFill>
                  <a:srgbClr val="000000"/>
                </a:solidFill>
              </a:rPr>
              <a:t>    Mỗi người tạo được nét riêng, độc đáo chính là phát huy được thế mạnh, khả năng riêng của mình.</a:t>
            </a:r>
            <a:endParaRPr lang="en-US" sz="4800">
              <a:solidFill>
                <a:srgbClr val="000000"/>
              </a:solidFill>
            </a:endParaRPr>
          </a:p>
        </p:txBody>
      </p:sp>
    </p:spTree>
    <p:extLst>
      <p:ext uri="{BB962C8B-B14F-4D97-AF65-F5344CB8AC3E}">
        <p14:creationId xmlns:p14="http://schemas.microsoft.com/office/powerpoint/2010/main" val="56724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405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C. Cú mèo</a:t>
            </a:r>
            <a:endParaRPr lang="vi-VN" sz="4400" dirty="0">
              <a:latin typeface="+mj-lt"/>
              <a:ea typeface="Arial-Rounded" pitchFamily="34" charset="0"/>
              <a:cs typeface="Arial-Rounded" pitchFamily="34" charset="0"/>
            </a:endParaRPr>
          </a:p>
        </p:txBody>
      </p:sp>
      <p:sp>
        <p:nvSpPr>
          <p:cNvPr id="3" name="Rectangle 2"/>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a:t>
            </a:r>
            <a:r>
              <a:rPr lang="en-US" sz="4400">
                <a:ea typeface="Arial-Rounded" pitchFamily="34" charset="0"/>
                <a:cs typeface="Arial-Rounded" pitchFamily="34" charset="0"/>
              </a:rPr>
              <a:t>Hoạ mi</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526942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Gà trống</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648851"/>
            <a:ext cx="9957816" cy="817026"/>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ea typeface="Arial-Rounded" pitchFamily="34" charset="0"/>
                <a:cs typeface="Arial-Rounded" pitchFamily="34" charset="0"/>
              </a:rPr>
              <a:t>Loài vật nào không xuất hiện trong bài?</a:t>
            </a:r>
            <a:endParaRPr lang="en-US" sz="4000" b="1" dirty="0">
              <a:ea typeface="Arial-Rounded" pitchFamily="34" charset="0"/>
              <a:cs typeface="Arial-Rounded" pitchFamily="34" charset="0"/>
            </a:endParaRPr>
          </a:p>
        </p:txBody>
      </p:sp>
    </p:spTree>
    <p:extLst>
      <p:ext uri="{BB962C8B-B14F-4D97-AF65-F5344CB8AC3E}">
        <p14:creationId xmlns:p14="http://schemas.microsoft.com/office/powerpoint/2010/main" val="260659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3591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A. Vi-ô-lông</a:t>
            </a:r>
            <a:endParaRPr lang="vi-VN" sz="4400" dirty="0">
              <a:latin typeface="+mj-lt"/>
              <a:ea typeface="Arial-Rounded" pitchFamily="34" charset="0"/>
              <a:cs typeface="Arial-Rounded" pitchFamily="34" charset="0"/>
            </a:endParaRPr>
          </a:p>
        </p:txBody>
      </p:sp>
      <p:sp>
        <p:nvSpPr>
          <p:cNvPr id="3" name="Rectangle 2"/>
          <p:cNvSpPr/>
          <p:nvPr/>
        </p:nvSpPr>
        <p:spPr>
          <a:xfrm>
            <a:off x="1981200" y="5331412"/>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C. </a:t>
            </a:r>
            <a:r>
              <a:rPr lang="en-US" sz="4400">
                <a:ea typeface="Arial-Rounded" pitchFamily="34" charset="0"/>
                <a:cs typeface="Arial-Rounded" pitchFamily="34" charset="0"/>
              </a:rPr>
              <a:t>Trống </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258102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5588108"/>
            <a:ext cx="807556" cy="778352"/>
          </a:xfrm>
          <a:prstGeom prst="rect">
            <a:avLst/>
          </a:prstGeom>
          <a:noFill/>
        </p:spPr>
      </p:pic>
      <p:sp>
        <p:nvSpPr>
          <p:cNvPr id="6" name="Rectangle 5"/>
          <p:cNvSpPr/>
          <p:nvPr/>
        </p:nvSpPr>
        <p:spPr>
          <a:xfrm>
            <a:off x="1981200" y="3847209"/>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Sáo</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4076196"/>
            <a:ext cx="807556" cy="778352"/>
          </a:xfrm>
          <a:prstGeom prst="rect">
            <a:avLst/>
          </a:prstGeom>
          <a:noFill/>
        </p:spPr>
      </p:pic>
      <p:sp>
        <p:nvSpPr>
          <p:cNvPr id="8" name="Rectangle: Rounded Corners 7"/>
          <p:cNvSpPr/>
          <p:nvPr/>
        </p:nvSpPr>
        <p:spPr>
          <a:xfrm>
            <a:off x="1117092" y="310949"/>
            <a:ext cx="9957816" cy="1498064"/>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ea typeface="Arial-Rounded" pitchFamily="34" charset="0"/>
                <a:cs typeface="Arial-Rounded" pitchFamily="34" charset="0"/>
              </a:rPr>
              <a:t>Nhạc cụ nào ve sầu đã chơi trong buổi thi tốt nghiệp?</a:t>
            </a:r>
            <a:endParaRPr lang="en-US" sz="4000" b="1" dirty="0">
              <a:ea typeface="Arial-Rounded" pitchFamily="34" charset="0"/>
              <a:cs typeface="Arial-Rounded" pitchFamily="34" charset="0"/>
            </a:endParaRPr>
          </a:p>
        </p:txBody>
      </p:sp>
    </p:spTree>
    <p:extLst>
      <p:ext uri="{BB962C8B-B14F-4D97-AF65-F5344CB8AC3E}">
        <p14:creationId xmlns:p14="http://schemas.microsoft.com/office/powerpoint/2010/main" val="7101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092" y="2171131"/>
            <a:ext cx="9957816" cy="1632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lgn="just">
              <a:buClrTx/>
              <a:defRPr/>
            </a:pPr>
            <a:r>
              <a:rPr lang="en-US" sz="3200">
                <a:latin typeface="+mj-lt"/>
                <a:ea typeface="Arial-Rounded" pitchFamily="34" charset="0"/>
                <a:cs typeface="Arial-Rounded" pitchFamily="34" charset="0"/>
              </a:rPr>
              <a:t>A. </a:t>
            </a:r>
            <a:r>
              <a:rPr lang="en-US" sz="3200"/>
              <a:t>Mỗi người tạo được nét riêng, độc đáo chính là phát huy được thế mạnh, khả năng riêng của mình. Hãy tạo cho mình một nét đẹp riêng.</a:t>
            </a:r>
            <a:endParaRPr lang="vi-VN" sz="3200" dirty="0">
              <a:latin typeface="+mj-lt"/>
              <a:ea typeface="Arial-Rounded" pitchFamily="34" charset="0"/>
              <a:cs typeface="Arial-Rounded" pitchFamily="34" charset="0"/>
            </a:endParaRPr>
          </a:p>
        </p:txBody>
      </p:sp>
      <p:sp>
        <p:nvSpPr>
          <p:cNvPr id="3" name="Rectangle 2"/>
          <p:cNvSpPr/>
          <p:nvPr/>
        </p:nvSpPr>
        <p:spPr>
          <a:xfrm>
            <a:off x="1117092" y="4275679"/>
            <a:ext cx="9957816" cy="1674341"/>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r>
              <a:rPr lang="en-US" sz="3200">
                <a:latin typeface="+mj-lt"/>
                <a:ea typeface="Arial-Rounded" pitchFamily="34" charset="0"/>
                <a:cs typeface="Arial-Rounded" pitchFamily="34" charset="0"/>
              </a:rPr>
              <a:t>B. </a:t>
            </a:r>
            <a:r>
              <a:rPr lang="en-US" sz="3200">
                <a:ea typeface="Arial-Rounded" pitchFamily="34" charset="0"/>
                <a:cs typeface="Arial-Rounded" pitchFamily="34" charset="0"/>
              </a:rPr>
              <a:t>Hãy cố gắng hoàn thành tốt các kì thi để thầy cô giáo được vui.</a:t>
            </a:r>
            <a:endParaRPr lang="en-US" sz="32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909" y="2594569"/>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668" y="4705100"/>
            <a:ext cx="807556" cy="778352"/>
          </a:xfrm>
          <a:prstGeom prst="rect">
            <a:avLst/>
          </a:prstGeom>
          <a:noFill/>
        </p:spPr>
      </p:pic>
      <p:sp>
        <p:nvSpPr>
          <p:cNvPr id="8" name="Rectangle: Rounded Corners 7"/>
          <p:cNvSpPr/>
          <p:nvPr/>
        </p:nvSpPr>
        <p:spPr>
          <a:xfrm>
            <a:off x="71521" y="624042"/>
            <a:ext cx="12048958" cy="748922"/>
          </a:xfrm>
          <a:prstGeom prst="roundRect">
            <a:avLst/>
          </a:prstGeom>
          <a:solidFill>
            <a:schemeClr val="bg2">
              <a:lumMod val="40000"/>
              <a:lumOff val="60000"/>
            </a:schemeClr>
          </a:solidFill>
        </p:spPr>
        <p:txBody>
          <a:bodyPr wrap="square" lIns="121725" tIns="60862" rIns="121725" bIns="60862">
            <a:spAutoFit/>
          </a:bodyPr>
          <a:lstStyle/>
          <a:p>
            <a:pPr algn="ctr"/>
            <a:r>
              <a:rPr lang="en-US" sz="3600" b="1">
                <a:ea typeface="Arial-Rounded" pitchFamily="34" charset="0"/>
                <a:cs typeface="Arial-Rounded" pitchFamily="34" charset="0"/>
              </a:rPr>
              <a:t>Thông điệp bài đọc </a:t>
            </a:r>
            <a:r>
              <a:rPr lang="en-US" sz="3600" b="1" i="1">
                <a:ea typeface="Arial-Rounded" pitchFamily="34" charset="0"/>
                <a:cs typeface="Arial-Rounded" pitchFamily="34" charset="0"/>
              </a:rPr>
              <a:t>Thi nhạc </a:t>
            </a:r>
            <a:r>
              <a:rPr lang="en-US" sz="3600" b="1">
                <a:ea typeface="Arial-Rounded" pitchFamily="34" charset="0"/>
                <a:cs typeface="Arial-Rounded" pitchFamily="34" charset="0"/>
              </a:rPr>
              <a:t>muốn gửi gắm là gì?</a:t>
            </a:r>
            <a:endParaRPr lang="en-US" sz="3600" b="1" dirty="0">
              <a:ea typeface="Arial-Rounded" pitchFamily="34" charset="0"/>
              <a:cs typeface="Arial-Rounded" pitchFamily="34" charset="0"/>
            </a:endParaRPr>
          </a:p>
        </p:txBody>
      </p:sp>
    </p:spTree>
    <p:extLst>
      <p:ext uri="{BB962C8B-B14F-4D97-AF65-F5344CB8AC3E}">
        <p14:creationId xmlns:p14="http://schemas.microsoft.com/office/powerpoint/2010/main" val="318695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2"/>
                                        </p:tgtEl>
                                        <p:attrNameLst>
                                          <p:attrName>fillcolor</p:attrName>
                                        </p:attrNameLst>
                                      </p:cBhvr>
                                      <p:to>
                                        <a:schemeClr val="bg2"/>
                                      </p:to>
                                    </p:animClr>
                                    <p:set>
                                      <p:cBhvr>
                                        <p:cTn id="24" dur="250" fill="hold"/>
                                        <p:tgtEl>
                                          <p:spTgt spid="2"/>
                                        </p:tgtEl>
                                        <p:attrNameLst>
                                          <p:attrName>fill.type</p:attrName>
                                        </p:attrNameLst>
                                      </p:cBhvr>
                                      <p:to>
                                        <p:strVal val="solid"/>
                                      </p:to>
                                    </p:set>
                                    <p:set>
                                      <p:cBhvr>
                                        <p:cTn id="25" dur="250" fill="hold"/>
                                        <p:tgtEl>
                                          <p:spTgt spid="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2"/>
                                        </p:tgtEl>
                                        <p:attrNameLst>
                                          <p:attrName>fillcolor</p:attrName>
                                        </p:attrNameLst>
                                      </p:cBhvr>
                                      <p:to>
                                        <a:srgbClr val="FFFF00"/>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250" fill="hold"/>
                                        <p:tgtEl>
                                          <p:spTgt spid="4"/>
                                        </p:tgtEl>
                                        <p:attrNameLst>
                                          <p:attrName>ppt_w</p:attrName>
                                        </p:attrNameLst>
                                      </p:cBhvr>
                                      <p:tavLst>
                                        <p:tav tm="0">
                                          <p:val>
                                            <p:strVal val="4*#ppt_w"/>
                                          </p:val>
                                        </p:tav>
                                        <p:tav tm="100000">
                                          <p:val>
                                            <p:strVal val="#ppt_w"/>
                                          </p:val>
                                        </p:tav>
                                      </p:tavLst>
                                    </p:anim>
                                    <p:anim calcmode="lin" valueType="num">
                                      <p:cBhvr>
                                        <p:cTn id="33"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
                                        </p:tgtEl>
                                        <p:attrNameLst>
                                          <p:attrName>fillcolor</p:attrName>
                                        </p:attrNameLst>
                                      </p:cBhvr>
                                      <p:to>
                                        <a:schemeClr val="accent1"/>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
                                        </p:tgtEl>
                                        <p:attrNameLst>
                                          <p:attrName>fillcolor</p:attrName>
                                        </p:attrNameLst>
                                      </p:cBhvr>
                                      <p:to>
                                        <a:schemeClr val="accent1"/>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5"/>
                                        </p:tgtEl>
                                        <p:attrNameLst>
                                          <p:attrName>style.visibility</p:attrName>
                                        </p:attrNameLst>
                                      </p:cBhvr>
                                      <p:to>
                                        <p:strVal val="visible"/>
                                      </p:to>
                                    </p:set>
                                    <p:anim calcmode="lin" valueType="num">
                                      <p:cBhvr>
                                        <p:cTn id="47" dur="250" fill="hold"/>
                                        <p:tgtEl>
                                          <p:spTgt spid="5"/>
                                        </p:tgtEl>
                                        <p:attrNameLst>
                                          <p:attrName>ppt_w</p:attrName>
                                        </p:attrNameLst>
                                      </p:cBhvr>
                                      <p:tavLst>
                                        <p:tav tm="0">
                                          <p:val>
                                            <p:strVal val="4*#ppt_w"/>
                                          </p:val>
                                        </p:tav>
                                        <p:tav tm="100000">
                                          <p:val>
                                            <p:strVal val="#ppt_w"/>
                                          </p:val>
                                        </p:tav>
                                      </p:tavLst>
                                    </p:anim>
                                    <p:anim calcmode="lin" valueType="num">
                                      <p:cBhvr>
                                        <p:cTn id="4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7"/>
          <a:stretch>
            <a:fillRect/>
          </a:stretch>
        </p:blipFill>
        <p:spPr>
          <a:xfrm>
            <a:off x="11712" y="-18061"/>
            <a:ext cx="12162892" cy="6841626"/>
          </a:xfrm>
          <a:prstGeom prst="rect">
            <a:avLst/>
          </a:prstGeom>
        </p:spPr>
      </p:pic>
      <p:pic>
        <p:nvPicPr>
          <p:cNvPr id="39"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980" y="677286"/>
            <a:ext cx="10916042" cy="5750001"/>
          </a:xfrm>
          <a:prstGeom prst="rect">
            <a:avLst/>
          </a:prstGeom>
        </p:spPr>
      </p:pic>
      <p:pic>
        <p:nvPicPr>
          <p:cNvPr id="64" name="HUYENHANGRA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 y="5837855"/>
            <a:ext cx="12161838" cy="1011663"/>
          </a:xfrm>
          <a:prstGeom prst="rect">
            <a:avLst/>
          </a:prstGeom>
        </p:spPr>
      </p:pic>
      <p:grpSp>
        <p:nvGrpSpPr>
          <p:cNvPr id="2" name="Group 1">
            <a:extLst>
              <a:ext uri="{FF2B5EF4-FFF2-40B4-BE49-F238E27FC236}">
                <a16:creationId xmlns:a16="http://schemas.microsoft.com/office/drawing/2014/main" id="{E6B5E1E9-3AA0-407B-9FB4-DC4E6642C639}"/>
              </a:ext>
            </a:extLst>
          </p:cNvPr>
          <p:cNvGrpSpPr/>
          <p:nvPr/>
        </p:nvGrpSpPr>
        <p:grpSpPr>
          <a:xfrm>
            <a:off x="10446780" y="4994325"/>
            <a:ext cx="1403952" cy="1598001"/>
            <a:chOff x="10457570" y="4998206"/>
            <a:chExt cx="1407434" cy="1601964"/>
          </a:xfrm>
        </p:grpSpPr>
        <p:pic>
          <p:nvPicPr>
            <p:cNvPr id="65" name="NAM">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66" name="10">
              <a:hlinkClick r:id="" action="ppaction://hlinkshowjump?jump=nextslide"/>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Next</a:t>
              </a:r>
              <a:endParaRPr lang="en-US" sz="1995"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grpSp>
        <p:nvGrpSpPr>
          <p:cNvPr id="71" name="B"/>
          <p:cNvGrpSpPr/>
          <p:nvPr/>
        </p:nvGrpSpPr>
        <p:grpSpPr>
          <a:xfrm>
            <a:off x="831217" y="5341913"/>
            <a:ext cx="3101269" cy="1003352"/>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a:solidFill>
                    <a:srgbClr val="0070C0"/>
                  </a:solidFill>
                  <a:latin typeface="Arial" panose="020B0604020202020204" pitchFamily="34" charset="0"/>
                  <a:cs typeface="Arial" panose="020B0604020202020204" pitchFamily="34" charset="0"/>
                </a:rPr>
                <a:t>A. 5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4" name="C"/>
          <p:cNvGrpSpPr/>
          <p:nvPr/>
        </p:nvGrpSpPr>
        <p:grpSpPr>
          <a:xfrm>
            <a:off x="7315432" y="5341913"/>
            <a:ext cx="3101269" cy="1003352"/>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C</a:t>
              </a:r>
              <a:r>
                <a:rPr lang="en-US" sz="2394">
                  <a:solidFill>
                    <a:srgbClr val="0070C0"/>
                  </a:solidFill>
                  <a:latin typeface="Arial" panose="020B0604020202020204" pitchFamily="34" charset="0"/>
                  <a:cs typeface="Arial" panose="020B0604020202020204" pitchFamily="34" charset="0"/>
                </a:rPr>
                <a:t>. 7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6"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7" name="D"/>
          <p:cNvGrpSpPr/>
          <p:nvPr/>
        </p:nvGrpSpPr>
        <p:grpSpPr>
          <a:xfrm>
            <a:off x="4073325" y="5341913"/>
            <a:ext cx="3101269" cy="1003352"/>
            <a:chOff x="2252108" y="3867153"/>
            <a:chExt cx="4030708" cy="1305948"/>
          </a:xfrm>
        </p:grpSpPr>
        <p:sp>
          <p:nvSpPr>
            <p:cNvPr id="78" name="Rounded Rectangle 7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B</a:t>
              </a:r>
              <a:r>
                <a:rPr lang="en-US" sz="2394">
                  <a:solidFill>
                    <a:srgbClr val="0070C0"/>
                  </a:solidFill>
                  <a:latin typeface="Arial" panose="020B0604020202020204" pitchFamily="34" charset="0"/>
                  <a:cs typeface="Arial" panose="020B0604020202020204" pitchFamily="34" charset="0"/>
                </a:rPr>
                <a:t>. 6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9"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1666" y="5276204"/>
            <a:ext cx="1026082" cy="1164059"/>
          </a:xfrm>
          <a:prstGeom prst="rect">
            <a:avLst/>
          </a:prstGeom>
        </p:spPr>
      </p:pic>
      <p:pic>
        <p:nvPicPr>
          <p:cNvPr id="81" name="Picture 8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83387" y="5755119"/>
            <a:ext cx="665100" cy="665100"/>
          </a:xfrm>
          <a:prstGeom prst="rect">
            <a:avLst/>
          </a:prstGeom>
        </p:spPr>
      </p:pic>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6362" y="5755119"/>
            <a:ext cx="665100" cy="665100"/>
          </a:xfrm>
          <a:prstGeom prst="rect">
            <a:avLst/>
          </a:prstGeom>
        </p:spPr>
      </p:pic>
      <p:pic>
        <p:nvPicPr>
          <p:cNvPr id="37" name="PA_59afa2ffbebc8">
            <a:hlinkClick r:id="" action="ppaction://media"/>
            <a:extLst>
              <a:ext uri="{FF2B5EF4-FFF2-40B4-BE49-F238E27FC236}">
                <a16:creationId xmlns:a16="http://schemas.microsoft.com/office/drawing/2014/main" id="{2B7DF240-1A6C-450F-9F0B-FE10469857F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3255" y="3961236"/>
            <a:ext cx="608092" cy="608092"/>
          </a:xfrm>
          <a:prstGeom prst="rect">
            <a:avLst/>
          </a:prstGeom>
        </p:spPr>
      </p:pic>
      <p:sp>
        <p:nvSpPr>
          <p:cNvPr id="3" name="Rectangle 2">
            <a:extLst>
              <a:ext uri="{FF2B5EF4-FFF2-40B4-BE49-F238E27FC236}">
                <a16:creationId xmlns:a16="http://schemas.microsoft.com/office/drawing/2014/main" id="{3E2E4BD9-16CC-48BD-94A3-4F7689874304}"/>
              </a:ext>
            </a:extLst>
          </p:cNvPr>
          <p:cNvSpPr/>
          <p:nvPr/>
        </p:nvSpPr>
        <p:spPr>
          <a:xfrm>
            <a:off x="642478" y="2042113"/>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n-US" sz="4800">
                <a:solidFill>
                  <a:prstClr val="black"/>
                </a:solidFill>
                <a:latin typeface="Arial" panose="020B0604020202020204" pitchFamily="34" charset="0"/>
                <a:cs typeface="Arial" panose="020B0604020202020204" pitchFamily="34" charset="0"/>
              </a:rPr>
              <a:t>Bài thơ </a:t>
            </a:r>
            <a:r>
              <a:rPr lang="en-US" sz="4800" i="1">
                <a:solidFill>
                  <a:prstClr val="black"/>
                </a:solidFill>
                <a:latin typeface="Arial" panose="020B0604020202020204" pitchFamily="34" charset="0"/>
                <a:cs typeface="Arial" panose="020B0604020202020204" pitchFamily="34" charset="0"/>
              </a:rPr>
              <a:t>Điều kì diệu </a:t>
            </a:r>
          </a:p>
          <a:p>
            <a:pPr algn="ctr" defTabSz="912114"/>
            <a:r>
              <a:rPr lang="en-US" sz="4800">
                <a:solidFill>
                  <a:prstClr val="black"/>
                </a:solidFill>
                <a:latin typeface="Arial" panose="020B0604020202020204" pitchFamily="34" charset="0"/>
                <a:cs typeface="Arial" panose="020B0604020202020204" pitchFamily="34" charset="0"/>
              </a:rPr>
              <a:t>gồm mấy khổ thơ?</a:t>
            </a:r>
          </a:p>
        </p:txBody>
      </p:sp>
    </p:spTree>
    <p:extLst>
      <p:ext uri="{BB962C8B-B14F-4D97-AF65-F5344CB8AC3E}">
        <p14:creationId xmlns:p14="http://schemas.microsoft.com/office/powerpoint/2010/main" val="690831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anim calcmode="lin" valueType="num">
                                      <p:cBhvr>
                                        <p:cTn id="13" dur="500" fill="hold"/>
                                        <p:tgtEl>
                                          <p:spTgt spid="81"/>
                                        </p:tgtEl>
                                        <p:attrNameLst>
                                          <p:attrName>ppt_x</p:attrName>
                                        </p:attrNameLst>
                                      </p:cBhvr>
                                      <p:tavLst>
                                        <p:tav tm="0">
                                          <p:val>
                                            <p:strVal val="#ppt_x"/>
                                          </p:val>
                                        </p:tav>
                                        <p:tav tm="100000">
                                          <p:val>
                                            <p:strVal val="#ppt_x"/>
                                          </p:val>
                                        </p:tav>
                                      </p:tavLst>
                                    </p:anim>
                                    <p:anim calcmode="lin" valueType="num">
                                      <p:cBhvr>
                                        <p:cTn id="14"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77"/>
                                        </p:tgtEl>
                                      </p:cBhvr>
                                    </p:animEffect>
                                    <p:animScale>
                                      <p:cBhvr>
                                        <p:cTn id="17" dur="250" autoRev="1" fill="hold"/>
                                        <p:tgtEl>
                                          <p:spTgt spid="77"/>
                                        </p:tgtEl>
                                      </p:cBhvr>
                                      <p:by x="105000" y="105000"/>
                                    </p:animScale>
                                  </p:childTnLst>
                                </p:cTn>
                              </p:par>
                            </p:childTnLst>
                          </p:cTn>
                        </p:par>
                      </p:childTnLst>
                    </p:cTn>
                  </p:par>
                </p:childTnLst>
              </p:cTn>
              <p:nextCondLst>
                <p:cond evt="onClick" delay="0">
                  <p:tgtEl>
                    <p:spTgt spid="77"/>
                  </p:tgtEl>
                </p:cond>
              </p:nextCondLst>
            </p:seq>
            <p:seq concurrent="1" nextAc="seek">
              <p:cTn id="18" restart="whenNotActive" fill="hold" evtFilter="cancelBubble" nodeType="interactiveSeq">
                <p:stCondLst>
                  <p:cond evt="onClick" delay="0">
                    <p:tgtEl>
                      <p:spTgt spid="74"/>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anim calcmode="lin" valueType="num">
                                      <p:cBhvr>
                                        <p:cTn id="24" dur="500" fill="hold"/>
                                        <p:tgtEl>
                                          <p:spTgt spid="82"/>
                                        </p:tgtEl>
                                        <p:attrNameLst>
                                          <p:attrName>ppt_x</p:attrName>
                                        </p:attrNameLst>
                                      </p:cBhvr>
                                      <p:tavLst>
                                        <p:tav tm="0">
                                          <p:val>
                                            <p:strVal val="#ppt_x"/>
                                          </p:val>
                                        </p:tav>
                                        <p:tav tm="100000">
                                          <p:val>
                                            <p:strVal val="#ppt_x"/>
                                          </p:val>
                                        </p:tav>
                                      </p:tavLst>
                                    </p:anim>
                                    <p:anim calcmode="lin" valueType="num">
                                      <p:cBhvr>
                                        <p:cTn id="25"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sai-3.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74"/>
                                        </p:tgtEl>
                                      </p:cBhvr>
                                    </p:animEffect>
                                    <p:animScale>
                                      <p:cBhvr>
                                        <p:cTn id="28"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29" restart="whenNotActive" fill="hold" evtFilter="cancelBubble" nodeType="interactiveSeq">
                <p:stCondLst>
                  <p:cond evt="onClick" delay="0">
                    <p:tgtEl>
                      <p:spTgt spid="71"/>
                    </p:tgtEl>
                  </p:cond>
                </p:stCondLst>
                <p:endSync evt="end" delay="0">
                  <p:rtn val="all"/>
                </p:endSync>
                <p:childTnLst>
                  <p:par>
                    <p:cTn id="30" fill="hold">
                      <p:stCondLst>
                        <p:cond delay="0"/>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anim calcmode="lin" valueType="num">
                                      <p:cBhvr>
                                        <p:cTn id="35" dur="500" fill="hold"/>
                                        <p:tgtEl>
                                          <p:spTgt spid="80"/>
                                        </p:tgtEl>
                                        <p:attrNameLst>
                                          <p:attrName>ppt_x</p:attrName>
                                        </p:attrNameLst>
                                      </p:cBhvr>
                                      <p:tavLst>
                                        <p:tav tm="0">
                                          <p:val>
                                            <p:strVal val="#ppt_x"/>
                                          </p:val>
                                        </p:tav>
                                        <p:tav tm="100000">
                                          <p:val>
                                            <p:strVal val="#ppt_x"/>
                                          </p:val>
                                        </p:tav>
                                      </p:tavLst>
                                    </p:anim>
                                    <p:anim calcmode="lin" valueType="num">
                                      <p:cBhvr>
                                        <p:cTn id="36"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chimes.wav"/>
                                        </p:tgtEl>
                                      </p:cMediaNode>
                                    </p:audio>
                                  </p:subTnLst>
                                </p:cTn>
                              </p:par>
                              <p:par>
                                <p:cTn id="37" presetID="26" presetClass="emph" presetSubtype="0" fill="hold" nodeType="withEffect">
                                  <p:stCondLst>
                                    <p:cond delay="0"/>
                                  </p:stCondLst>
                                  <p:childTnLst>
                                    <p:animEffect transition="out" filter="fade">
                                      <p:cBhvr>
                                        <p:cTn id="38" dur="500" tmFilter="0, 0; .2, .5; .8, .5; 1, 0"/>
                                        <p:tgtEl>
                                          <p:spTgt spid="71"/>
                                        </p:tgtEl>
                                      </p:cBhvr>
                                    </p:animEffect>
                                    <p:animScale>
                                      <p:cBhvr>
                                        <p:cTn id="39" dur="250" autoRev="1" fill="hold"/>
                                        <p:tgtEl>
                                          <p:spTgt spid="71"/>
                                        </p:tgtEl>
                                      </p:cBhvr>
                                      <p:by x="105000" y="105000"/>
                                    </p:animScale>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nextCondLst>
                <p:cond evt="onClick" delay="0">
                  <p:tgtEl>
                    <p:spTgt spid="71"/>
                  </p:tgtEl>
                </p:cond>
              </p:nextCondLst>
            </p:seq>
            <p:audio>
              <p:cMediaNode vol="9091" showWhenStopped="0">
                <p:cTn id="44"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11712" y="-18061"/>
            <a:ext cx="12162892" cy="6841626"/>
          </a:xfrm>
          <a:prstGeom prst="rect">
            <a:avLst/>
          </a:prstGeom>
        </p:spPr>
      </p:pic>
      <p:pic>
        <p:nvPicPr>
          <p:cNvPr id="85"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980" y="677286"/>
            <a:ext cx="10916042" cy="5750001"/>
          </a:xfrm>
          <a:prstGeom prst="rect">
            <a:avLst/>
          </a:prstGeom>
        </p:spPr>
      </p:pic>
      <p:pic>
        <p:nvPicPr>
          <p:cNvPr id="98" name="HUYENHANGRA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 y="5837855"/>
            <a:ext cx="12161838" cy="1011663"/>
          </a:xfrm>
          <a:prstGeom prst="rect">
            <a:avLst/>
          </a:prstGeom>
        </p:spPr>
      </p:pic>
      <p:grpSp>
        <p:nvGrpSpPr>
          <p:cNvPr id="105" name="B"/>
          <p:cNvGrpSpPr/>
          <p:nvPr/>
        </p:nvGrpSpPr>
        <p:grpSpPr>
          <a:xfrm>
            <a:off x="4057693" y="4343342"/>
            <a:ext cx="3101269" cy="2022065"/>
            <a:chOff x="2252108" y="2541211"/>
            <a:chExt cx="4007022" cy="2631890"/>
          </a:xfrm>
        </p:grpSpPr>
        <p:sp>
          <p:nvSpPr>
            <p:cNvPr id="106" name="Rounded Rectangle 105"/>
            <p:cNvSpPr/>
            <p:nvPr/>
          </p:nvSpPr>
          <p:spPr>
            <a:xfrm>
              <a:off x="2876550" y="2541211"/>
              <a:ext cx="3382580" cy="255497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B</a:t>
              </a:r>
              <a:r>
                <a:rPr lang="en-US" sz="2394">
                  <a:solidFill>
                    <a:srgbClr val="0070C0"/>
                  </a:solidFill>
                  <a:latin typeface="Arial" panose="020B0604020202020204" pitchFamily="34" charset="0"/>
                  <a:cs typeface="Arial" panose="020B0604020202020204" pitchFamily="34" charset="0"/>
                </a:rPr>
                <a:t>. Mỗi đứa mình một khác</a:t>
              </a:r>
              <a:endParaRPr lang="en-US" sz="2394" dirty="0">
                <a:solidFill>
                  <a:srgbClr val="0070C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08" name="C"/>
          <p:cNvGrpSpPr/>
          <p:nvPr/>
        </p:nvGrpSpPr>
        <p:grpSpPr>
          <a:xfrm>
            <a:off x="7315432" y="4343342"/>
            <a:ext cx="3101269" cy="2001924"/>
            <a:chOff x="2252108" y="2567431"/>
            <a:chExt cx="4055914" cy="2605670"/>
          </a:xfrm>
        </p:grpSpPr>
        <p:sp>
          <p:nvSpPr>
            <p:cNvPr id="109" name="Rounded Rectangle 108"/>
            <p:cNvSpPr/>
            <p:nvPr/>
          </p:nvSpPr>
          <p:spPr>
            <a:xfrm>
              <a:off x="2876549" y="2567431"/>
              <a:ext cx="3431473" cy="252875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C</a:t>
              </a:r>
              <a:r>
                <a:rPr lang="en-US" sz="2394">
                  <a:solidFill>
                    <a:srgbClr val="0070C0"/>
                  </a:solidFill>
                  <a:latin typeface="Arial" panose="020B0604020202020204" pitchFamily="34" charset="0"/>
                  <a:cs typeface="Arial" panose="020B0604020202020204" pitchFamily="34" charset="0"/>
                </a:rPr>
                <a:t>. Ai cũng</a:t>
              </a:r>
            </a:p>
            <a:p>
              <a:pPr algn="ctr" defTabSz="912114">
                <a:defRPr/>
              </a:pPr>
              <a:r>
                <a:rPr lang="en-US" sz="2394">
                  <a:solidFill>
                    <a:srgbClr val="0070C0"/>
                  </a:solidFill>
                  <a:latin typeface="Arial" panose="020B0604020202020204" pitchFamily="34" charset="0"/>
                  <a:cs typeface="Arial" panose="020B0604020202020204" pitchFamily="34" charset="0"/>
                </a:rPr>
                <a:t> xinh đẹp</a:t>
              </a:r>
              <a:endParaRPr lang="en-US" sz="2394" dirty="0">
                <a:solidFill>
                  <a:srgbClr val="0070C0"/>
                </a:solidFill>
                <a:latin typeface="Arial" panose="020B0604020202020204" pitchFamily="34" charset="0"/>
                <a:cs typeface="Arial" panose="020B0604020202020204" pitchFamily="34" charset="0"/>
              </a:endParaRPr>
            </a:p>
          </p:txBody>
        </p:sp>
        <p:pic>
          <p:nvPicPr>
            <p:cNvPr id="110"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729585" y="4321208"/>
            <a:ext cx="3101269" cy="2044198"/>
            <a:chOff x="2252108" y="2512403"/>
            <a:chExt cx="4030708" cy="2660698"/>
          </a:xfrm>
        </p:grpSpPr>
        <p:sp>
          <p:nvSpPr>
            <p:cNvPr id="112" name="Rounded Rectangle 111"/>
            <p:cNvSpPr/>
            <p:nvPr/>
          </p:nvSpPr>
          <p:spPr>
            <a:xfrm>
              <a:off x="2876550" y="2512403"/>
              <a:ext cx="3406266" cy="258378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a:solidFill>
                    <a:srgbClr val="0070C0"/>
                  </a:solidFill>
                  <a:latin typeface="Arial" panose="020B0604020202020204" pitchFamily="34" charset="0"/>
                  <a:cs typeface="Arial" panose="020B0604020202020204" pitchFamily="34" charset="0"/>
                </a:rPr>
                <a:t>A. Ai cũng </a:t>
              </a:r>
            </a:p>
            <a:p>
              <a:pPr algn="ctr" defTabSz="912114">
                <a:defRPr/>
              </a:pPr>
              <a:r>
                <a:rPr lang="en-US" sz="2394">
                  <a:solidFill>
                    <a:srgbClr val="0070C0"/>
                  </a:solidFill>
                  <a:latin typeface="Arial" panose="020B0604020202020204" pitchFamily="34" charset="0"/>
                  <a:cs typeface="Arial" panose="020B0604020202020204" pitchFamily="34" charset="0"/>
                </a:rPr>
                <a:t>giống nhau</a:t>
              </a:r>
              <a:endParaRPr lang="en-US" sz="2394" dirty="0">
                <a:solidFill>
                  <a:srgbClr val="0070C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87306" y="5448409"/>
            <a:ext cx="1026082" cy="1164059"/>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647" y="5775261"/>
            <a:ext cx="665100" cy="665100"/>
          </a:xfrm>
          <a:prstGeom prst="rect">
            <a:avLst/>
          </a:prstGeom>
        </p:spPr>
      </p:pic>
      <p:pic>
        <p:nvPicPr>
          <p:cNvPr id="116" name="Picture 1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46362" y="5755119"/>
            <a:ext cx="665100" cy="665100"/>
          </a:xfrm>
          <a:prstGeom prst="rect">
            <a:avLst/>
          </a:prstGeom>
        </p:spPr>
      </p:pic>
      <p:grpSp>
        <p:nvGrpSpPr>
          <p:cNvPr id="39" name="Group 38">
            <a:extLst>
              <a:ext uri="{FF2B5EF4-FFF2-40B4-BE49-F238E27FC236}">
                <a16:creationId xmlns:a16="http://schemas.microsoft.com/office/drawing/2014/main" id="{04C067DF-577E-4AA2-A54A-FE4BC88F5A09}"/>
              </a:ext>
            </a:extLst>
          </p:cNvPr>
          <p:cNvGrpSpPr/>
          <p:nvPr/>
        </p:nvGrpSpPr>
        <p:grpSpPr>
          <a:xfrm>
            <a:off x="10778468" y="5621220"/>
            <a:ext cx="1403952" cy="1598001"/>
            <a:chOff x="10457570" y="4998206"/>
            <a:chExt cx="1407434" cy="1601964"/>
          </a:xfrm>
        </p:grpSpPr>
        <p:pic>
          <p:nvPicPr>
            <p:cNvPr id="40" name="NAM">
              <a:hlinkClick r:id="" action="ppaction://hlinkshowjump?jump=nextslide"/>
              <a:extLst>
                <a:ext uri="{FF2B5EF4-FFF2-40B4-BE49-F238E27FC236}">
                  <a16:creationId xmlns:a16="http://schemas.microsoft.com/office/drawing/2014/main" id="{2C29BFDC-D922-4303-9B59-188FB346E9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1" name="10">
              <a:hlinkClick r:id="" action="ppaction://hlinkshowjump?jump=nextslide"/>
              <a:extLst>
                <a:ext uri="{FF2B5EF4-FFF2-40B4-BE49-F238E27FC236}">
                  <a16:creationId xmlns:a16="http://schemas.microsoft.com/office/drawing/2014/main" id="{B4034747-F739-4551-8180-67FE81BEC40F}"/>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42" name="PA_59afa2ffbebc8">
            <a:hlinkClick r:id="" action="ppaction://media"/>
            <a:extLst>
              <a:ext uri="{FF2B5EF4-FFF2-40B4-BE49-F238E27FC236}">
                <a16:creationId xmlns:a16="http://schemas.microsoft.com/office/drawing/2014/main" id="{256F4842-6055-4FC6-B55E-D269D7F432F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3255" y="3961236"/>
            <a:ext cx="608092" cy="608092"/>
          </a:xfrm>
          <a:prstGeom prst="rect">
            <a:avLst/>
          </a:prstGeom>
        </p:spPr>
      </p:pic>
      <p:sp>
        <p:nvSpPr>
          <p:cNvPr id="43" name="Rectangle 42">
            <a:extLst>
              <a:ext uri="{FF2B5EF4-FFF2-40B4-BE49-F238E27FC236}">
                <a16:creationId xmlns:a16="http://schemas.microsoft.com/office/drawing/2014/main" id="{9236891C-A223-493C-91A3-D4F4B06357B6}"/>
              </a:ext>
            </a:extLst>
          </p:cNvPr>
          <p:cNvSpPr/>
          <p:nvPr/>
        </p:nvSpPr>
        <p:spPr>
          <a:xfrm>
            <a:off x="729585" y="1844444"/>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n-US" sz="4400">
                <a:solidFill>
                  <a:prstClr val="black"/>
                </a:solidFill>
                <a:latin typeface="Arial" panose="020B0604020202020204" pitchFamily="34" charset="0"/>
                <a:cs typeface="Arial" panose="020B0604020202020204" pitchFamily="34" charset="0"/>
              </a:rPr>
              <a:t>Trong ba khổ thơ đầu, các bạn nhỏ </a:t>
            </a:r>
          </a:p>
          <a:p>
            <a:pPr algn="ctr" defTabSz="912114"/>
            <a:r>
              <a:rPr lang="en-US" sz="4400">
                <a:solidFill>
                  <a:prstClr val="black"/>
                </a:solidFill>
                <a:latin typeface="Arial" panose="020B0604020202020204" pitchFamily="34" charset="0"/>
                <a:cs typeface="Arial" panose="020B0604020202020204" pitchFamily="34" charset="0"/>
              </a:rPr>
              <a:t>nhận ra điều gì?</a:t>
            </a:r>
          </a:p>
        </p:txBody>
      </p:sp>
    </p:spTree>
    <p:extLst>
      <p:ext uri="{BB962C8B-B14F-4D97-AF65-F5344CB8AC3E}">
        <p14:creationId xmlns:p14="http://schemas.microsoft.com/office/powerpoint/2010/main" val="335391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anim calcmode="lin" valueType="num">
                                      <p:cBhvr>
                                        <p:cTn id="24" dur="500" fill="hold"/>
                                        <p:tgtEl>
                                          <p:spTgt spid="116"/>
                                        </p:tgtEl>
                                        <p:attrNameLst>
                                          <p:attrName>ppt_x</p:attrName>
                                        </p:attrNameLst>
                                      </p:cBhvr>
                                      <p:tavLst>
                                        <p:tav tm="0">
                                          <p:val>
                                            <p:strVal val="#ppt_x"/>
                                          </p:val>
                                        </p:tav>
                                        <p:tav tm="100000">
                                          <p:val>
                                            <p:strVal val="#ppt_x"/>
                                          </p:val>
                                        </p:tav>
                                      </p:tavLst>
                                    </p:anim>
                                    <p:anim calcmode="lin" valueType="num">
                                      <p:cBhvr>
                                        <p:cTn id="25" dur="500" fill="hold"/>
                                        <p:tgtEl>
                                          <p:spTgt spid="1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sai-3.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8"/>
                                        </p:tgtEl>
                                      </p:cBhvr>
                                    </p:animEffect>
                                    <p:animScale>
                                      <p:cBhvr>
                                        <p:cTn id="28" dur="250" autoRev="1" fill="hold"/>
                                        <p:tgtEl>
                                          <p:spTgt spid="108"/>
                                        </p:tgtEl>
                                      </p:cBhvr>
                                      <p:by x="105000" y="105000"/>
                                    </p:animScale>
                                  </p:childTnLst>
                                </p:cTn>
                              </p:par>
                            </p:childTnLst>
                          </p:cTn>
                        </p:par>
                      </p:childTnLst>
                    </p:cTn>
                  </p:par>
                </p:childTnLst>
              </p:cTn>
              <p:nextCondLst>
                <p:cond evt="onClick" delay="0">
                  <p:tgtEl>
                    <p:spTgt spid="108"/>
                  </p:tgtEl>
                </p:cond>
              </p:nextCondLst>
            </p:seq>
            <p:seq concurrent="1" nextAc="seek">
              <p:cTn id="29" restart="whenNotActive" fill="hold" evtFilter="cancelBubble" nodeType="interactiveSeq">
                <p:stCondLst>
                  <p:cond evt="onClick" delay="0">
                    <p:tgtEl>
                      <p:spTgt spid="105"/>
                    </p:tgtEl>
                  </p:cond>
                </p:stCondLst>
                <p:endSync evt="end" delay="0">
                  <p:rtn val="all"/>
                </p:endSync>
                <p:childTnLst>
                  <p:par>
                    <p:cTn id="30" fill="hold">
                      <p:stCondLst>
                        <p:cond delay="0"/>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anim calcmode="lin" valueType="num">
                                      <p:cBhvr>
                                        <p:cTn id="35" dur="500" fill="hold"/>
                                        <p:tgtEl>
                                          <p:spTgt spid="114"/>
                                        </p:tgtEl>
                                        <p:attrNameLst>
                                          <p:attrName>ppt_x</p:attrName>
                                        </p:attrNameLst>
                                      </p:cBhvr>
                                      <p:tavLst>
                                        <p:tav tm="0">
                                          <p:val>
                                            <p:strVal val="#ppt_x"/>
                                          </p:val>
                                        </p:tav>
                                        <p:tav tm="100000">
                                          <p:val>
                                            <p:strVal val="#ppt_x"/>
                                          </p:val>
                                        </p:tav>
                                      </p:tavLst>
                                    </p:anim>
                                    <p:anim calcmode="lin" valueType="num">
                                      <p:cBhvr>
                                        <p:cTn id="36"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chimes.wav"/>
                                        </p:tgtEl>
                                      </p:cMediaNode>
                                    </p:audio>
                                  </p:subTnLst>
                                </p:cTn>
                              </p:par>
                              <p:par>
                                <p:cTn id="37" presetID="26" presetClass="emph" presetSubtype="0" fill="hold" nodeType="withEffect">
                                  <p:stCondLst>
                                    <p:cond delay="0"/>
                                  </p:stCondLst>
                                  <p:childTnLst>
                                    <p:animEffect transition="out" filter="fade">
                                      <p:cBhvr>
                                        <p:cTn id="38" dur="500" tmFilter="0, 0; .2, .5; .8, .5; 1, 0"/>
                                        <p:tgtEl>
                                          <p:spTgt spid="105"/>
                                        </p:tgtEl>
                                      </p:cBhvr>
                                    </p:animEffect>
                                    <p:animScale>
                                      <p:cBhvr>
                                        <p:cTn id="39"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40"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11712" y="-18061"/>
            <a:ext cx="12162892" cy="6841626"/>
          </a:xfrm>
          <a:prstGeom prst="rect">
            <a:avLst/>
          </a:prstGeom>
        </p:spPr>
      </p:pic>
      <p:pic>
        <p:nvPicPr>
          <p:cNvPr id="85"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481" y="593685"/>
            <a:ext cx="10916042" cy="5750001"/>
          </a:xfrm>
          <a:prstGeom prst="rect">
            <a:avLst/>
          </a:prstGeom>
        </p:spPr>
      </p:pic>
      <p:pic>
        <p:nvPicPr>
          <p:cNvPr id="98" name="HUYENHANGRA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 y="5837855"/>
            <a:ext cx="12161838" cy="1011663"/>
          </a:xfrm>
          <a:prstGeom prst="rect">
            <a:avLst/>
          </a:prstGeom>
        </p:spPr>
      </p:pic>
      <p:grpSp>
        <p:nvGrpSpPr>
          <p:cNvPr id="105" name="B"/>
          <p:cNvGrpSpPr/>
          <p:nvPr/>
        </p:nvGrpSpPr>
        <p:grpSpPr>
          <a:xfrm>
            <a:off x="6298704" y="4146525"/>
            <a:ext cx="3101269" cy="2134870"/>
            <a:chOff x="2252108" y="2394386"/>
            <a:chExt cx="4007022" cy="2778715"/>
          </a:xfrm>
        </p:grpSpPr>
        <p:sp>
          <p:nvSpPr>
            <p:cNvPr id="106" name="Rounded Rectangle 105"/>
            <p:cNvSpPr/>
            <p:nvPr/>
          </p:nvSpPr>
          <p:spPr>
            <a:xfrm>
              <a:off x="2876550" y="2394386"/>
              <a:ext cx="3382580" cy="270179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3192">
                  <a:solidFill>
                    <a:srgbClr val="0070C0"/>
                  </a:solidFill>
                  <a:latin typeface="Arial" panose="020B0604020202020204" pitchFamily="34" charset="0"/>
                  <a:cs typeface="Arial" panose="020B0604020202020204" pitchFamily="34" charset="0"/>
                </a:rPr>
                <a:t>B. </a:t>
              </a:r>
              <a:r>
                <a:rPr lang="en-US" sz="3200">
                  <a:solidFill>
                    <a:srgbClr val="0070C0"/>
                  </a:solidFill>
                  <a:latin typeface="Arial" panose="020B0604020202020204" pitchFamily="34" charset="0"/>
                  <a:cs typeface="Arial" panose="020B0604020202020204" pitchFamily="34" charset="0"/>
                </a:rPr>
                <a:t>Liệu các bạn ấy có cách xa nhau</a:t>
              </a:r>
              <a:endParaRPr lang="en-US" sz="3192" dirty="0">
                <a:solidFill>
                  <a:srgbClr val="0070C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1939734" y="4163367"/>
            <a:ext cx="3101269" cy="2118029"/>
            <a:chOff x="2252108" y="2416306"/>
            <a:chExt cx="4030708" cy="2756795"/>
          </a:xfrm>
        </p:grpSpPr>
        <p:sp>
          <p:nvSpPr>
            <p:cNvPr id="112" name="Rounded Rectangle 111"/>
            <p:cNvSpPr/>
            <p:nvPr/>
          </p:nvSpPr>
          <p:spPr>
            <a:xfrm>
              <a:off x="2876550" y="2416306"/>
              <a:ext cx="3406266" cy="267987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3192">
                  <a:solidFill>
                    <a:srgbClr val="0070C0"/>
                  </a:solidFill>
                  <a:latin typeface="Arial" panose="020B0604020202020204" pitchFamily="34" charset="0"/>
                  <a:cs typeface="Arial" panose="020B0604020202020204" pitchFamily="34" charset="0"/>
                </a:rPr>
                <a:t>A. Các bạn ấy sẽ ghét nhau</a:t>
              </a:r>
              <a:endParaRPr lang="en-US" sz="3192" dirty="0">
                <a:solidFill>
                  <a:srgbClr val="0070C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8704" y="5327726"/>
            <a:ext cx="1026082" cy="1164059"/>
          </a:xfrm>
          <a:prstGeom prst="rect">
            <a:avLst/>
          </a:prstGeom>
        </p:spPr>
      </p:pic>
      <p:pic>
        <p:nvPicPr>
          <p:cNvPr id="115" name="Picture 1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9795" y="5691250"/>
            <a:ext cx="665100" cy="665100"/>
          </a:xfrm>
          <a:prstGeom prst="rect">
            <a:avLst/>
          </a:prstGeom>
        </p:spPr>
      </p:pic>
      <p:grpSp>
        <p:nvGrpSpPr>
          <p:cNvPr id="36" name="Group 35">
            <a:extLst>
              <a:ext uri="{FF2B5EF4-FFF2-40B4-BE49-F238E27FC236}">
                <a16:creationId xmlns:a16="http://schemas.microsoft.com/office/drawing/2014/main" id="{92916544-B14D-48B5-B1F0-1E1A0955270F}"/>
              </a:ext>
            </a:extLst>
          </p:cNvPr>
          <p:cNvGrpSpPr/>
          <p:nvPr/>
        </p:nvGrpSpPr>
        <p:grpSpPr>
          <a:xfrm>
            <a:off x="10728725" y="5571149"/>
            <a:ext cx="1403952" cy="1598001"/>
            <a:chOff x="10457570" y="4998206"/>
            <a:chExt cx="1407434" cy="1601964"/>
          </a:xfrm>
        </p:grpSpPr>
        <p:pic>
          <p:nvPicPr>
            <p:cNvPr id="37" name="NAM">
              <a:hlinkClick r:id="" action="ppaction://hlinkshowjump?jump=nextslide"/>
              <a:extLst>
                <a:ext uri="{FF2B5EF4-FFF2-40B4-BE49-F238E27FC236}">
                  <a16:creationId xmlns:a16="http://schemas.microsoft.com/office/drawing/2014/main" id="{A0E2A859-ED0A-4B8F-AD0C-559B864538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39" name="PA_59afa2ffbebc8">
            <a:hlinkClick r:id="" action="ppaction://media"/>
            <a:extLst>
              <a:ext uri="{FF2B5EF4-FFF2-40B4-BE49-F238E27FC236}">
                <a16:creationId xmlns:a16="http://schemas.microsoft.com/office/drawing/2014/main" id="{D89CB86A-6E65-4B61-8A82-34046931794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5"/>
          <a:stretch>
            <a:fillRect/>
          </a:stretch>
        </p:blipFill>
        <p:spPr>
          <a:xfrm>
            <a:off x="-1193255" y="3961236"/>
            <a:ext cx="608092" cy="608092"/>
          </a:xfrm>
          <a:prstGeom prst="rect">
            <a:avLst/>
          </a:prstGeom>
        </p:spPr>
      </p:pic>
      <p:sp>
        <p:nvSpPr>
          <p:cNvPr id="40" name="Rectangle 39">
            <a:extLst>
              <a:ext uri="{FF2B5EF4-FFF2-40B4-BE49-F238E27FC236}">
                <a16:creationId xmlns:a16="http://schemas.microsoft.com/office/drawing/2014/main" id="{0544F962-2FF0-4B21-B21D-643802A59EDD}"/>
              </a:ext>
            </a:extLst>
          </p:cNvPr>
          <p:cNvSpPr/>
          <p:nvPr/>
        </p:nvSpPr>
        <p:spPr>
          <a:xfrm>
            <a:off x="871452" y="1640675"/>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n-US" sz="4400">
                <a:solidFill>
                  <a:prstClr val="black"/>
                </a:solidFill>
                <a:latin typeface="Arial" panose="020B0604020202020204" pitchFamily="34" charset="0"/>
                <a:cs typeface="Arial" panose="020B0604020202020204" pitchFamily="34" charset="0"/>
              </a:rPr>
              <a:t>Bạn nhỏ lo lắng gì về sự khác biệt đó?</a:t>
            </a:r>
          </a:p>
        </p:txBody>
      </p:sp>
    </p:spTree>
    <p:extLst>
      <p:ext uri="{BB962C8B-B14F-4D97-AF65-F5344CB8AC3E}">
        <p14:creationId xmlns:p14="http://schemas.microsoft.com/office/powerpoint/2010/main" val="297105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anim calcmode="lin" valueType="num">
                                      <p:cBhvr>
                                        <p:cTn id="24" dur="500" fill="hold"/>
                                        <p:tgtEl>
                                          <p:spTgt spid="114"/>
                                        </p:tgtEl>
                                        <p:attrNameLst>
                                          <p:attrName>ppt_x</p:attrName>
                                        </p:attrNameLst>
                                      </p:cBhvr>
                                      <p:tavLst>
                                        <p:tav tm="0">
                                          <p:val>
                                            <p:strVal val="#ppt_x"/>
                                          </p:val>
                                        </p:tav>
                                        <p:tav tm="100000">
                                          <p:val>
                                            <p:strVal val="#ppt_x"/>
                                          </p:val>
                                        </p:tav>
                                      </p:tavLst>
                                    </p:anim>
                                    <p:anim calcmode="lin" valueType="num">
                                      <p:cBhvr>
                                        <p:cTn id="25"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6"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5"/>
                                        </p:tgtEl>
                                      </p:cBhvr>
                                    </p:animEffect>
                                    <p:animScale>
                                      <p:cBhvr>
                                        <p:cTn id="28"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29" repeatCount="indefinite"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11712" y="-18061"/>
            <a:ext cx="12162892" cy="6841626"/>
          </a:xfrm>
          <a:prstGeom prst="rect">
            <a:avLst/>
          </a:prstGeom>
        </p:spPr>
      </p:pic>
      <p:pic>
        <p:nvPicPr>
          <p:cNvPr id="40"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80" y="677286"/>
            <a:ext cx="10916042" cy="5750001"/>
          </a:xfrm>
          <a:prstGeom prst="rect">
            <a:avLst/>
          </a:prstGeom>
        </p:spPr>
      </p:pic>
      <p:pic>
        <p:nvPicPr>
          <p:cNvPr id="65" name="HUYENHANGRA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1" y="5837855"/>
            <a:ext cx="12161838" cy="1011663"/>
          </a:xfrm>
          <a:prstGeom prst="rect">
            <a:avLst/>
          </a:prstGeom>
        </p:spPr>
      </p:pic>
      <p:grpSp>
        <p:nvGrpSpPr>
          <p:cNvPr id="36" name="Group 35">
            <a:extLst>
              <a:ext uri="{FF2B5EF4-FFF2-40B4-BE49-F238E27FC236}">
                <a16:creationId xmlns:a16="http://schemas.microsoft.com/office/drawing/2014/main" id="{6A6ACDDC-2C5C-4E9B-B4D4-21344DD1385D}"/>
              </a:ext>
            </a:extLst>
          </p:cNvPr>
          <p:cNvGrpSpPr/>
          <p:nvPr/>
        </p:nvGrpSpPr>
        <p:grpSpPr>
          <a:xfrm>
            <a:off x="10763625" y="5593641"/>
            <a:ext cx="1403952" cy="1598001"/>
            <a:chOff x="10457570" y="4998206"/>
            <a:chExt cx="1407434" cy="1601964"/>
          </a:xfrm>
        </p:grpSpPr>
        <p:pic>
          <p:nvPicPr>
            <p:cNvPr id="37" name="NAM">
              <a:hlinkClick r:id="" action="ppaction://hlinkshowjump?jump=nextslide"/>
              <a:extLst>
                <a:ext uri="{FF2B5EF4-FFF2-40B4-BE49-F238E27FC236}">
                  <a16:creationId xmlns:a16="http://schemas.microsoft.com/office/drawing/2014/main" id="{1B69F805-466E-4703-A0D1-96D0975693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sp>
        <p:nvSpPr>
          <p:cNvPr id="45" name="Rectangle 44">
            <a:extLst>
              <a:ext uri="{FF2B5EF4-FFF2-40B4-BE49-F238E27FC236}">
                <a16:creationId xmlns:a16="http://schemas.microsoft.com/office/drawing/2014/main" id="{48D9FC91-522A-4877-9AFA-9B4434B27648}"/>
              </a:ext>
            </a:extLst>
          </p:cNvPr>
          <p:cNvSpPr/>
          <p:nvPr/>
        </p:nvSpPr>
        <p:spPr>
          <a:xfrm>
            <a:off x="642479" y="2548080"/>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n-US" sz="4389">
                <a:solidFill>
                  <a:prstClr val="black"/>
                </a:solidFill>
                <a:latin typeface="Arial" panose="020B0604020202020204" pitchFamily="34" charset="0"/>
                <a:cs typeface="Arial" panose="020B0604020202020204" pitchFamily="34" charset="0"/>
              </a:rPr>
              <a:t>Thử tài đọc một khổ thơ bất kì</a:t>
            </a:r>
            <a:endParaRPr lang="en-US" sz="3192">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92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11712" y="-18061"/>
            <a:ext cx="12162892" cy="6841626"/>
          </a:xfrm>
          <a:prstGeom prst="rect">
            <a:avLst/>
          </a:prstGeom>
        </p:spPr>
      </p:pic>
      <p:pic>
        <p:nvPicPr>
          <p:cNvPr id="38"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80" y="612709"/>
            <a:ext cx="10916042" cy="5750001"/>
          </a:xfrm>
          <a:prstGeom prst="rect">
            <a:avLst/>
          </a:prstGeom>
        </p:spPr>
      </p:pic>
      <p:pic>
        <p:nvPicPr>
          <p:cNvPr id="85" name="HUYENHANGRAO">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8" y="5824879"/>
            <a:ext cx="12161838" cy="1011663"/>
          </a:xfrm>
          <a:prstGeom prst="rect">
            <a:avLst/>
          </a:prstGeom>
        </p:spPr>
      </p:pic>
      <p:grpSp>
        <p:nvGrpSpPr>
          <p:cNvPr id="36" name="Group 35">
            <a:extLst>
              <a:ext uri="{FF2B5EF4-FFF2-40B4-BE49-F238E27FC236}">
                <a16:creationId xmlns:a16="http://schemas.microsoft.com/office/drawing/2014/main" id="{F4474767-6D21-4D1A-8130-AAD26028921F}"/>
              </a:ext>
            </a:extLst>
          </p:cNvPr>
          <p:cNvGrpSpPr/>
          <p:nvPr/>
        </p:nvGrpSpPr>
        <p:grpSpPr>
          <a:xfrm>
            <a:off x="10750378" y="5507312"/>
            <a:ext cx="1403952" cy="1598001"/>
            <a:chOff x="10457570" y="4998206"/>
            <a:chExt cx="1407434" cy="1601964"/>
          </a:xfrm>
        </p:grpSpPr>
        <p:pic>
          <p:nvPicPr>
            <p:cNvPr id="44" name="NAM">
              <a:hlinkClick r:id="" action="ppaction://hlinkshowjump?jump=nextslide"/>
              <a:extLst>
                <a:ext uri="{FF2B5EF4-FFF2-40B4-BE49-F238E27FC236}">
                  <a16:creationId xmlns:a16="http://schemas.microsoft.com/office/drawing/2014/main" id="{315E27A7-4715-4E9F-9627-454A5875AB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sp>
        <p:nvSpPr>
          <p:cNvPr id="47" name="Rectangle 46">
            <a:extLst>
              <a:ext uri="{FF2B5EF4-FFF2-40B4-BE49-F238E27FC236}">
                <a16:creationId xmlns:a16="http://schemas.microsoft.com/office/drawing/2014/main" id="{7EFCC45A-1309-4087-917B-57C67A53B4C4}"/>
              </a:ext>
            </a:extLst>
          </p:cNvPr>
          <p:cNvSpPr/>
          <p:nvPr/>
        </p:nvSpPr>
        <p:spPr>
          <a:xfrm>
            <a:off x="642479" y="2548080"/>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r>
              <a:rPr lang="en-US" sz="4389">
                <a:solidFill>
                  <a:prstClr val="black"/>
                </a:solidFill>
                <a:latin typeface="Arial" panose="020B0604020202020204" pitchFamily="34" charset="0"/>
                <a:cs typeface="Arial" panose="020B0604020202020204" pitchFamily="34" charset="0"/>
              </a:rPr>
              <a:t>Thử tài đọc thuộc một khổ thơ bất kì</a:t>
            </a:r>
            <a:endParaRPr lang="en-US" sz="3192">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99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2340DA-AE23-370E-6385-9CE3214EA2DA}"/>
              </a:ext>
            </a:extLst>
          </p:cNvPr>
          <p:cNvGrpSpPr/>
          <p:nvPr/>
        </p:nvGrpSpPr>
        <p:grpSpPr>
          <a:xfrm>
            <a:off x="2642606" y="154953"/>
            <a:ext cx="6906789" cy="1671506"/>
            <a:chOff x="1519678" y="600821"/>
            <a:chExt cx="9192937" cy="1521598"/>
          </a:xfrm>
          <a:solidFill>
            <a:schemeClr val="tx2">
              <a:lumMod val="20000"/>
              <a:lumOff val="80000"/>
            </a:schemeClr>
          </a:solidFill>
        </p:grpSpPr>
        <p:grpSp>
          <p:nvGrpSpPr>
            <p:cNvPr id="3" name="Google Shape;1177;p37">
              <a:extLst>
                <a:ext uri="{FF2B5EF4-FFF2-40B4-BE49-F238E27FC236}">
                  <a16:creationId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6" name="Google Shape;1179;p37">
                <a:extLst>
                  <a:ext uri="{FF2B5EF4-FFF2-40B4-BE49-F238E27FC236}">
                    <a16:creationId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7" name="Google Shape;1180;p37">
                <a:extLst>
                  <a:ext uri="{FF2B5EF4-FFF2-40B4-BE49-F238E27FC236}">
                    <a16:creationId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8" name="Google Shape;1179;p37">
                <a:extLst>
                  <a:ext uri="{FF2B5EF4-FFF2-40B4-BE49-F238E27FC236}">
                    <a16:creationId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9" name="Google Shape;1180;p37">
                <a:extLst>
                  <a:ext uri="{FF2B5EF4-FFF2-40B4-BE49-F238E27FC236}">
                    <a16:creationId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10" name="Google Shape;1179;p37">
                <a:extLst>
                  <a:ext uri="{FF2B5EF4-FFF2-40B4-BE49-F238E27FC236}">
                    <a16:creationId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sp>
            <p:nvSpPr>
              <p:cNvPr id="11" name="Google Shape;1180;p37">
                <a:extLst>
                  <a:ext uri="{FF2B5EF4-FFF2-40B4-BE49-F238E27FC236}">
                    <a16:creationId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a:p>
            </p:txBody>
          </p:sp>
        </p:grpSp>
        <p:sp>
          <p:nvSpPr>
            <p:cNvPr id="4" name="TextBox 3">
              <a:extLst>
                <a:ext uri="{FF2B5EF4-FFF2-40B4-BE49-F238E27FC236}">
                  <a16:creationId xmlns:a16="http://schemas.microsoft.com/office/drawing/2014/main" id="{6EFCF7FB-ABA0-2275-C567-7268E08EFD65}"/>
                </a:ext>
              </a:extLst>
            </p:cNvPr>
            <p:cNvSpPr txBox="1"/>
            <p:nvPr/>
          </p:nvSpPr>
          <p:spPr>
            <a:xfrm>
              <a:off x="1519678" y="673920"/>
              <a:ext cx="9192937" cy="1316817"/>
            </a:xfrm>
            <a:prstGeom prst="rect">
              <a:avLst/>
            </a:prstGeom>
            <a:noFill/>
          </p:spPr>
          <p:txBody>
            <a:bodyPr wrap="square">
              <a:spAutoFit/>
            </a:bodyPr>
            <a:lstStyle/>
            <a:p>
              <a:pPr algn="ctr"/>
              <a:r>
                <a:rPr lang="en-US" sz="4400" b="1"/>
                <a:t>CHỦ ĐIỂM 1:</a:t>
              </a:r>
            </a:p>
            <a:p>
              <a:pPr algn="ctr"/>
              <a:r>
                <a:rPr lang="en-US" sz="4400" b="1"/>
                <a:t>MỖI NGƯỜI MỘT VẺ</a:t>
              </a:r>
            </a:p>
          </p:txBody>
        </p:sp>
      </p:grpSp>
      <p:sp>
        <p:nvSpPr>
          <p:cNvPr id="23" name="TextBox 22">
            <a:extLst>
              <a:ext uri="{FF2B5EF4-FFF2-40B4-BE49-F238E27FC236}">
                <a16:creationId xmlns:a16="http://schemas.microsoft.com/office/drawing/2014/main" id="{59449833-7B1B-C1B1-77E9-B422606F7DC4}"/>
              </a:ext>
            </a:extLst>
          </p:cNvPr>
          <p:cNvSpPr txBox="1"/>
          <p:nvPr/>
        </p:nvSpPr>
        <p:spPr>
          <a:xfrm>
            <a:off x="1879558" y="1826459"/>
            <a:ext cx="8357215" cy="2308324"/>
          </a:xfrm>
          <a:prstGeom prst="rect">
            <a:avLst/>
          </a:prstGeom>
          <a:noFill/>
        </p:spPr>
        <p:txBody>
          <a:bodyPr wrap="square">
            <a:spAutoFit/>
          </a:bodyPr>
          <a:lstStyle/>
          <a:p>
            <a:pPr algn="ctr"/>
            <a:r>
              <a:rPr lang="en-US" sz="7200" b="1"/>
              <a:t>BÀI 2:</a:t>
            </a:r>
          </a:p>
          <a:p>
            <a:pPr algn="ctr"/>
            <a:r>
              <a:rPr lang="en-US" sz="7200" b="1">
                <a:solidFill>
                  <a:srgbClr val="C00000"/>
                </a:solidFill>
              </a:rPr>
              <a:t>THI NHẠC</a:t>
            </a:r>
          </a:p>
        </p:txBody>
      </p:sp>
      <p:sp>
        <p:nvSpPr>
          <p:cNvPr id="26" name="Rectangle: Rounded Corners 25">
            <a:extLst>
              <a:ext uri="{FF2B5EF4-FFF2-40B4-BE49-F238E27FC236}">
                <a16:creationId xmlns:a16="http://schemas.microsoft.com/office/drawing/2014/main" id="{6F93D87D-EA8A-919E-3DB2-4C0874D63353}"/>
              </a:ext>
            </a:extLst>
          </p:cNvPr>
          <p:cNvSpPr/>
          <p:nvPr/>
        </p:nvSpPr>
        <p:spPr>
          <a:xfrm>
            <a:off x="7775116" y="6070296"/>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12</a:t>
            </a:r>
          </a:p>
        </p:txBody>
      </p:sp>
      <p:pic>
        <p:nvPicPr>
          <p:cNvPr id="14" name="Picture 13">
            <a:extLst>
              <a:ext uri="{FF2B5EF4-FFF2-40B4-BE49-F238E27FC236}">
                <a16:creationId xmlns:a16="http://schemas.microsoft.com/office/drawing/2014/main" id="{686EB6F5-480F-CD44-B50F-46C393A6F0D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4510324" y="4052596"/>
            <a:ext cx="3171355" cy="2570150"/>
          </a:xfrm>
          <a:prstGeom prst="rect">
            <a:avLst/>
          </a:prstGeom>
          <a:ln>
            <a:noFill/>
          </a:ln>
          <a:effectLst>
            <a:softEdge rad="112500"/>
          </a:effectLst>
        </p:spPr>
      </p:pic>
    </p:spTree>
    <p:extLst>
      <p:ext uri="{BB962C8B-B14F-4D97-AF65-F5344CB8AC3E}">
        <p14:creationId xmlns:p14="http://schemas.microsoft.com/office/powerpoint/2010/main" val="1038101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62A70-8066-DCC3-CA2F-150A6EDDDB62}"/>
              </a:ext>
            </a:extLst>
          </p:cNvPr>
          <p:cNvGrpSpPr/>
          <p:nvPr/>
        </p:nvGrpSpPr>
        <p:grpSpPr>
          <a:xfrm>
            <a:off x="-162719" y="128494"/>
            <a:ext cx="12033877" cy="6612348"/>
            <a:chOff x="-177800" y="128494"/>
            <a:chExt cx="12033877" cy="6612348"/>
          </a:xfrm>
        </p:grpSpPr>
        <p:sp>
          <p:nvSpPr>
            <p:cNvPr id="4" name="TextBox 3">
              <a:extLst>
                <a:ext uri="{FF2B5EF4-FFF2-40B4-BE49-F238E27FC236}">
                  <a16:creationId xmlns:a16="http://schemas.microsoft.com/office/drawing/2014/main" id="{4895EFC7-3346-2697-1431-B6AD1BBDB9C4}"/>
                </a:ext>
              </a:extLst>
            </p:cNvPr>
            <p:cNvSpPr txBox="1"/>
            <p:nvPr/>
          </p:nvSpPr>
          <p:spPr>
            <a:xfrm>
              <a:off x="-177800" y="800754"/>
              <a:ext cx="12033877" cy="5940088"/>
            </a:xfrm>
            <a:prstGeom prst="rect">
              <a:avLst/>
            </a:prstGeom>
            <a:noFill/>
          </p:spPr>
          <p:txBody>
            <a:bodyPr wrap="square">
              <a:spAutoFit/>
            </a:bodyPr>
            <a:lstStyle/>
            <a:p>
              <a:pPr marL="365760" algn="just"/>
              <a:r>
                <a:rPr lang="en-US" sz="1900">
                  <a:solidFill>
                    <a:srgbClr val="000000"/>
                  </a:solidFill>
                </a:rPr>
                <a:t>	</a:t>
              </a:r>
              <a:r>
                <a:rPr lang="vi-VN" sz="1900">
                  <a:solidFill>
                    <a:srgbClr val="000000"/>
                  </a:solidFill>
                </a:rPr>
                <a:t>Hôm nay là ngày thi tốt nghiệp của các học trò thầy</a:t>
              </a:r>
              <a:r>
                <a:rPr lang="en-US" sz="1900">
                  <a:solidFill>
                    <a:srgbClr val="000000"/>
                  </a:solidFill>
                </a:rPr>
                <a:t> </a:t>
              </a:r>
              <a:r>
                <a:rPr lang="vi-VN" sz="1900">
                  <a:solidFill>
                    <a:srgbClr val="000000"/>
                  </a:solidFill>
                </a:rPr>
                <a:t>giáo vàng anh.</a:t>
              </a:r>
            </a:p>
            <a:p>
              <a:pPr marL="365760" algn="just"/>
              <a:r>
                <a:rPr lang="en-US" sz="1900">
                  <a:solidFill>
                    <a:srgbClr val="000000"/>
                  </a:solidFill>
                </a:rPr>
                <a:t>	</a:t>
              </a:r>
              <a:r>
                <a:rPr lang="vi-VN" sz="1900">
                  <a:solidFill>
                    <a:srgbClr val="000000"/>
                  </a:solidFill>
                </a:rPr>
                <a:t>Ve sầu được thầy mời trình bày tác phẩm trước tiên. Mặc áo măng tô trong suốt, đôi mắt nâu lấp lánh, đầy vẻ tự tin, ve sầu biểu diễn bản nhạc “Mùa hè”. Gian phòng tràn ngập âm thanh.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a:r>
                <a:rPr lang="en-US" sz="1900">
                  <a:solidFill>
                    <a:srgbClr val="000000"/>
                  </a:solidFill>
                </a:rPr>
                <a:t>	</a:t>
              </a:r>
              <a:r>
                <a:rPr lang="vi-VN" sz="1900">
                  <a:solidFill>
                    <a:srgbClr val="000000"/>
                  </a:solidFill>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a:r>
                <a:rPr lang="en-US" sz="1900">
                  <a:solidFill>
                    <a:srgbClr val="000000"/>
                  </a:solidFill>
                </a:rPr>
                <a:t>	</a:t>
              </a:r>
              <a:r>
                <a:rPr lang="vi-VN" sz="1900">
                  <a:solidFill>
                    <a:srgbClr val="000000"/>
                  </a:solidFill>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a:solidFill>
                    <a:srgbClr val="000000"/>
                  </a:solidFill>
                </a:rPr>
                <a:t>ầ</a:t>
              </a:r>
              <a:r>
                <a:rPr lang="vi-VN" sz="1900">
                  <a:solidFill>
                    <a:srgbClr val="000000"/>
                  </a:solidFill>
                </a:rPr>
                <a:t>y vàng anh nhoà đi.</a:t>
              </a:r>
            </a:p>
            <a:p>
              <a:pPr marL="365760" algn="just"/>
              <a:r>
                <a:rPr lang="en-US" sz="1900">
                  <a:solidFill>
                    <a:srgbClr val="000000"/>
                  </a:solidFill>
                </a:rPr>
                <a:t>	</a:t>
              </a:r>
              <a:r>
                <a:rPr lang="vi-VN" sz="1900">
                  <a:solidFill>
                    <a:srgbClr val="000000"/>
                  </a:solidFill>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a:solidFill>
                    <a:srgbClr val="000000"/>
                  </a:solidFill>
                </a:rPr>
                <a:t>khoe sắc</a:t>
              </a:r>
              <a:r>
                <a:rPr lang="vi-VN" sz="1900">
                  <a:solidFill>
                    <a:srgbClr val="000000"/>
                  </a:solidFill>
                </a:rPr>
                <a:t>...</a:t>
              </a:r>
            </a:p>
            <a:p>
              <a:pPr marL="365760" algn="just"/>
              <a:r>
                <a:rPr lang="en-US" sz="1900">
                  <a:solidFill>
                    <a:srgbClr val="000000"/>
                  </a:solidFill>
                </a:rPr>
                <a:t>	</a:t>
              </a:r>
              <a:r>
                <a:rPr lang="vi-VN" sz="1900">
                  <a:solidFill>
                    <a:srgbClr val="000000"/>
                  </a:solidFill>
                </a:rPr>
                <a:t>Thầy vàng anh đứng dậy, vẻ nghiêm trang. Các học trò im lặng, hồi hộp.</a:t>
              </a:r>
            </a:p>
            <a:p>
              <a:pPr marL="365760" algn="just"/>
              <a:r>
                <a:rPr lang="en-US" sz="1900">
                  <a:solidFill>
                    <a:srgbClr val="000000"/>
                  </a:solidFill>
                </a:rPr>
                <a:t>	</a:t>
              </a:r>
              <a:r>
                <a:rPr lang="vi-VN" sz="1900">
                  <a:solidFill>
                    <a:srgbClr val="000000"/>
                  </a:solidFill>
                </a:rPr>
                <a:t>- Th</a:t>
              </a:r>
              <a:r>
                <a:rPr lang="en-US" sz="1900">
                  <a:solidFill>
                    <a:srgbClr val="000000"/>
                  </a:solidFill>
                </a:rPr>
                <a:t>ầ</a:t>
              </a:r>
              <a:r>
                <a:rPr lang="vi-VN" sz="1900">
                  <a:solidFill>
                    <a:srgbClr val="000000"/>
                  </a:solidFill>
                </a:rPr>
                <a:t>y rất vui vì sự thành công của các em. Các em đã tạo dựng cho mình một phong cách độc đáo, không ai bắt chước ai. Cảm ơn các em đã cho thầy niềm vui này. </a:t>
              </a:r>
              <a:endParaRPr lang="en-US" sz="1900">
                <a:solidFill>
                  <a:srgbClr val="000000"/>
                </a:solidFill>
              </a:endParaRPr>
            </a:p>
            <a:p>
              <a:pPr marL="365760" algn="r"/>
              <a:r>
                <a:rPr lang="en-US" sz="1900"/>
                <a:t>(Theo Nguyễn Phan Hách)</a:t>
              </a:r>
              <a:endParaRPr lang="vi-VN" sz="1900">
                <a:solidFill>
                  <a:srgbClr val="000000"/>
                </a:solidFill>
              </a:endParaRPr>
            </a:p>
          </p:txBody>
        </p:sp>
        <p:sp>
          <p:nvSpPr>
            <p:cNvPr id="5" name="TextBox 4">
              <a:extLst>
                <a:ext uri="{FF2B5EF4-FFF2-40B4-BE49-F238E27FC236}">
                  <a16:creationId xmlns:a16="http://schemas.microsoft.com/office/drawing/2014/main" id="{D3BF8D7E-5BCD-50C8-863A-189782F81D77}"/>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id="{B95BB32B-9A8F-B35C-2588-B514C4C1E1AB}"/>
              </a:ext>
            </a:extLst>
          </p:cNvPr>
          <p:cNvGrpSpPr/>
          <p:nvPr/>
        </p:nvGrpSpPr>
        <p:grpSpPr>
          <a:xfrm>
            <a:off x="-456038" y="94966"/>
            <a:ext cx="1957465" cy="556748"/>
            <a:chOff x="981416" y="767254"/>
            <a:chExt cx="1957465" cy="612423"/>
          </a:xfrm>
        </p:grpSpPr>
        <p:sp>
          <p:nvSpPr>
            <p:cNvPr id="14" name="Google Shape;4306;p14">
              <a:extLst>
                <a:ext uri="{FF2B5EF4-FFF2-40B4-BE49-F238E27FC236}">
                  <a16:creationId xmlns:a16="http://schemas.microsoft.com/office/drawing/2014/main" id="{20BEA9FA-5B73-37D0-38BE-EAE4CC4FE74A}"/>
                </a:ext>
              </a:extLst>
            </p:cNvPr>
            <p:cNvSpPr/>
            <p:nvPr/>
          </p:nvSpPr>
          <p:spPr>
            <a:xfrm>
              <a:off x="981416" y="767254"/>
              <a:ext cx="1761288" cy="612423"/>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endParaRPr sz="120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982230" y="795095"/>
              <a:ext cx="1956651" cy="575542"/>
            </a:xfrm>
            <a:prstGeom prst="rect">
              <a:avLst/>
            </a:prstGeom>
            <a:noFill/>
          </p:spPr>
          <p:txBody>
            <a:bodyPr wrap="square" rtlCol="0">
              <a:spAutoFit/>
            </a:bodyPr>
            <a:lstStyle/>
            <a:p>
              <a:pPr algn="ctr"/>
              <a:r>
                <a:rPr lang="en-US" sz="2800" b="1"/>
                <a:t>Đọc</a:t>
              </a:r>
            </a:p>
          </p:txBody>
        </p:sp>
      </p:grpSp>
    </p:spTree>
    <p:extLst>
      <p:ext uri="{BB962C8B-B14F-4D97-AF65-F5344CB8AC3E}">
        <p14:creationId xmlns:p14="http://schemas.microsoft.com/office/powerpoint/2010/main" val="38265153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2667</Words>
  <Application>Microsoft Office PowerPoint</Application>
  <PresentationFormat>Widescreen</PresentationFormat>
  <Paragraphs>158</Paragraphs>
  <Slides>28</Slides>
  <Notes>17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Black</vt:lpstr>
      <vt:lpstr>Arial-Rounded</vt:lpstr>
      <vt:lpstr>AvantGarde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Vi-ô-lông</vt:lpstr>
      <vt:lpstr>cla-ri-nét</vt:lpstr>
      <vt:lpstr>Xen-lô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cp:revision>
  <dcterms:created xsi:type="dcterms:W3CDTF">2025-09-08T07:55:29Z</dcterms:created>
  <dcterms:modified xsi:type="dcterms:W3CDTF">2025-09-17T03:01:54Z</dcterms:modified>
</cp:coreProperties>
</file>