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7"/>
  </p:notesMasterIdLst>
  <p:sldIdLst>
    <p:sldId id="256" r:id="rId2"/>
    <p:sldId id="474" r:id="rId3"/>
    <p:sldId id="486" r:id="rId4"/>
    <p:sldId id="462" r:id="rId5"/>
    <p:sldId id="488" r:id="rId6"/>
    <p:sldId id="487" r:id="rId7"/>
    <p:sldId id="489" r:id="rId8"/>
    <p:sldId id="490" r:id="rId9"/>
    <p:sldId id="493" r:id="rId10"/>
    <p:sldId id="492" r:id="rId11"/>
    <p:sldId id="491" r:id="rId12"/>
    <p:sldId id="412" r:id="rId13"/>
    <p:sldId id="436" r:id="rId14"/>
    <p:sldId id="507" r:id="rId15"/>
    <p:sldId id="508" r:id="rId16"/>
  </p:sldIdLst>
  <p:sldSz cx="9144000" cy="5143500" type="screen16x9"/>
  <p:notesSz cx="6858000" cy="9144000"/>
  <p:embeddedFontLst>
    <p:embeddedFont>
      <p:font typeface="Montserrat" panose="020B0604020202020204" charset="0"/>
      <p:regular r:id="rId18"/>
      <p:bold r:id="rId19"/>
      <p:italic r:id="rId20"/>
      <p:boldItalic r:id="rId21"/>
    </p:embeddedFont>
    <p:embeddedFont>
      <p:font typeface="Arial Black" panose="020B0A04020102020204" pitchFamily="34" charset="0"/>
      <p:bold r:id="rId22"/>
    </p:embeddedFont>
    <p:embeddedFont>
      <p:font typeface="Roboto" panose="020B0604020202020204" charset="0"/>
      <p:regular r:id="rId23"/>
      <p:bold r:id="rId24"/>
      <p:italic r:id="rId25"/>
      <p:boldItalic r:id="rId26"/>
    </p:embeddedFont>
    <p:embeddedFont>
      <p:font typeface="Russo One" panose="020B0604020202020204" charset="0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Changa One" panose="020B0604020202020204" charset="0"/>
      <p:regular r:id="rId32"/>
      <p:italic r:id="rId33"/>
    </p:embeddedFont>
    <p:embeddedFont>
      <p:font typeface="Barrio" panose="020B0604020202020204" charset="0"/>
      <p:regular r:id="rId34"/>
    </p:embeddedFont>
    <p:embeddedFont>
      <p:font typeface="Catamaran" panose="020B0604020202020204" charset="0"/>
      <p:regular r:id="rId35"/>
      <p:bold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6C2C"/>
    <a:srgbClr val="FFFC00"/>
    <a:srgbClr val="945200"/>
    <a:srgbClr val="D9ECFB"/>
    <a:srgbClr val="DBEAF6"/>
    <a:srgbClr val="FDD432"/>
    <a:srgbClr val="FB910F"/>
    <a:srgbClr val="AFC985"/>
    <a:srgbClr val="F4F011"/>
    <a:srgbClr val="A97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50" autoAdjust="0"/>
    <p:restoredTop sz="89136" autoAdjust="0"/>
  </p:normalViewPr>
  <p:slideViewPr>
    <p:cSldViewPr snapToGrid="0">
      <p:cViewPr varScale="1">
        <p:scale>
          <a:sx n="86" d="100"/>
          <a:sy n="86" d="100"/>
        </p:scale>
        <p:origin x="48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163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86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98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665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035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702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76" r:id="rId3"/>
    <p:sldLayoutId id="2147483678" r:id="rId4"/>
    <p:sldLayoutId id="2147483683" r:id="rId5"/>
    <p:sldLayoutId id="214748368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5.wdp"/><Relationship Id="rId7" Type="http://schemas.microsoft.com/office/2007/relationships/hdphoto" Target="../media/hdphoto1.wdp"/><Relationship Id="rId12" Type="http://schemas.openxmlformats.org/officeDocument/2006/relationships/image" Target="../media/image6.gif"/><Relationship Id="rId17" Type="http://schemas.openxmlformats.org/officeDocument/2006/relationships/image" Target="../media/image10.gif"/><Relationship Id="rId25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gif"/><Relationship Id="rId24" Type="http://schemas.openxmlformats.org/officeDocument/2006/relationships/image" Target="../media/image14.png"/><Relationship Id="rId5" Type="http://schemas.openxmlformats.org/officeDocument/2006/relationships/image" Target="../media/image1.gif"/><Relationship Id="rId15" Type="http://schemas.openxmlformats.org/officeDocument/2006/relationships/image" Target="../media/image8.png"/><Relationship Id="rId23" Type="http://schemas.microsoft.com/office/2007/relationships/hdphoto" Target="../media/hdphoto6.wdp"/><Relationship Id="rId10" Type="http://schemas.microsoft.com/office/2007/relationships/hdphoto" Target="../media/hdphoto2.wdp"/><Relationship Id="rId19" Type="http://schemas.microsoft.com/office/2007/relationships/hdphoto" Target="../media/hdphoto4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3.wdp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gif"/><Relationship Id="rId7" Type="http://schemas.openxmlformats.org/officeDocument/2006/relationships/image" Target="../media/image6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58.svg"/><Relationship Id="rId4" Type="http://schemas.openxmlformats.org/officeDocument/2006/relationships/image" Target="../media/image35.png"/><Relationship Id="rId9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64.sv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16.gif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image" Target="../media/image16.gif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microsoft.com/office/2007/relationships/hdphoto" Target="../media/hdphoto3.wdp"/><Relationship Id="rId15" Type="http://schemas.openxmlformats.org/officeDocument/2006/relationships/image" Target="../media/image20.png"/><Relationship Id="rId10" Type="http://schemas.microsoft.com/office/2007/relationships/hdphoto" Target="../media/hdphoto8.wdp"/><Relationship Id="rId19" Type="http://schemas.microsoft.com/office/2007/relationships/hdphoto" Target="../media/hdphoto12.wdp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image" Target="../media/image16.gif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microsoft.com/office/2007/relationships/hdphoto" Target="../media/hdphoto3.wdp"/><Relationship Id="rId15" Type="http://schemas.openxmlformats.org/officeDocument/2006/relationships/image" Target="../media/image20.png"/><Relationship Id="rId10" Type="http://schemas.microsoft.com/office/2007/relationships/hdphoto" Target="../media/hdphoto8.wdp"/><Relationship Id="rId19" Type="http://schemas.microsoft.com/office/2007/relationships/hdphoto" Target="../media/hdphoto12.wdp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image" Target="../media/image16.gif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microsoft.com/office/2007/relationships/hdphoto" Target="../media/hdphoto3.wdp"/><Relationship Id="rId15" Type="http://schemas.openxmlformats.org/officeDocument/2006/relationships/image" Target="../media/image20.png"/><Relationship Id="rId10" Type="http://schemas.microsoft.com/office/2007/relationships/hdphoto" Target="../media/hdphoto8.wdp"/><Relationship Id="rId19" Type="http://schemas.microsoft.com/office/2007/relationships/hdphoto" Target="../media/hdphoto12.wdp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wav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audio" Target="../media/media3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923127" y="1690237"/>
            <a:ext cx="4131187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938228" y="-177004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Unit 1: </a:t>
            </a:r>
          </a:p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My family and friends</a:t>
            </a: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78244" y="1780651"/>
            <a:ext cx="407607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Lesson 3- Period 2- Task 4 5 6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72" y="617852"/>
            <a:ext cx="992409" cy="9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1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91" y="736765"/>
            <a:ext cx="28003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40943" y="188919"/>
            <a:ext cx="54507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3. His friend / cheerful / friendly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99D7C13-8D05-5F02-2337-299DD1DE1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71" t="15662" r="38691" b="14074"/>
          <a:stretch/>
        </p:blipFill>
        <p:spPr>
          <a:xfrm>
            <a:off x="5476093" y="2329316"/>
            <a:ext cx="1591631" cy="3108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6B4BF-12CB-5FD2-E4B0-ABA8D6685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86" t="19065" r="38431" b="17301"/>
          <a:stretch/>
        </p:blipFill>
        <p:spPr>
          <a:xfrm>
            <a:off x="896113" y="2412441"/>
            <a:ext cx="2185533" cy="28673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51417" y="1329566"/>
            <a:ext cx="2707573" cy="1111287"/>
            <a:chOff x="6049028" y="1463036"/>
            <a:chExt cx="2707573" cy="1111287"/>
          </a:xfrm>
        </p:grpSpPr>
        <p:sp>
          <p:nvSpPr>
            <p:cNvPr id="10" name="Speech Bubble: Oval 6">
              <a:extLst>
                <a:ext uri="{FF2B5EF4-FFF2-40B4-BE49-F238E27FC236}">
                  <a16:creationId xmlns:a16="http://schemas.microsoft.com/office/drawing/2014/main" id="{36BC71A5-6D0C-6633-CCB4-5219AD09BBB5}"/>
                </a:ext>
              </a:extLst>
            </p:cNvPr>
            <p:cNvSpPr/>
            <p:nvPr/>
          </p:nvSpPr>
          <p:spPr>
            <a:xfrm flipH="1">
              <a:off x="6049028" y="1463036"/>
              <a:ext cx="2707573" cy="1111287"/>
            </a:xfrm>
            <a:prstGeom prst="wedgeEllipseCallout">
              <a:avLst>
                <a:gd name="adj1" fmla="val 34946"/>
                <a:gd name="adj2" fmla="val 69057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91904" y="1638805"/>
              <a:ext cx="21996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He’s cheerful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and friendly.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626" y="1329566"/>
            <a:ext cx="3130036" cy="1041646"/>
            <a:chOff x="35626" y="1329566"/>
            <a:chExt cx="3130036" cy="1041646"/>
          </a:xfrm>
        </p:grpSpPr>
        <p:sp>
          <p:nvSpPr>
            <p:cNvPr id="13" name="Speech Bubble: Oval 5">
              <a:extLst>
                <a:ext uri="{FF2B5EF4-FFF2-40B4-BE49-F238E27FC236}">
                  <a16:creationId xmlns:a16="http://schemas.microsoft.com/office/drawing/2014/main" id="{144658DD-44B7-1E0A-F2B1-244B4B3524EB}"/>
                </a:ext>
              </a:extLst>
            </p:cNvPr>
            <p:cNvSpPr/>
            <p:nvPr/>
          </p:nvSpPr>
          <p:spPr>
            <a:xfrm>
              <a:off x="35626" y="1329566"/>
              <a:ext cx="3130036" cy="1014327"/>
            </a:xfrm>
            <a:prstGeom prst="wedgeEllipseCallout">
              <a:avLst>
                <a:gd name="adj1" fmla="val 19343"/>
                <a:gd name="adj2" fmla="val 78122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1392" y="1540215"/>
              <a:ext cx="281038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What is his friend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02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77" y="806084"/>
            <a:ext cx="2751673" cy="206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40943" y="188919"/>
            <a:ext cx="54507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4. Her mother / </a:t>
            </a:r>
            <a:r>
              <a:rPr lang="en-US" sz="2400" dirty="0" err="1">
                <a:latin typeface="Comic Sans MS" pitchFamily="66" charset="0"/>
              </a:rPr>
              <a:t>ple</a:t>
            </a:r>
            <a:r>
              <a:rPr lang="en-US" sz="2400" dirty="0">
                <a:latin typeface="Comic Sans MS" pitchFamily="66" charset="0"/>
              </a:rPr>
              <a:t>αsαnt / kind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99D7C13-8D05-5F02-2337-299DD1DE1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71" t="15662" r="38691" b="14074"/>
          <a:stretch/>
        </p:blipFill>
        <p:spPr>
          <a:xfrm>
            <a:off x="5476093" y="2329316"/>
            <a:ext cx="1591631" cy="3108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D6B4BF-12CB-5FD2-E4B0-ABA8D6685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86" t="19065" r="38431" b="17301"/>
          <a:stretch/>
        </p:blipFill>
        <p:spPr>
          <a:xfrm>
            <a:off x="896113" y="2412441"/>
            <a:ext cx="2185533" cy="286735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151417" y="1329566"/>
            <a:ext cx="2707573" cy="1111287"/>
            <a:chOff x="6049028" y="1463036"/>
            <a:chExt cx="2707573" cy="1111287"/>
          </a:xfrm>
        </p:grpSpPr>
        <p:sp>
          <p:nvSpPr>
            <p:cNvPr id="11" name="Speech Bubble: Oval 6">
              <a:extLst>
                <a:ext uri="{FF2B5EF4-FFF2-40B4-BE49-F238E27FC236}">
                  <a16:creationId xmlns:a16="http://schemas.microsoft.com/office/drawing/2014/main" id="{36BC71A5-6D0C-6633-CCB4-5219AD09BBB5}"/>
                </a:ext>
              </a:extLst>
            </p:cNvPr>
            <p:cNvSpPr/>
            <p:nvPr/>
          </p:nvSpPr>
          <p:spPr>
            <a:xfrm flipH="1">
              <a:off x="6049028" y="1463036"/>
              <a:ext cx="2707573" cy="1111287"/>
            </a:xfrm>
            <a:prstGeom prst="wedgeEllipseCallout">
              <a:avLst>
                <a:gd name="adj1" fmla="val 34946"/>
                <a:gd name="adj2" fmla="val 69057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31792" y="1638805"/>
              <a:ext cx="23198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She’s pleasant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and kind.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626" y="1329566"/>
            <a:ext cx="3130036" cy="1041646"/>
            <a:chOff x="35626" y="1329566"/>
            <a:chExt cx="3130036" cy="1041646"/>
          </a:xfrm>
        </p:grpSpPr>
        <p:sp>
          <p:nvSpPr>
            <p:cNvPr id="14" name="Speech Bubble: Oval 5">
              <a:extLst>
                <a:ext uri="{FF2B5EF4-FFF2-40B4-BE49-F238E27FC236}">
                  <a16:creationId xmlns:a16="http://schemas.microsoft.com/office/drawing/2014/main" id="{144658DD-44B7-1E0A-F2B1-244B4B3524EB}"/>
                </a:ext>
              </a:extLst>
            </p:cNvPr>
            <p:cNvSpPr/>
            <p:nvPr/>
          </p:nvSpPr>
          <p:spPr>
            <a:xfrm>
              <a:off x="35626" y="1329566"/>
              <a:ext cx="3130036" cy="1014327"/>
            </a:xfrm>
            <a:prstGeom prst="wedgeEllipseCallout">
              <a:avLst>
                <a:gd name="adj1" fmla="val 19343"/>
                <a:gd name="adj2" fmla="val 78122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3193" y="1540215"/>
              <a:ext cx="302679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What is her mother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4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643" y="122754"/>
            <a:ext cx="63681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  <a:buSzPts val="3000"/>
            </a:pP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6 Dr</a:t>
            </a:r>
            <a:r>
              <a:rPr lang="el-GR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α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w. </a:t>
            </a:r>
            <a:r>
              <a:rPr lang="el-GR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Α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sk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 </a:t>
            </a:r>
            <a:r>
              <a:rPr lang="el-GR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α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nd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 </a:t>
            </a:r>
            <a:r>
              <a:rPr lang="el-GR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α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nswer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360839-BCCF-BA1E-0203-20A9A22ED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28" name="Picture 4" descr="Instagram/Snapchat Gifs — Em The Creative">
            <a:extLst>
              <a:ext uri="{FF2B5EF4-FFF2-40B4-BE49-F238E27FC236}">
                <a16:creationId xmlns:a16="http://schemas.microsoft.com/office/drawing/2014/main" id="{7D8F6E5A-CA6C-D339-9244-4BA49393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577" y="0"/>
            <a:ext cx="923571" cy="92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7850975E-9065-D822-33FF-D587C07B4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584703" y="1434541"/>
            <a:ext cx="1548606" cy="3495894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3186C558-3094-BDEE-AD2C-1C1ECEBBD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12052" y="1167333"/>
            <a:ext cx="2092487" cy="3763102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E97BD31D-34D8-7C90-7413-D0EEDD458B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984"/>
          <a:stretch/>
        </p:blipFill>
        <p:spPr>
          <a:xfrm>
            <a:off x="4859373" y="2818633"/>
            <a:ext cx="981073" cy="98890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DFEAB90-757A-6F28-9FE2-A5587FE8AAC9}"/>
              </a:ext>
            </a:extLst>
          </p:cNvPr>
          <p:cNvGrpSpPr/>
          <p:nvPr/>
        </p:nvGrpSpPr>
        <p:grpSpPr>
          <a:xfrm>
            <a:off x="6080103" y="660384"/>
            <a:ext cx="2850300" cy="1014327"/>
            <a:chOff x="6049026" y="1463036"/>
            <a:chExt cx="2850300" cy="1014327"/>
          </a:xfrm>
        </p:grpSpPr>
        <p:sp>
          <p:nvSpPr>
            <p:cNvPr id="45" name="Speech Bubble: Oval 6">
              <a:extLst>
                <a:ext uri="{FF2B5EF4-FFF2-40B4-BE49-F238E27FC236}">
                  <a16:creationId xmlns:a16="http://schemas.microsoft.com/office/drawing/2014/main" id="{79D55939-6CF6-A63F-C36F-F13233BC3A3D}"/>
                </a:ext>
              </a:extLst>
            </p:cNvPr>
            <p:cNvSpPr/>
            <p:nvPr/>
          </p:nvSpPr>
          <p:spPr>
            <a:xfrm flipH="1">
              <a:off x="6049026" y="1463036"/>
              <a:ext cx="2815193" cy="1014327"/>
            </a:xfrm>
            <a:prstGeom prst="wedgeEllipseCallout">
              <a:avLst>
                <a:gd name="adj1" fmla="val 34946"/>
                <a:gd name="adj2" fmla="val 69057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DAA9DD-0BB5-1259-BFFD-3131D5C660E1}"/>
                </a:ext>
              </a:extLst>
            </p:cNvPr>
            <p:cNvSpPr txBox="1"/>
            <p:nvPr/>
          </p:nvSpPr>
          <p:spPr>
            <a:xfrm>
              <a:off x="6084132" y="1661383"/>
              <a:ext cx="28151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She’s my grandma.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29612B8-0ECD-6A24-7A62-91074D9DF7CC}"/>
              </a:ext>
            </a:extLst>
          </p:cNvPr>
          <p:cNvGrpSpPr/>
          <p:nvPr/>
        </p:nvGrpSpPr>
        <p:grpSpPr>
          <a:xfrm>
            <a:off x="508658" y="799506"/>
            <a:ext cx="2417017" cy="875205"/>
            <a:chOff x="748644" y="1468688"/>
            <a:chExt cx="2417017" cy="875205"/>
          </a:xfrm>
        </p:grpSpPr>
        <p:sp>
          <p:nvSpPr>
            <p:cNvPr id="48" name="Speech Bubble: Oval 5">
              <a:extLst>
                <a:ext uri="{FF2B5EF4-FFF2-40B4-BE49-F238E27FC236}">
                  <a16:creationId xmlns:a16="http://schemas.microsoft.com/office/drawing/2014/main" id="{78C70588-1E36-DD79-ED90-45644E0A9D4A}"/>
                </a:ext>
              </a:extLst>
            </p:cNvPr>
            <p:cNvSpPr/>
            <p:nvPr/>
          </p:nvSpPr>
          <p:spPr>
            <a:xfrm>
              <a:off x="748644" y="1468688"/>
              <a:ext cx="2417017" cy="875205"/>
            </a:xfrm>
            <a:prstGeom prst="wedgeEllipseCallout">
              <a:avLst>
                <a:gd name="adj1" fmla="val 40360"/>
                <a:gd name="adj2" fmla="val 57484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026E1FC-0085-EF91-F304-5115B93A6E28}"/>
                </a:ext>
              </a:extLst>
            </p:cNvPr>
            <p:cNvSpPr/>
            <p:nvPr/>
          </p:nvSpPr>
          <p:spPr>
            <a:xfrm>
              <a:off x="941008" y="1627057"/>
              <a:ext cx="19207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Who is she?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88E4E2C-5BDE-0AC2-ACFB-9AC11A6DC58D}"/>
              </a:ext>
            </a:extLst>
          </p:cNvPr>
          <p:cNvGrpSpPr/>
          <p:nvPr/>
        </p:nvGrpSpPr>
        <p:grpSpPr>
          <a:xfrm>
            <a:off x="6287767" y="2913146"/>
            <a:ext cx="2707573" cy="1111287"/>
            <a:chOff x="6049028" y="1463036"/>
            <a:chExt cx="2707573" cy="1111287"/>
          </a:xfrm>
        </p:grpSpPr>
        <p:sp>
          <p:nvSpPr>
            <p:cNvPr id="51" name="Speech Bubble: Oval 6">
              <a:extLst>
                <a:ext uri="{FF2B5EF4-FFF2-40B4-BE49-F238E27FC236}">
                  <a16:creationId xmlns:a16="http://schemas.microsoft.com/office/drawing/2014/main" id="{2CFA1AE9-A156-ACE8-097B-B9620298781C}"/>
                </a:ext>
              </a:extLst>
            </p:cNvPr>
            <p:cNvSpPr/>
            <p:nvPr/>
          </p:nvSpPr>
          <p:spPr>
            <a:xfrm flipH="1">
              <a:off x="6049028" y="1463036"/>
              <a:ext cx="2707573" cy="1111287"/>
            </a:xfrm>
            <a:prstGeom prst="wedgeEllipseCallout">
              <a:avLst>
                <a:gd name="adj1" fmla="val 44536"/>
                <a:gd name="adj2" fmla="val -69097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AE89D3E-F93F-B68D-7D35-4B151F9D0951}"/>
                </a:ext>
              </a:extLst>
            </p:cNvPr>
            <p:cNvSpPr txBox="1"/>
            <p:nvPr/>
          </p:nvSpPr>
          <p:spPr>
            <a:xfrm>
              <a:off x="6711704" y="1638805"/>
              <a:ext cx="15600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She’s old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and kind. 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6361097-F4FA-FA7C-DC9D-2C556A12E5D7}"/>
              </a:ext>
            </a:extLst>
          </p:cNvPr>
          <p:cNvGrpSpPr/>
          <p:nvPr/>
        </p:nvGrpSpPr>
        <p:grpSpPr>
          <a:xfrm>
            <a:off x="144646" y="2990948"/>
            <a:ext cx="3038821" cy="1005569"/>
            <a:chOff x="35626" y="1328936"/>
            <a:chExt cx="3130036" cy="1042277"/>
          </a:xfrm>
        </p:grpSpPr>
        <p:sp>
          <p:nvSpPr>
            <p:cNvPr id="54" name="Speech Bubble: Oval 5">
              <a:extLst>
                <a:ext uri="{FF2B5EF4-FFF2-40B4-BE49-F238E27FC236}">
                  <a16:creationId xmlns:a16="http://schemas.microsoft.com/office/drawing/2014/main" id="{F438D573-C6A5-9700-3578-BBFA7D97C038}"/>
                </a:ext>
              </a:extLst>
            </p:cNvPr>
            <p:cNvSpPr/>
            <p:nvPr/>
          </p:nvSpPr>
          <p:spPr>
            <a:xfrm>
              <a:off x="35626" y="1329567"/>
              <a:ext cx="3130036" cy="1041646"/>
            </a:xfrm>
            <a:prstGeom prst="wedgeEllipseCallout">
              <a:avLst>
                <a:gd name="adj1" fmla="val 42065"/>
                <a:gd name="adj2" fmla="val -76577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D408103-74D5-AB6E-0DC3-1B41BF7FE3CB}"/>
                </a:ext>
              </a:extLst>
            </p:cNvPr>
            <p:cNvSpPr/>
            <p:nvPr/>
          </p:nvSpPr>
          <p:spPr>
            <a:xfrm>
              <a:off x="183503" y="1328936"/>
              <a:ext cx="296694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What is your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grandmother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4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5353" y="229707"/>
            <a:ext cx="3916887" cy="72727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9942" y="-180619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1774175" y="-54910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3425085" y="2342186"/>
            <a:ext cx="1679737" cy="2452783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1711298" y="13262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866511" y="151037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1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chemeClr val="bg1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68" y="2478451"/>
            <a:ext cx="2320058" cy="250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Google Shape;158;p24"/>
          <p:cNvSpPr txBox="1">
            <a:spLocks/>
          </p:cNvSpPr>
          <p:nvPr/>
        </p:nvSpPr>
        <p:spPr>
          <a:xfrm>
            <a:off x="3229232" y="1020590"/>
            <a:ext cx="5799321" cy="128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Game :Family Tree</a:t>
            </a:r>
          </a:p>
          <a:p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Look and answer 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2" name="Rounded Rectangle 221">
            <a:hlinkClick r:id="" action="ppaction://hlinkshowjump?jump=nextslide"/>
          </p:cNvPr>
          <p:cNvSpPr/>
          <p:nvPr/>
        </p:nvSpPr>
        <p:spPr>
          <a:xfrm>
            <a:off x="7586662" y="4272604"/>
            <a:ext cx="957263" cy="494518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3DC4618-50E9-3294-A77F-9DFFDA8B8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2744" y="1635742"/>
            <a:ext cx="34099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4050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6A1FE5-99C8-A93C-02DD-C5293B46F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91719F-B570-0DE5-FF3B-F00392C8B3AE}"/>
              </a:ext>
            </a:extLst>
          </p:cNvPr>
          <p:cNvSpPr/>
          <p:nvPr/>
        </p:nvSpPr>
        <p:spPr>
          <a:xfrm>
            <a:off x="1" y="16543"/>
            <a:ext cx="3765883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Look and match.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BE99B0-8754-F14C-F1F7-15FE745F5E1F}"/>
              </a:ext>
            </a:extLst>
          </p:cNvPr>
          <p:cNvSpPr/>
          <p:nvPr/>
        </p:nvSpPr>
        <p:spPr>
          <a:xfrm>
            <a:off x="36095" y="890335"/>
            <a:ext cx="4572001" cy="584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1. Who is this?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198434-4AB8-2F55-BF2B-29F2F74A2581}"/>
              </a:ext>
            </a:extLst>
          </p:cNvPr>
          <p:cNvSpPr/>
          <p:nvPr/>
        </p:nvSpPr>
        <p:spPr>
          <a:xfrm>
            <a:off x="36096" y="1733307"/>
            <a:ext cx="4572001" cy="584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2. How old is he?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AC79A4-2F1B-5B30-5988-411AE5FEE3E9}"/>
              </a:ext>
            </a:extLst>
          </p:cNvPr>
          <p:cNvSpPr/>
          <p:nvPr/>
        </p:nvSpPr>
        <p:spPr>
          <a:xfrm>
            <a:off x="36096" y="2576279"/>
            <a:ext cx="4572001" cy="584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3. What is your aunt like?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2784C2-385B-CAFC-D220-978C01B52D61}"/>
              </a:ext>
            </a:extLst>
          </p:cNvPr>
          <p:cNvSpPr/>
          <p:nvPr/>
        </p:nvSpPr>
        <p:spPr>
          <a:xfrm>
            <a:off x="36095" y="3419251"/>
            <a:ext cx="4572001" cy="584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4. What is your brother like?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E98266-7275-7D7A-F043-DF7D4DA50258}"/>
              </a:ext>
            </a:extLst>
          </p:cNvPr>
          <p:cNvSpPr/>
          <p:nvPr/>
        </p:nvSpPr>
        <p:spPr>
          <a:xfrm>
            <a:off x="36095" y="4262224"/>
            <a:ext cx="4572001" cy="584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5. What are your cousins like?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B528587-9BAB-5A6A-F632-D637E1BF2F5A}"/>
              </a:ext>
            </a:extLst>
          </p:cNvPr>
          <p:cNvSpPr/>
          <p:nvPr/>
        </p:nvSpPr>
        <p:spPr>
          <a:xfrm>
            <a:off x="5630779" y="890335"/>
            <a:ext cx="3320714" cy="58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a. He’s nine years old.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729C103-F8AA-DAE4-01A9-106A7CB8898D}"/>
              </a:ext>
            </a:extLst>
          </p:cNvPr>
          <p:cNvSpPr/>
          <p:nvPr/>
        </p:nvSpPr>
        <p:spPr>
          <a:xfrm>
            <a:off x="5630780" y="1733307"/>
            <a:ext cx="3320714" cy="58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b. They are friendly.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32C528-90F6-F444-B1E7-02FF76ED4724}"/>
              </a:ext>
            </a:extLst>
          </p:cNvPr>
          <p:cNvSpPr/>
          <p:nvPr/>
        </p:nvSpPr>
        <p:spPr>
          <a:xfrm>
            <a:off x="5630780" y="2576279"/>
            <a:ext cx="3320714" cy="58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c. She’s my sister.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D69D857-53FF-1FD4-9422-88DDB7D8BBC5}"/>
              </a:ext>
            </a:extLst>
          </p:cNvPr>
          <p:cNvSpPr/>
          <p:nvPr/>
        </p:nvSpPr>
        <p:spPr>
          <a:xfrm>
            <a:off x="5630779" y="3419251"/>
            <a:ext cx="3320714" cy="58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d. He’s cheerful.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BCE079-7C56-B651-B294-4D1810549030}"/>
              </a:ext>
            </a:extLst>
          </p:cNvPr>
          <p:cNvSpPr/>
          <p:nvPr/>
        </p:nvSpPr>
        <p:spPr>
          <a:xfrm>
            <a:off x="5630779" y="4262224"/>
            <a:ext cx="3320714" cy="58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e. She’s pleasant.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F97A4A-2CAC-AAB3-EBDD-C04E2869F1C2}"/>
              </a:ext>
            </a:extLst>
          </p:cNvPr>
          <p:cNvCxnSpPr>
            <a:stCxn id="7" idx="3"/>
            <a:endCxn id="17" idx="1"/>
          </p:cNvCxnSpPr>
          <p:nvPr/>
        </p:nvCxnSpPr>
        <p:spPr>
          <a:xfrm>
            <a:off x="4608096" y="1182723"/>
            <a:ext cx="1022684" cy="16859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C513406-644E-AD7D-7D44-1ECD9D6C56D0}"/>
              </a:ext>
            </a:extLst>
          </p:cNvPr>
          <p:cNvCxnSpPr>
            <a:cxnSpLocks/>
            <a:stCxn id="8" idx="3"/>
            <a:endCxn id="15" idx="1"/>
          </p:cNvCxnSpPr>
          <p:nvPr/>
        </p:nvCxnSpPr>
        <p:spPr>
          <a:xfrm flipV="1">
            <a:off x="4608097" y="1182723"/>
            <a:ext cx="1022682" cy="8429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43B3AE-88CE-57ED-64B2-E6EE0D3170D8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4608095" y="2883272"/>
            <a:ext cx="1022684" cy="16713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353D450-90E2-4CF8-829D-746E4F834186}"/>
              </a:ext>
            </a:extLst>
          </p:cNvPr>
          <p:cNvCxnSpPr>
            <a:cxnSpLocks/>
            <a:stCxn id="13" idx="3"/>
            <a:endCxn id="18" idx="1"/>
          </p:cNvCxnSpPr>
          <p:nvPr/>
        </p:nvCxnSpPr>
        <p:spPr>
          <a:xfrm>
            <a:off x="4608096" y="3711639"/>
            <a:ext cx="102268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82EDAC5-BB6F-60AB-D32F-2623CEEC2CC4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 flipV="1">
            <a:off x="4608096" y="2025695"/>
            <a:ext cx="1022684" cy="25289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07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-24737" y="3562988"/>
            <a:ext cx="8991401" cy="1194066"/>
            <a:chOff x="305707" y="2732798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644833" y="2845047"/>
              <a:ext cx="1997476" cy="22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Structure </a:t>
              </a:r>
              <a:endParaRPr lang="x-none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07342" y="539224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UNIT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Family and Friends </a:t>
            </a:r>
            <a:endParaRPr lang="x-none" sz="4400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125081" y="1446291"/>
            <a:ext cx="4104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3</a:t>
            </a:r>
            <a:r>
              <a:rPr lang="x-none" sz="18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 – PERIOD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2- TASK 4,5,6</a:t>
            </a:r>
            <a:endParaRPr lang="x-none" sz="1800" dirty="0">
              <a:solidFill>
                <a:schemeClr val="accent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927325"/>
            <a:ext cx="4394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spc="300" dirty="0">
                <a:solidFill>
                  <a:srgbClr val="E20000"/>
                </a:solidFill>
                <a:latin typeface="Changa One"/>
              </a:rPr>
              <a:t>What we learnt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0" y="2692956"/>
            <a:ext cx="9301376" cy="1674789"/>
            <a:chOff x="305707" y="2665742"/>
            <a:chExt cx="8932938" cy="167478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781795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93109" y="2665742"/>
              <a:ext cx="2425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x-none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Vocabulary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605850" y="2699270"/>
              <a:ext cx="17666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cheerful</a:t>
              </a:r>
              <a:endParaRPr lang="x-none" sz="24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C06B2-F4B7-6214-4C56-777154DFC80E}"/>
                </a:ext>
              </a:extLst>
            </p:cNvPr>
            <p:cNvSpPr txBox="1"/>
            <p:nvPr/>
          </p:nvSpPr>
          <p:spPr>
            <a:xfrm>
              <a:off x="4127653" y="2717352"/>
              <a:ext cx="1539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friendly</a:t>
              </a:r>
              <a:endParaRPr lang="x-none" sz="24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080CEB8-58CE-D93B-94BF-FA02FDDF502A}"/>
                </a:ext>
              </a:extLst>
            </p:cNvPr>
            <p:cNvSpPr txBox="1"/>
            <p:nvPr/>
          </p:nvSpPr>
          <p:spPr>
            <a:xfrm>
              <a:off x="5667224" y="2706993"/>
              <a:ext cx="2341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hardworking</a:t>
              </a:r>
              <a:endParaRPr lang="x-none" sz="24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9CCEC8-D2BE-38A4-A50D-68FF3E874EA6}"/>
                </a:ext>
              </a:extLst>
            </p:cNvPr>
            <p:cNvSpPr txBox="1"/>
            <p:nvPr/>
          </p:nvSpPr>
          <p:spPr>
            <a:xfrm>
              <a:off x="7699073" y="2699270"/>
              <a:ext cx="1539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pleasant</a:t>
              </a:r>
              <a:endParaRPr lang="x-none" sz="24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777663" y="3817311"/>
              <a:ext cx="5175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My fα</a:t>
              </a:r>
              <a:r>
                <a:rPr lang="en-US" sz="2800" b="1" dirty="0" err="1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ther</a:t>
              </a:r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 is kind α</a:t>
              </a:r>
              <a:r>
                <a:rPr lang="en-US" sz="2800" b="1" dirty="0" err="1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nd</a:t>
              </a:r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 cool.</a:t>
              </a:r>
              <a:endParaRPr lang="x-none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560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87612" y="1061222"/>
            <a:ext cx="4864725" cy="91195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0008" y="58057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3211033" y="1212112"/>
            <a:ext cx="3859618" cy="76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4034876" y="293547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94" y="4166371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2357155" y="93986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2510761" y="1049457"/>
            <a:ext cx="780722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2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357154" y="2973651"/>
            <a:ext cx="1331079" cy="144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7" name="Group 216"/>
          <p:cNvGrpSpPr/>
          <p:nvPr/>
        </p:nvGrpSpPr>
        <p:grpSpPr>
          <a:xfrm>
            <a:off x="-472787" y="424129"/>
            <a:ext cx="2658427" cy="3552544"/>
            <a:chOff x="-650963" y="671756"/>
            <a:chExt cx="3854868" cy="5151390"/>
          </a:xfrm>
        </p:grpSpPr>
        <p:pic>
          <p:nvPicPr>
            <p:cNvPr id="218" name="Picture 2" descr="Children Playing Park Stock Vector Image by ©yusufdemirci #31843029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49672" l="54188" r="80250">
                          <a14:foregroundMark x1="75438" y1="16214" x2="72563" y2="24086"/>
                          <a14:foregroundMark x1="64500" y1="1125" x2="61813" y2="13121"/>
                          <a14:foregroundMark x1="59062" y1="30928" x2="58562" y2="36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1" t="4173" r="16686" b="49548"/>
            <a:stretch/>
          </p:blipFill>
          <p:spPr bwMode="auto">
            <a:xfrm flipH="1">
              <a:off x="64295" y="3386653"/>
              <a:ext cx="1852630" cy="1900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42" descr="Cartoon Tree Download, PNG, 576x995px, Tree, Area, Branch, Cartoon, Grass  Download Fre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0000" r="90000">
                          <a14:backgroundMark x1="72927" y1="32864" x2="72927" y2="32864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8"/>
            <a:stretch/>
          </p:blipFill>
          <p:spPr bwMode="auto">
            <a:xfrm flipH="1">
              <a:off x="-650963" y="671756"/>
              <a:ext cx="3854868" cy="5151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0" name="图片 25" descr="8fd71eaf8677ef70d2293deb973682b3">
            <a:extLst>
              <a:ext uri="{FF2B5EF4-FFF2-40B4-BE49-F238E27FC236}">
                <a16:creationId xmlns:a16="http://schemas.microsoft.com/office/drawing/2014/main" id="{EF691A65-3B6C-46DB-97C7-276902726F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19533">
            <a:off x="-67449" y="3020169"/>
            <a:ext cx="1453475" cy="1328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836" b="67573" l="28375" r="44375">
                        <a14:foregroundMark x1="39063" y1="66167" x2="39563" y2="66917"/>
                        <a14:foregroundMark x1="30688" y1="38051" x2="32625" y2="40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3560" r="54928" b="31775"/>
          <a:stretch/>
        </p:blipFill>
        <p:spPr bwMode="auto">
          <a:xfrm flipH="1">
            <a:off x="1339898" y="2457641"/>
            <a:ext cx="733759" cy="130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62" descr="128,293 Cartoon Pencil Stock Photos and Images - 123R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33" b="100000" l="5842" r="97595">
                        <a14:foregroundMark x1="14089" y1="33778" x2="32646" y2="44000"/>
                        <a14:foregroundMark x1="69416" y1="36444" x2="61168" y2="43778"/>
                        <a14:foregroundMark x1="19931" y1="45333" x2="27148" y2="43333"/>
                        <a14:foregroundMark x1="59794" y1="39111" x2="62199" y2="41778"/>
                        <a14:foregroundMark x1="28866" y1="22000" x2="39519" y2="2155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3126" y="3745229"/>
            <a:ext cx="686937" cy="10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3375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87612" y="1061222"/>
            <a:ext cx="5184788" cy="91195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0008" y="58057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3211032" y="1212112"/>
            <a:ext cx="4455042" cy="76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4034876" y="293547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94" y="4166371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2357155" y="93986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2510761" y="1049457"/>
            <a:ext cx="780722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3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357154" y="2973651"/>
            <a:ext cx="1331079" cy="144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7" name="Group 216"/>
          <p:cNvGrpSpPr/>
          <p:nvPr/>
        </p:nvGrpSpPr>
        <p:grpSpPr>
          <a:xfrm>
            <a:off x="-472787" y="424129"/>
            <a:ext cx="2658427" cy="3552544"/>
            <a:chOff x="-650963" y="671756"/>
            <a:chExt cx="3854868" cy="5151390"/>
          </a:xfrm>
        </p:grpSpPr>
        <p:pic>
          <p:nvPicPr>
            <p:cNvPr id="218" name="Picture 2" descr="Children Playing Park Stock Vector Image by ©yusufdemirci #31843029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49672" l="54188" r="80250">
                          <a14:foregroundMark x1="75438" y1="16214" x2="72563" y2="24086"/>
                          <a14:foregroundMark x1="64500" y1="1125" x2="61813" y2="13121"/>
                          <a14:foregroundMark x1="59062" y1="30928" x2="58562" y2="36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1" t="4173" r="16686" b="49548"/>
            <a:stretch/>
          </p:blipFill>
          <p:spPr bwMode="auto">
            <a:xfrm flipH="1">
              <a:off x="64295" y="3386653"/>
              <a:ext cx="1852630" cy="1900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42" descr="Cartoon Tree Download, PNG, 576x995px, Tree, Area, Branch, Cartoon, Grass  Download Fre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0000" r="90000">
                          <a14:backgroundMark x1="72927" y1="32864" x2="72927" y2="32864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8"/>
            <a:stretch/>
          </p:blipFill>
          <p:spPr bwMode="auto">
            <a:xfrm flipH="1">
              <a:off x="-650963" y="671756"/>
              <a:ext cx="3854868" cy="5151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0" name="图片 25" descr="8fd71eaf8677ef70d2293deb973682b3">
            <a:extLst>
              <a:ext uri="{FF2B5EF4-FFF2-40B4-BE49-F238E27FC236}">
                <a16:creationId xmlns:a16="http://schemas.microsoft.com/office/drawing/2014/main" id="{EF691A65-3B6C-46DB-97C7-276902726F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19533">
            <a:off x="-67449" y="3020169"/>
            <a:ext cx="1453475" cy="1328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836" b="67573" l="28375" r="44375">
                        <a14:foregroundMark x1="39063" y1="66167" x2="39563" y2="66917"/>
                        <a14:foregroundMark x1="30688" y1="38051" x2="32625" y2="40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3560" r="54928" b="31775"/>
          <a:stretch/>
        </p:blipFill>
        <p:spPr bwMode="auto">
          <a:xfrm flipH="1">
            <a:off x="1339898" y="2457641"/>
            <a:ext cx="733759" cy="130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62" descr="128,293 Cartoon Pencil Stock Photos and Images - 123R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33" b="100000" l="5842" r="97595">
                        <a14:foregroundMark x1="14089" y1="33778" x2="32646" y2="44000"/>
                        <a14:foregroundMark x1="69416" y1="36444" x2="61168" y2="43778"/>
                        <a14:foregroundMark x1="19931" y1="45333" x2="27148" y2="43333"/>
                        <a14:foregroundMark x1="59794" y1="39111" x2="62199" y2="41778"/>
                        <a14:foregroundMark x1="28866" y1="22000" x2="39519" y2="2155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3126" y="3745229"/>
            <a:ext cx="686937" cy="10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975112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1031;p40"/>
          <p:cNvGrpSpPr/>
          <p:nvPr/>
        </p:nvGrpSpPr>
        <p:grpSpPr>
          <a:xfrm>
            <a:off x="7998642" y="3717784"/>
            <a:ext cx="1507051" cy="1368387"/>
            <a:chOff x="1497575" y="238125"/>
            <a:chExt cx="4614425" cy="5228350"/>
          </a:xfrm>
        </p:grpSpPr>
        <p:sp>
          <p:nvSpPr>
            <p:cNvPr id="100" name="Google Shape;1032;p40"/>
            <p:cNvSpPr/>
            <p:nvPr/>
          </p:nvSpPr>
          <p:spPr>
            <a:xfrm>
              <a:off x="1497575" y="2378350"/>
              <a:ext cx="2156200" cy="2101650"/>
            </a:xfrm>
            <a:custGeom>
              <a:avLst/>
              <a:gdLst/>
              <a:ahLst/>
              <a:cxnLst/>
              <a:rect l="l" t="t" r="r" b="b"/>
              <a:pathLst>
                <a:path w="86248" h="84066" extrusionOk="0">
                  <a:moveTo>
                    <a:pt x="69655" y="56027"/>
                  </a:moveTo>
                  <a:cubicBezTo>
                    <a:pt x="86247" y="31420"/>
                    <a:pt x="61812" y="0"/>
                    <a:pt x="11005" y="6667"/>
                  </a:cubicBezTo>
                  <a:cubicBezTo>
                    <a:pt x="3236" y="8113"/>
                    <a:pt x="1" y="12034"/>
                    <a:pt x="957" y="19387"/>
                  </a:cubicBezTo>
                  <a:cubicBezTo>
                    <a:pt x="8089" y="58674"/>
                    <a:pt x="50612" y="84065"/>
                    <a:pt x="69581" y="56174"/>
                  </a:cubicBezTo>
                  <a:cubicBezTo>
                    <a:pt x="69606" y="56125"/>
                    <a:pt x="69655" y="56076"/>
                    <a:pt x="69655" y="56027"/>
                  </a:cubicBezTo>
                  <a:close/>
                  <a:moveTo>
                    <a:pt x="69655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33;p40"/>
            <p:cNvSpPr/>
            <p:nvPr/>
          </p:nvSpPr>
          <p:spPr>
            <a:xfrm>
              <a:off x="1497575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957" y="12672"/>
                  </a:moveTo>
                  <a:cubicBezTo>
                    <a:pt x="7893" y="51028"/>
                    <a:pt x="48602" y="76125"/>
                    <a:pt x="68160" y="51371"/>
                  </a:cubicBezTo>
                  <a:cubicBezTo>
                    <a:pt x="47180" y="60758"/>
                    <a:pt x="16642" y="37646"/>
                    <a:pt x="10711" y="4927"/>
                  </a:cubicBezTo>
                  <a:cubicBezTo>
                    <a:pt x="10466" y="3064"/>
                    <a:pt x="10491" y="1422"/>
                    <a:pt x="10785" y="1"/>
                  </a:cubicBezTo>
                  <a:cubicBezTo>
                    <a:pt x="3163" y="1471"/>
                    <a:pt x="1" y="5392"/>
                    <a:pt x="957" y="12672"/>
                  </a:cubicBezTo>
                  <a:close/>
                  <a:moveTo>
                    <a:pt x="957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34;p40"/>
            <p:cNvSpPr/>
            <p:nvPr/>
          </p:nvSpPr>
          <p:spPr>
            <a:xfrm>
              <a:off x="3956425" y="2378350"/>
              <a:ext cx="2155575" cy="2101650"/>
            </a:xfrm>
            <a:custGeom>
              <a:avLst/>
              <a:gdLst/>
              <a:ahLst/>
              <a:cxnLst/>
              <a:rect l="l" t="t" r="r" b="b"/>
              <a:pathLst>
                <a:path w="86223" h="84066" extrusionOk="0">
                  <a:moveTo>
                    <a:pt x="16569" y="56027"/>
                  </a:moveTo>
                  <a:cubicBezTo>
                    <a:pt x="1" y="31420"/>
                    <a:pt x="24436" y="0"/>
                    <a:pt x="75243" y="6667"/>
                  </a:cubicBezTo>
                  <a:cubicBezTo>
                    <a:pt x="83012" y="8113"/>
                    <a:pt x="86222" y="12034"/>
                    <a:pt x="85267" y="19387"/>
                  </a:cubicBezTo>
                  <a:cubicBezTo>
                    <a:pt x="78159" y="58674"/>
                    <a:pt x="35612" y="84065"/>
                    <a:pt x="16642" y="56174"/>
                  </a:cubicBezTo>
                  <a:cubicBezTo>
                    <a:pt x="16618" y="56125"/>
                    <a:pt x="16593" y="56076"/>
                    <a:pt x="16569" y="56027"/>
                  </a:cubicBezTo>
                  <a:close/>
                  <a:moveTo>
                    <a:pt x="16569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5;p40"/>
            <p:cNvSpPr/>
            <p:nvPr/>
          </p:nvSpPr>
          <p:spPr>
            <a:xfrm>
              <a:off x="4408000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67204" y="12672"/>
                  </a:moveTo>
                  <a:cubicBezTo>
                    <a:pt x="60268" y="51028"/>
                    <a:pt x="19583" y="76125"/>
                    <a:pt x="1" y="51371"/>
                  </a:cubicBezTo>
                  <a:cubicBezTo>
                    <a:pt x="20980" y="60758"/>
                    <a:pt x="51543" y="37646"/>
                    <a:pt x="57474" y="4927"/>
                  </a:cubicBezTo>
                  <a:cubicBezTo>
                    <a:pt x="57694" y="3064"/>
                    <a:pt x="57670" y="1422"/>
                    <a:pt x="57376" y="1"/>
                  </a:cubicBezTo>
                  <a:cubicBezTo>
                    <a:pt x="64998" y="1471"/>
                    <a:pt x="68159" y="5392"/>
                    <a:pt x="67204" y="12672"/>
                  </a:cubicBezTo>
                  <a:close/>
                  <a:moveTo>
                    <a:pt x="67204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36;p40"/>
            <p:cNvSpPr/>
            <p:nvPr/>
          </p:nvSpPr>
          <p:spPr>
            <a:xfrm>
              <a:off x="2121325" y="2926950"/>
              <a:ext cx="1707675" cy="1260175"/>
            </a:xfrm>
            <a:custGeom>
              <a:avLst/>
              <a:gdLst/>
              <a:ahLst/>
              <a:cxnLst/>
              <a:rect l="l" t="t" r="r" b="b"/>
              <a:pathLst>
                <a:path w="68307" h="50407" extrusionOk="0">
                  <a:moveTo>
                    <a:pt x="14800" y="0"/>
                  </a:moveTo>
                  <a:cubicBezTo>
                    <a:pt x="14696" y="0"/>
                    <a:pt x="14591" y="5"/>
                    <a:pt x="14486" y="16"/>
                  </a:cubicBezTo>
                  <a:cubicBezTo>
                    <a:pt x="12794" y="212"/>
                    <a:pt x="11544" y="1732"/>
                    <a:pt x="11716" y="3447"/>
                  </a:cubicBezTo>
                  <a:lnTo>
                    <a:pt x="12231" y="8324"/>
                  </a:lnTo>
                  <a:lnTo>
                    <a:pt x="5270" y="3668"/>
                  </a:lnTo>
                  <a:cubicBezTo>
                    <a:pt x="4743" y="3313"/>
                    <a:pt x="4145" y="3144"/>
                    <a:pt x="3553" y="3144"/>
                  </a:cubicBezTo>
                  <a:cubicBezTo>
                    <a:pt x="2548" y="3144"/>
                    <a:pt x="1558" y="3631"/>
                    <a:pt x="957" y="4526"/>
                  </a:cubicBezTo>
                  <a:cubicBezTo>
                    <a:pt x="1" y="5947"/>
                    <a:pt x="393" y="7883"/>
                    <a:pt x="1814" y="8839"/>
                  </a:cubicBezTo>
                  <a:lnTo>
                    <a:pt x="8554" y="13349"/>
                  </a:lnTo>
                  <a:lnTo>
                    <a:pt x="4731" y="14378"/>
                  </a:lnTo>
                  <a:cubicBezTo>
                    <a:pt x="3064" y="14819"/>
                    <a:pt x="2084" y="16535"/>
                    <a:pt x="2525" y="18202"/>
                  </a:cubicBezTo>
                  <a:cubicBezTo>
                    <a:pt x="2917" y="19574"/>
                    <a:pt x="4167" y="20505"/>
                    <a:pt x="5540" y="20505"/>
                  </a:cubicBezTo>
                  <a:cubicBezTo>
                    <a:pt x="5809" y="20505"/>
                    <a:pt x="6079" y="20456"/>
                    <a:pt x="6349" y="20383"/>
                  </a:cubicBezTo>
                  <a:lnTo>
                    <a:pt x="15441" y="17956"/>
                  </a:lnTo>
                  <a:lnTo>
                    <a:pt x="25711" y="24794"/>
                  </a:lnTo>
                  <a:lnTo>
                    <a:pt x="19265" y="26534"/>
                  </a:lnTo>
                  <a:cubicBezTo>
                    <a:pt x="17623" y="26976"/>
                    <a:pt x="16618" y="28691"/>
                    <a:pt x="17083" y="30333"/>
                  </a:cubicBezTo>
                  <a:cubicBezTo>
                    <a:pt x="17451" y="31730"/>
                    <a:pt x="18701" y="32637"/>
                    <a:pt x="20074" y="32637"/>
                  </a:cubicBezTo>
                  <a:cubicBezTo>
                    <a:pt x="20343" y="32637"/>
                    <a:pt x="20613" y="32613"/>
                    <a:pt x="20882" y="32539"/>
                  </a:cubicBezTo>
                  <a:lnTo>
                    <a:pt x="32597" y="29402"/>
                  </a:lnTo>
                  <a:lnTo>
                    <a:pt x="63037" y="49891"/>
                  </a:lnTo>
                  <a:cubicBezTo>
                    <a:pt x="63552" y="50234"/>
                    <a:pt x="64165" y="50406"/>
                    <a:pt x="64753" y="50406"/>
                  </a:cubicBezTo>
                  <a:cubicBezTo>
                    <a:pt x="65758" y="50406"/>
                    <a:pt x="66738" y="49940"/>
                    <a:pt x="67351" y="49034"/>
                  </a:cubicBezTo>
                  <a:cubicBezTo>
                    <a:pt x="68307" y="47612"/>
                    <a:pt x="67915" y="45676"/>
                    <a:pt x="66493" y="44720"/>
                  </a:cubicBezTo>
                  <a:lnTo>
                    <a:pt x="36102" y="24255"/>
                  </a:lnTo>
                  <a:lnTo>
                    <a:pt x="34779" y="11413"/>
                  </a:lnTo>
                  <a:cubicBezTo>
                    <a:pt x="34595" y="9803"/>
                    <a:pt x="33245" y="8603"/>
                    <a:pt x="31662" y="8603"/>
                  </a:cubicBezTo>
                  <a:cubicBezTo>
                    <a:pt x="31558" y="8603"/>
                    <a:pt x="31453" y="8608"/>
                    <a:pt x="31348" y="8619"/>
                  </a:cubicBezTo>
                  <a:cubicBezTo>
                    <a:pt x="29632" y="8815"/>
                    <a:pt x="28406" y="10334"/>
                    <a:pt x="28578" y="12050"/>
                  </a:cubicBezTo>
                  <a:lnTo>
                    <a:pt x="29387" y="19770"/>
                  </a:lnTo>
                  <a:lnTo>
                    <a:pt x="18946" y="12810"/>
                  </a:lnTo>
                  <a:lnTo>
                    <a:pt x="17917" y="2810"/>
                  </a:lnTo>
                  <a:cubicBezTo>
                    <a:pt x="17756" y="1200"/>
                    <a:pt x="16386" y="0"/>
                    <a:pt x="14800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37;p40"/>
            <p:cNvSpPr/>
            <p:nvPr/>
          </p:nvSpPr>
          <p:spPr>
            <a:xfrm>
              <a:off x="3838175" y="2926950"/>
              <a:ext cx="1650700" cy="1221550"/>
            </a:xfrm>
            <a:custGeom>
              <a:avLst/>
              <a:gdLst/>
              <a:ahLst/>
              <a:cxnLst/>
              <a:rect l="l" t="t" r="r" b="b"/>
              <a:pathLst>
                <a:path w="66028" h="48862" extrusionOk="0">
                  <a:moveTo>
                    <a:pt x="51203" y="0"/>
                  </a:moveTo>
                  <a:cubicBezTo>
                    <a:pt x="49620" y="0"/>
                    <a:pt x="48272" y="1200"/>
                    <a:pt x="48111" y="2810"/>
                  </a:cubicBezTo>
                  <a:lnTo>
                    <a:pt x="47057" y="12810"/>
                  </a:lnTo>
                  <a:lnTo>
                    <a:pt x="36641" y="19770"/>
                  </a:lnTo>
                  <a:lnTo>
                    <a:pt x="37425" y="12050"/>
                  </a:lnTo>
                  <a:cubicBezTo>
                    <a:pt x="37621" y="10334"/>
                    <a:pt x="36371" y="8815"/>
                    <a:pt x="34656" y="8619"/>
                  </a:cubicBezTo>
                  <a:cubicBezTo>
                    <a:pt x="34550" y="8608"/>
                    <a:pt x="34445" y="8603"/>
                    <a:pt x="34341" y="8603"/>
                  </a:cubicBezTo>
                  <a:cubicBezTo>
                    <a:pt x="32758" y="8603"/>
                    <a:pt x="31410" y="9803"/>
                    <a:pt x="31249" y="11413"/>
                  </a:cubicBezTo>
                  <a:lnTo>
                    <a:pt x="29926" y="24255"/>
                  </a:lnTo>
                  <a:lnTo>
                    <a:pt x="1814" y="43176"/>
                  </a:lnTo>
                  <a:cubicBezTo>
                    <a:pt x="368" y="44107"/>
                    <a:pt x="0" y="46043"/>
                    <a:pt x="956" y="47489"/>
                  </a:cubicBezTo>
                  <a:cubicBezTo>
                    <a:pt x="1544" y="48372"/>
                    <a:pt x="2525" y="48862"/>
                    <a:pt x="3530" y="48862"/>
                  </a:cubicBezTo>
                  <a:cubicBezTo>
                    <a:pt x="4118" y="48862"/>
                    <a:pt x="4731" y="48690"/>
                    <a:pt x="5270" y="48323"/>
                  </a:cubicBezTo>
                  <a:lnTo>
                    <a:pt x="33430" y="29402"/>
                  </a:lnTo>
                  <a:lnTo>
                    <a:pt x="45121" y="32539"/>
                  </a:lnTo>
                  <a:cubicBezTo>
                    <a:pt x="45391" y="32613"/>
                    <a:pt x="45660" y="32637"/>
                    <a:pt x="45930" y="32637"/>
                  </a:cubicBezTo>
                  <a:cubicBezTo>
                    <a:pt x="47302" y="32637"/>
                    <a:pt x="48552" y="31730"/>
                    <a:pt x="48944" y="30333"/>
                  </a:cubicBezTo>
                  <a:cubicBezTo>
                    <a:pt x="49386" y="28691"/>
                    <a:pt x="48405" y="26976"/>
                    <a:pt x="46739" y="26534"/>
                  </a:cubicBezTo>
                  <a:lnTo>
                    <a:pt x="40293" y="24794"/>
                  </a:lnTo>
                  <a:lnTo>
                    <a:pt x="50562" y="17956"/>
                  </a:lnTo>
                  <a:lnTo>
                    <a:pt x="59679" y="20383"/>
                  </a:lnTo>
                  <a:cubicBezTo>
                    <a:pt x="59949" y="20456"/>
                    <a:pt x="60218" y="20505"/>
                    <a:pt x="60488" y="20505"/>
                  </a:cubicBezTo>
                  <a:cubicBezTo>
                    <a:pt x="61861" y="20505"/>
                    <a:pt x="63110" y="19574"/>
                    <a:pt x="63478" y="18202"/>
                  </a:cubicBezTo>
                  <a:cubicBezTo>
                    <a:pt x="63944" y="16535"/>
                    <a:pt x="62939" y="14819"/>
                    <a:pt x="61297" y="14378"/>
                  </a:cubicBezTo>
                  <a:lnTo>
                    <a:pt x="57449" y="13349"/>
                  </a:lnTo>
                  <a:lnTo>
                    <a:pt x="64213" y="8839"/>
                  </a:lnTo>
                  <a:cubicBezTo>
                    <a:pt x="65635" y="7883"/>
                    <a:pt x="66027" y="5947"/>
                    <a:pt x="65071" y="4526"/>
                  </a:cubicBezTo>
                  <a:cubicBezTo>
                    <a:pt x="64470" y="3631"/>
                    <a:pt x="63480" y="3144"/>
                    <a:pt x="62469" y="3144"/>
                  </a:cubicBezTo>
                  <a:cubicBezTo>
                    <a:pt x="61873" y="3144"/>
                    <a:pt x="61269" y="3313"/>
                    <a:pt x="60733" y="3668"/>
                  </a:cubicBezTo>
                  <a:lnTo>
                    <a:pt x="53773" y="8324"/>
                  </a:lnTo>
                  <a:lnTo>
                    <a:pt x="54287" y="3447"/>
                  </a:lnTo>
                  <a:cubicBezTo>
                    <a:pt x="54459" y="1732"/>
                    <a:pt x="53233" y="212"/>
                    <a:pt x="51518" y="16"/>
                  </a:cubicBezTo>
                  <a:cubicBezTo>
                    <a:pt x="51412" y="5"/>
                    <a:pt x="51307" y="0"/>
                    <a:pt x="51203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38;p40"/>
            <p:cNvSpPr/>
            <p:nvPr/>
          </p:nvSpPr>
          <p:spPr>
            <a:xfrm>
              <a:off x="3640275" y="2138775"/>
              <a:ext cx="329650" cy="2512175"/>
            </a:xfrm>
            <a:custGeom>
              <a:avLst/>
              <a:gdLst/>
              <a:ahLst/>
              <a:cxnLst/>
              <a:rect l="l" t="t" r="r" b="b"/>
              <a:pathLst>
                <a:path w="13186" h="100487" extrusionOk="0">
                  <a:moveTo>
                    <a:pt x="13186" y="74360"/>
                  </a:moveTo>
                  <a:lnTo>
                    <a:pt x="13186" y="4804"/>
                  </a:lnTo>
                  <a:cubicBezTo>
                    <a:pt x="10686" y="3603"/>
                    <a:pt x="8431" y="1985"/>
                    <a:pt x="6544" y="0"/>
                  </a:cubicBezTo>
                  <a:cubicBezTo>
                    <a:pt x="5000" y="1593"/>
                    <a:pt x="3235" y="2966"/>
                    <a:pt x="1299" y="4069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100486"/>
                  </a:lnTo>
                  <a:cubicBezTo>
                    <a:pt x="2083" y="99775"/>
                    <a:pt x="4387" y="99383"/>
                    <a:pt x="6691" y="99383"/>
                  </a:cubicBezTo>
                  <a:cubicBezTo>
                    <a:pt x="8995" y="99383"/>
                    <a:pt x="11152" y="99751"/>
                    <a:pt x="13186" y="100413"/>
                  </a:cubicBezTo>
                  <a:close/>
                  <a:moveTo>
                    <a:pt x="13186" y="74360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39;p40"/>
            <p:cNvSpPr/>
            <p:nvPr/>
          </p:nvSpPr>
          <p:spPr>
            <a:xfrm>
              <a:off x="3640275" y="2345875"/>
              <a:ext cx="177700" cy="1994425"/>
            </a:xfrm>
            <a:custGeom>
              <a:avLst/>
              <a:gdLst/>
              <a:ahLst/>
              <a:cxnLst/>
              <a:rect l="l" t="t" r="r" b="b"/>
              <a:pathLst>
                <a:path w="7108" h="79777" extrusionOk="0">
                  <a:moveTo>
                    <a:pt x="7108" y="78673"/>
                  </a:moveTo>
                  <a:lnTo>
                    <a:pt x="7108" y="588"/>
                  </a:lnTo>
                  <a:cubicBezTo>
                    <a:pt x="6912" y="392"/>
                    <a:pt x="6715" y="196"/>
                    <a:pt x="6544" y="0"/>
                  </a:cubicBezTo>
                  <a:cubicBezTo>
                    <a:pt x="5000" y="1593"/>
                    <a:pt x="3235" y="2966"/>
                    <a:pt x="1299" y="4093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79776"/>
                  </a:lnTo>
                  <a:cubicBezTo>
                    <a:pt x="2083" y="79065"/>
                    <a:pt x="4338" y="78673"/>
                    <a:pt x="6691" y="78673"/>
                  </a:cubicBezTo>
                  <a:close/>
                  <a:moveTo>
                    <a:pt x="7108" y="78673"/>
                  </a:move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40;p40"/>
            <p:cNvSpPr/>
            <p:nvPr/>
          </p:nvSpPr>
          <p:spPr>
            <a:xfrm>
              <a:off x="2484675" y="4312700"/>
              <a:ext cx="2596125" cy="1075950"/>
            </a:xfrm>
            <a:custGeom>
              <a:avLst/>
              <a:gdLst/>
              <a:ahLst/>
              <a:cxnLst/>
              <a:rect l="l" t="t" r="r" b="b"/>
              <a:pathLst>
                <a:path w="103845" h="43038" extrusionOk="0">
                  <a:moveTo>
                    <a:pt x="69826" y="8554"/>
                  </a:moveTo>
                  <a:cubicBezTo>
                    <a:pt x="67253" y="5074"/>
                    <a:pt x="63625" y="2402"/>
                    <a:pt x="59410" y="1030"/>
                  </a:cubicBezTo>
                  <a:cubicBezTo>
                    <a:pt x="57376" y="368"/>
                    <a:pt x="55194" y="0"/>
                    <a:pt x="52915" y="0"/>
                  </a:cubicBez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lnTo>
                    <a:pt x="103844" y="43038"/>
                  </a:lnTo>
                  <a:cubicBezTo>
                    <a:pt x="103844" y="34435"/>
                    <a:pt x="97129" y="27401"/>
                    <a:pt x="88624" y="26911"/>
                  </a:cubicBezTo>
                  <a:lnTo>
                    <a:pt x="88624" y="26862"/>
                  </a:lnTo>
                  <a:cubicBezTo>
                    <a:pt x="88624" y="16740"/>
                    <a:pt x="80414" y="8554"/>
                    <a:pt x="70267" y="8554"/>
                  </a:cubicBezTo>
                  <a:close/>
                  <a:moveTo>
                    <a:pt x="69826" y="8554"/>
                  </a:moveTo>
                  <a:close/>
                </a:path>
              </a:pathLst>
            </a:custGeom>
            <a:solidFill>
              <a:srgbClr val="A66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41;p40"/>
            <p:cNvSpPr/>
            <p:nvPr/>
          </p:nvSpPr>
          <p:spPr>
            <a:xfrm>
              <a:off x="2632350" y="238125"/>
              <a:ext cx="2345500" cy="2281775"/>
            </a:xfrm>
            <a:custGeom>
              <a:avLst/>
              <a:gdLst/>
              <a:ahLst/>
              <a:cxnLst/>
              <a:rect l="l" t="t" r="r" b="b"/>
              <a:pathLst>
                <a:path w="93820" h="91271" extrusionOk="0">
                  <a:moveTo>
                    <a:pt x="68600" y="16445"/>
                  </a:moveTo>
                  <a:cubicBezTo>
                    <a:pt x="65929" y="6960"/>
                    <a:pt x="57204" y="0"/>
                    <a:pt x="46861" y="0"/>
                  </a:cubicBez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2768" y="87888"/>
                    <a:pt x="44974" y="86271"/>
                    <a:pt x="46861" y="84310"/>
                  </a:cubicBezTo>
                  <a:cubicBezTo>
                    <a:pt x="48748" y="86295"/>
                    <a:pt x="51003" y="87913"/>
                    <a:pt x="53503" y="89114"/>
                  </a:cubicBezTo>
                  <a:cubicBezTo>
                    <a:pt x="56444" y="90511"/>
                    <a:pt x="59704" y="91271"/>
                    <a:pt x="63159" y="91271"/>
                  </a:cubicBezTo>
                  <a:cubicBezTo>
                    <a:pt x="75634" y="91271"/>
                    <a:pt x="85756" y="81198"/>
                    <a:pt x="85756" y="68747"/>
                  </a:cubicBezTo>
                  <a:cubicBezTo>
                    <a:pt x="85756" y="64875"/>
                    <a:pt x="84776" y="61223"/>
                    <a:pt x="83036" y="58037"/>
                  </a:cubicBezTo>
                  <a:cubicBezTo>
                    <a:pt x="89506" y="54066"/>
                    <a:pt x="93820" y="46934"/>
                    <a:pt x="93820" y="38822"/>
                  </a:cubicBezTo>
                  <a:cubicBezTo>
                    <a:pt x="93820" y="26371"/>
                    <a:pt x="83698" y="16298"/>
                    <a:pt x="71247" y="16298"/>
                  </a:cubicBezTo>
                  <a:cubicBezTo>
                    <a:pt x="70340" y="16298"/>
                    <a:pt x="69458" y="16323"/>
                    <a:pt x="68600" y="16445"/>
                  </a:cubicBezTo>
                  <a:close/>
                  <a:moveTo>
                    <a:pt x="68600" y="16445"/>
                  </a:move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42;p40"/>
            <p:cNvSpPr/>
            <p:nvPr/>
          </p:nvSpPr>
          <p:spPr>
            <a:xfrm>
              <a:off x="2632350" y="238125"/>
              <a:ext cx="1518325" cy="2281775"/>
            </a:xfrm>
            <a:custGeom>
              <a:avLst/>
              <a:gdLst/>
              <a:ahLst/>
              <a:cxnLst/>
              <a:rect l="l" t="t" r="r" b="b"/>
              <a:pathLst>
                <a:path w="60733" h="91271" extrusionOk="0">
                  <a:moveTo>
                    <a:pt x="46861" y="0"/>
                  </a:move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0734" y="88844"/>
                    <a:pt x="41175" y="88624"/>
                    <a:pt x="41616" y="88403"/>
                  </a:cubicBezTo>
                  <a:cubicBezTo>
                    <a:pt x="26935" y="80781"/>
                    <a:pt x="16985" y="66100"/>
                    <a:pt x="16985" y="49263"/>
                  </a:cubicBezTo>
                  <a:cubicBezTo>
                    <a:pt x="16985" y="25808"/>
                    <a:pt x="36249" y="6568"/>
                    <a:pt x="60733" y="4755"/>
                  </a:cubicBezTo>
                  <a:cubicBezTo>
                    <a:pt x="56885" y="1765"/>
                    <a:pt x="52081" y="0"/>
                    <a:pt x="46861" y="0"/>
                  </a:cubicBezTo>
                  <a:close/>
                  <a:moveTo>
                    <a:pt x="46861" y="0"/>
                  </a:move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43;p40"/>
            <p:cNvSpPr/>
            <p:nvPr/>
          </p:nvSpPr>
          <p:spPr>
            <a:xfrm>
              <a:off x="3254250" y="933550"/>
              <a:ext cx="1056975" cy="1055750"/>
            </a:xfrm>
            <a:custGeom>
              <a:avLst/>
              <a:gdLst/>
              <a:ahLst/>
              <a:cxnLst/>
              <a:rect l="l" t="t" r="r" b="b"/>
              <a:pathLst>
                <a:path w="42279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32818" y="42229"/>
                    <a:pt x="42278" y="32769"/>
                    <a:pt x="42278" y="21103"/>
                  </a:cubicBezTo>
                  <a:cubicBezTo>
                    <a:pt x="42278" y="9461"/>
                    <a:pt x="32818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44;p40"/>
            <p:cNvSpPr/>
            <p:nvPr/>
          </p:nvSpPr>
          <p:spPr>
            <a:xfrm>
              <a:off x="3254250" y="933550"/>
              <a:ext cx="612750" cy="1055750"/>
            </a:xfrm>
            <a:custGeom>
              <a:avLst/>
              <a:gdLst/>
              <a:ahLst/>
              <a:cxnLst/>
              <a:rect l="l" t="t" r="r" b="b"/>
              <a:pathLst>
                <a:path w="24510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22279" y="42229"/>
                    <a:pt x="23406" y="42131"/>
                    <a:pt x="24509" y="41959"/>
                  </a:cubicBezTo>
                  <a:cubicBezTo>
                    <a:pt x="14436" y="40342"/>
                    <a:pt x="6716" y="31641"/>
                    <a:pt x="6716" y="21103"/>
                  </a:cubicBezTo>
                  <a:cubicBezTo>
                    <a:pt x="6716" y="10588"/>
                    <a:pt x="14436" y="1888"/>
                    <a:pt x="24509" y="270"/>
                  </a:cubicBezTo>
                  <a:cubicBezTo>
                    <a:pt x="23406" y="98"/>
                    <a:pt x="22279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45;p40"/>
            <p:cNvSpPr/>
            <p:nvPr/>
          </p:nvSpPr>
          <p:spPr>
            <a:xfrm>
              <a:off x="2484675" y="4312700"/>
              <a:ext cx="1466875" cy="1075950"/>
            </a:xfrm>
            <a:custGeom>
              <a:avLst/>
              <a:gdLst/>
              <a:ahLst/>
              <a:cxnLst/>
              <a:rect l="l" t="t" r="r" b="b"/>
              <a:pathLst>
                <a:path w="58675" h="43038" extrusionOk="0">
                  <a:moveTo>
                    <a:pt x="1" y="43038"/>
                  </a:moveTo>
                  <a:lnTo>
                    <a:pt x="42254" y="43038"/>
                  </a:lnTo>
                  <a:cubicBezTo>
                    <a:pt x="40146" y="38896"/>
                    <a:pt x="38945" y="34215"/>
                    <a:pt x="38945" y="29264"/>
                  </a:cubicBezTo>
                  <a:cubicBezTo>
                    <a:pt x="38945" y="21740"/>
                    <a:pt x="41690" y="14853"/>
                    <a:pt x="46224" y="9559"/>
                  </a:cubicBezTo>
                  <a:cubicBezTo>
                    <a:pt x="49533" y="5662"/>
                    <a:pt x="53797" y="2623"/>
                    <a:pt x="58675" y="809"/>
                  </a:cubicBezTo>
                  <a:cubicBezTo>
                    <a:pt x="56983" y="319"/>
                    <a:pt x="55194" y="49"/>
                    <a:pt x="53332" y="0"/>
                  </a:cubicBezTo>
                  <a:lnTo>
                    <a:pt x="52915" y="0"/>
                  </a:ln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close/>
                  <a:moveTo>
                    <a:pt x="1" y="43038"/>
                  </a:move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46;p40"/>
            <p:cNvSpPr/>
            <p:nvPr/>
          </p:nvSpPr>
          <p:spPr>
            <a:xfrm>
              <a:off x="2049650" y="5311425"/>
              <a:ext cx="3466175" cy="155050"/>
            </a:xfrm>
            <a:custGeom>
              <a:avLst/>
              <a:gdLst/>
              <a:ahLst/>
              <a:cxnLst/>
              <a:rect l="l" t="t" r="r" b="b"/>
              <a:pathLst>
                <a:path w="138647" h="6202" extrusionOk="0">
                  <a:moveTo>
                    <a:pt x="3113" y="1"/>
                  </a:moveTo>
                  <a:cubicBezTo>
                    <a:pt x="1397" y="1"/>
                    <a:pt x="0" y="1373"/>
                    <a:pt x="0" y="3089"/>
                  </a:cubicBezTo>
                  <a:cubicBezTo>
                    <a:pt x="0" y="4829"/>
                    <a:pt x="1397" y="6201"/>
                    <a:pt x="3113" y="6201"/>
                  </a:cubicBezTo>
                  <a:lnTo>
                    <a:pt x="135534" y="6201"/>
                  </a:lnTo>
                  <a:cubicBezTo>
                    <a:pt x="137274" y="6201"/>
                    <a:pt x="138646" y="4829"/>
                    <a:pt x="138646" y="3089"/>
                  </a:cubicBezTo>
                  <a:cubicBezTo>
                    <a:pt x="138646" y="1373"/>
                    <a:pt x="137274" y="1"/>
                    <a:pt x="135534" y="1"/>
                  </a:cubicBez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Picture 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99D7C13-8D05-5F02-2337-299DD1DE18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71" t="15662" r="38691" b="14074"/>
          <a:stretch/>
        </p:blipFill>
        <p:spPr>
          <a:xfrm>
            <a:off x="6321919" y="1881593"/>
            <a:ext cx="1880437" cy="3672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6B4BF-12CB-5FD2-E4B0-ABA8D6685C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t="19065" r="38431" b="17301"/>
          <a:stretch/>
        </p:blipFill>
        <p:spPr>
          <a:xfrm>
            <a:off x="441153" y="1727917"/>
            <a:ext cx="2751211" cy="3609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525FD-DA81-A008-0FAA-3E112A0CC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0080" y="900457"/>
            <a:ext cx="3062748" cy="2154608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44658DD-44B7-1E0A-F2B1-244B4B3524EB}"/>
              </a:ext>
            </a:extLst>
          </p:cNvPr>
          <p:cNvSpPr/>
          <p:nvPr/>
        </p:nvSpPr>
        <p:spPr>
          <a:xfrm>
            <a:off x="-49068" y="360947"/>
            <a:ext cx="3141340" cy="1366970"/>
          </a:xfrm>
          <a:prstGeom prst="wedgeEllipseCallout">
            <a:avLst>
              <a:gd name="adj1" fmla="val 14302"/>
              <a:gd name="adj2" fmla="val 66432"/>
            </a:avLst>
          </a:prstGeom>
          <a:solidFill>
            <a:schemeClr val="tx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What is your sister like?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6BC71A5-6D0C-6633-CCB4-5219AD09BBB5}"/>
              </a:ext>
            </a:extLst>
          </p:cNvPr>
          <p:cNvSpPr/>
          <p:nvPr/>
        </p:nvSpPr>
        <p:spPr>
          <a:xfrm flipH="1">
            <a:off x="5951636" y="822365"/>
            <a:ext cx="3217271" cy="1111287"/>
          </a:xfrm>
          <a:prstGeom prst="wedgeEllipseCallout">
            <a:avLst>
              <a:gd name="adj1" fmla="val 23504"/>
              <a:gd name="adj2" fmla="val 65851"/>
            </a:avLst>
          </a:prstGeom>
          <a:solidFill>
            <a:schemeClr val="tx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She’s hardworking.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54722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halk Board School Education - Free vector graphic o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035" y="320635"/>
            <a:ext cx="6406737" cy="482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58;p24"/>
          <p:cNvSpPr txBox="1">
            <a:spLocks/>
          </p:cNvSpPr>
          <p:nvPr/>
        </p:nvSpPr>
        <p:spPr>
          <a:xfrm>
            <a:off x="3087584" y="476939"/>
            <a:ext cx="3348842" cy="76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Structure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3" name="Google Shape;158;p24"/>
          <p:cNvSpPr txBox="1">
            <a:spLocks/>
          </p:cNvSpPr>
          <p:nvPr/>
        </p:nvSpPr>
        <p:spPr>
          <a:xfrm>
            <a:off x="2059170" y="1406059"/>
            <a:ext cx="5605153" cy="76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is ………………like?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D6B4BF-12CB-5FD2-E4B0-ABA8D6685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86" t="19065" r="38431" b="17301"/>
          <a:stretch/>
        </p:blipFill>
        <p:spPr>
          <a:xfrm>
            <a:off x="-200112" y="1727917"/>
            <a:ext cx="2751211" cy="3609504"/>
          </a:xfrm>
          <a:prstGeom prst="rect">
            <a:avLst/>
          </a:prstGeom>
        </p:spPr>
      </p:pic>
      <p:pic>
        <p:nvPicPr>
          <p:cNvPr id="15" name="Picture 1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99D7C13-8D05-5F02-2337-299DD1DE18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71" t="15662" r="38691" b="14074"/>
          <a:stretch/>
        </p:blipFill>
        <p:spPr>
          <a:xfrm>
            <a:off x="7185174" y="1822217"/>
            <a:ext cx="1880437" cy="3672381"/>
          </a:xfrm>
          <a:prstGeom prst="rect">
            <a:avLst/>
          </a:prstGeom>
        </p:spPr>
      </p:pic>
      <p:sp>
        <p:nvSpPr>
          <p:cNvPr id="16" name="Google Shape;158;p24"/>
          <p:cNvSpPr txBox="1">
            <a:spLocks/>
          </p:cNvSpPr>
          <p:nvPr/>
        </p:nvSpPr>
        <p:spPr>
          <a:xfrm>
            <a:off x="2059170" y="2355151"/>
            <a:ext cx="5605153" cy="76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- She’s/ He’s ……… .</a:t>
            </a:r>
          </a:p>
        </p:txBody>
      </p:sp>
    </p:spTree>
    <p:extLst>
      <p:ext uri="{BB962C8B-B14F-4D97-AF65-F5344CB8AC3E}">
        <p14:creationId xmlns:p14="http://schemas.microsoft.com/office/powerpoint/2010/main" val="250516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87612" y="1061222"/>
            <a:ext cx="5184788" cy="91195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0008" y="58057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3211032" y="1212112"/>
            <a:ext cx="4455042" cy="76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4034876" y="293547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94" y="4166371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2357155" y="93986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2510761" y="1049457"/>
            <a:ext cx="780722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4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357154" y="2973651"/>
            <a:ext cx="1331079" cy="144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7" name="Group 216"/>
          <p:cNvGrpSpPr/>
          <p:nvPr/>
        </p:nvGrpSpPr>
        <p:grpSpPr>
          <a:xfrm>
            <a:off x="-472787" y="424129"/>
            <a:ext cx="2658427" cy="3552544"/>
            <a:chOff x="-650963" y="671756"/>
            <a:chExt cx="3854868" cy="5151390"/>
          </a:xfrm>
        </p:grpSpPr>
        <p:pic>
          <p:nvPicPr>
            <p:cNvPr id="218" name="Picture 2" descr="Children Playing Park Stock Vector Image by ©yusufdemirci #31843029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49672" l="54188" r="80250">
                          <a14:foregroundMark x1="75438" y1="16214" x2="72563" y2="24086"/>
                          <a14:foregroundMark x1="64500" y1="1125" x2="61813" y2="13121"/>
                          <a14:foregroundMark x1="59062" y1="30928" x2="58562" y2="36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1" t="4173" r="16686" b="49548"/>
            <a:stretch/>
          </p:blipFill>
          <p:spPr bwMode="auto">
            <a:xfrm flipH="1">
              <a:off x="64295" y="3386653"/>
              <a:ext cx="1852630" cy="1900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42" descr="Cartoon Tree Download, PNG, 576x995px, Tree, Area, Branch, Cartoon, Grass  Download Fre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0000" r="90000">
                          <a14:backgroundMark x1="72927" y1="32864" x2="72927" y2="32864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8"/>
            <a:stretch/>
          </p:blipFill>
          <p:spPr bwMode="auto">
            <a:xfrm flipH="1">
              <a:off x="-650963" y="671756"/>
              <a:ext cx="3854868" cy="5151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0" name="图片 25" descr="8fd71eaf8677ef70d2293deb973682b3">
            <a:extLst>
              <a:ext uri="{FF2B5EF4-FFF2-40B4-BE49-F238E27FC236}">
                <a16:creationId xmlns:a16="http://schemas.microsoft.com/office/drawing/2014/main" id="{EF691A65-3B6C-46DB-97C7-276902726F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19533">
            <a:off x="-67449" y="3020169"/>
            <a:ext cx="1453475" cy="1328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836" b="67573" l="28375" r="44375">
                        <a14:foregroundMark x1="39063" y1="66167" x2="39563" y2="66917"/>
                        <a14:foregroundMark x1="30688" y1="38051" x2="32625" y2="40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3560" r="54928" b="31775"/>
          <a:stretch/>
        </p:blipFill>
        <p:spPr bwMode="auto">
          <a:xfrm flipH="1">
            <a:off x="1339898" y="2457641"/>
            <a:ext cx="733759" cy="130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62" descr="128,293 Cartoon Pencil Stock Photos and Images - 123R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33" b="100000" l="5842" r="97595">
                        <a14:foregroundMark x1="14089" y1="33778" x2="32646" y2="44000"/>
                        <a14:foregroundMark x1="69416" y1="36444" x2="61168" y2="43778"/>
                        <a14:foregroundMark x1="19931" y1="45333" x2="27148" y2="43333"/>
                        <a14:foregroundMark x1="59794" y1="39111" x2="62199" y2="41778"/>
                        <a14:foregroundMark x1="28866" y1="22000" x2="39519" y2="2155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3126" y="3745229"/>
            <a:ext cx="686937" cy="10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48768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1" y="4197"/>
            <a:ext cx="46195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4. Listen and 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r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epeat.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C525FD-DA81-A008-0FAA-3E112A0CC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88" y="727345"/>
            <a:ext cx="2989409" cy="21030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8" y="2937704"/>
            <a:ext cx="2951597" cy="20514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90175" y="974275"/>
            <a:ext cx="5282575" cy="141316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1.  </a:t>
            </a:r>
            <a:r>
              <a:rPr lang="en-US" sz="2400" dirty="0" err="1">
                <a:latin typeface="Comic Sans MS" pitchFamily="66" charset="0"/>
              </a:rPr>
              <a:t>Wh</a:t>
            </a:r>
            <a:r>
              <a:rPr lang="en-US" sz="2400" dirty="0">
                <a:latin typeface="Comic Sans MS" pitchFamily="66" charset="0"/>
              </a:rPr>
              <a:t>αt is your sister like?</a:t>
            </a:r>
            <a:br>
              <a:rPr lang="en-US" sz="2400" dirty="0">
                <a:latin typeface="Comic Sans MS" pitchFamily="66" charset="0"/>
              </a:rPr>
            </a:br>
            <a:r>
              <a:rPr lang="en-US" sz="2400" dirty="0">
                <a:latin typeface="Comic Sans MS" pitchFamily="66" charset="0"/>
              </a:rPr>
              <a:t>- She's hα</a:t>
            </a:r>
            <a:r>
              <a:rPr lang="en-US" sz="2400" dirty="0" err="1">
                <a:latin typeface="Comic Sans MS" pitchFamily="66" charset="0"/>
              </a:rPr>
              <a:t>rdworking</a:t>
            </a:r>
            <a:r>
              <a:rPr lang="en-US" sz="2400" dirty="0">
                <a:latin typeface="Comic Sans MS" pitchFamily="66" charset="0"/>
              </a:rPr>
              <a:t> α</a:t>
            </a:r>
            <a:r>
              <a:rPr lang="en-US" sz="2400" dirty="0" err="1">
                <a:latin typeface="Comic Sans MS" pitchFamily="66" charset="0"/>
              </a:rPr>
              <a:t>nd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ple</a:t>
            </a:r>
            <a:r>
              <a:rPr lang="en-US" sz="2400" dirty="0">
                <a:latin typeface="Comic Sans MS" pitchFamily="66" charset="0"/>
              </a:rPr>
              <a:t>αsαnt.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790175" y="3311735"/>
            <a:ext cx="5282575" cy="141316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2. </a:t>
            </a:r>
            <a:r>
              <a:rPr lang="en-US" sz="2400" dirty="0" err="1">
                <a:latin typeface="Comic Sans MS" pitchFamily="66" charset="0"/>
              </a:rPr>
              <a:t>Wh</a:t>
            </a:r>
            <a:r>
              <a:rPr lang="en-US" sz="2400" dirty="0">
                <a:latin typeface="Comic Sans MS" pitchFamily="66" charset="0"/>
              </a:rPr>
              <a:t>αt is his twin brother like?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- He's clever α</a:t>
            </a:r>
            <a:r>
              <a:rPr lang="en-US" sz="2400" dirty="0" err="1">
                <a:latin typeface="Comic Sans MS" pitchFamily="66" charset="0"/>
              </a:rPr>
              <a:t>nd</a:t>
            </a:r>
            <a:r>
              <a:rPr lang="en-US" sz="2400" dirty="0">
                <a:latin typeface="Comic Sans MS" pitchFamily="66" charset="0"/>
              </a:rPr>
              <a:t> friendly.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6" name="1.1.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819" y="1458680"/>
            <a:ext cx="444354" cy="444354"/>
          </a:xfrm>
          <a:prstGeom prst="rect">
            <a:avLst/>
          </a:prstGeom>
        </p:spPr>
      </p:pic>
      <p:pic>
        <p:nvPicPr>
          <p:cNvPr id="17" name="2.1.1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290" y="3324868"/>
            <a:ext cx="487111" cy="4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2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5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23751" y="27947"/>
            <a:ext cx="592578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5. Look. 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Ask and answer. </a:t>
            </a:r>
            <a:endParaRPr lang="en-US" sz="3200" b="1" cap="none" spc="0" dirty="0">
              <a:ln/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328" y="1412691"/>
            <a:ext cx="2800349" cy="181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01932" y="683288"/>
            <a:ext cx="54507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1. Your cousin / hα</a:t>
            </a:r>
            <a:r>
              <a:rPr lang="en-US" sz="2400" dirty="0" err="1">
                <a:latin typeface="Comic Sans MS" pitchFamily="66" charset="0"/>
              </a:rPr>
              <a:t>rdworking</a:t>
            </a:r>
            <a:r>
              <a:rPr lang="en-US" sz="2400" dirty="0">
                <a:latin typeface="Comic Sans MS" pitchFamily="66" charset="0"/>
              </a:rPr>
              <a:t> / clever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99D7C13-8D05-5F02-2337-299DD1DE1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71" t="15662" r="38691" b="14074"/>
          <a:stretch/>
        </p:blipFill>
        <p:spPr>
          <a:xfrm>
            <a:off x="5476093" y="2329316"/>
            <a:ext cx="1591631" cy="31083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D6B4BF-12CB-5FD2-E4B0-ABA8D6685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86" t="19065" r="38431" b="17301"/>
          <a:stretch/>
        </p:blipFill>
        <p:spPr>
          <a:xfrm>
            <a:off x="896113" y="2412441"/>
            <a:ext cx="2185533" cy="2867352"/>
          </a:xfrm>
          <a:prstGeom prst="rect">
            <a:avLst/>
          </a:prstGeom>
        </p:spPr>
      </p:pic>
      <p:sp>
        <p:nvSpPr>
          <p:cNvPr id="15" name="Speech Bubble: Oval 5">
            <a:extLst>
              <a:ext uri="{FF2B5EF4-FFF2-40B4-BE49-F238E27FC236}">
                <a16:creationId xmlns:a16="http://schemas.microsoft.com/office/drawing/2014/main" id="{144658DD-44B7-1E0A-F2B1-244B4B3524EB}"/>
              </a:ext>
            </a:extLst>
          </p:cNvPr>
          <p:cNvSpPr/>
          <p:nvPr/>
        </p:nvSpPr>
        <p:spPr>
          <a:xfrm>
            <a:off x="35626" y="1282534"/>
            <a:ext cx="2897576" cy="1061360"/>
          </a:xfrm>
          <a:prstGeom prst="wedgeEllipseCallout">
            <a:avLst>
              <a:gd name="adj1" fmla="val 19343"/>
              <a:gd name="adj2" fmla="val 78122"/>
            </a:avLst>
          </a:prstGeom>
          <a:solidFill>
            <a:schemeClr val="tx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 is your cousin like?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83081" y="1329566"/>
            <a:ext cx="3217271" cy="1111287"/>
            <a:chOff x="5780692" y="1463036"/>
            <a:chExt cx="3217271" cy="1111287"/>
          </a:xfrm>
        </p:grpSpPr>
        <p:sp>
          <p:nvSpPr>
            <p:cNvPr id="16" name="Speech Bubble: Oval 6">
              <a:extLst>
                <a:ext uri="{FF2B5EF4-FFF2-40B4-BE49-F238E27FC236}">
                  <a16:creationId xmlns:a16="http://schemas.microsoft.com/office/drawing/2014/main" id="{36BC71A5-6D0C-6633-CCB4-5219AD09BBB5}"/>
                </a:ext>
              </a:extLst>
            </p:cNvPr>
            <p:cNvSpPr/>
            <p:nvPr/>
          </p:nvSpPr>
          <p:spPr>
            <a:xfrm flipH="1">
              <a:off x="5780692" y="1463036"/>
              <a:ext cx="3217271" cy="1111287"/>
            </a:xfrm>
            <a:prstGeom prst="wedgeEllipseCallout">
              <a:avLst>
                <a:gd name="adj1" fmla="val 34946"/>
                <a:gd name="adj2" fmla="val 69057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44847" y="1638805"/>
              <a:ext cx="28937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She’s hardworking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and clever.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43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90" y="848757"/>
            <a:ext cx="3075192" cy="2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40943" y="188919"/>
            <a:ext cx="54507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2.  Her brother / short / cute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99D7C13-8D05-5F02-2337-299DD1DE1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71" t="15662" r="38691" b="14074"/>
          <a:stretch/>
        </p:blipFill>
        <p:spPr>
          <a:xfrm>
            <a:off x="5476093" y="2329316"/>
            <a:ext cx="1591631" cy="3108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D6B4BF-12CB-5FD2-E4B0-ABA8D6685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86" t="19065" r="38431" b="17301"/>
          <a:stretch/>
        </p:blipFill>
        <p:spPr>
          <a:xfrm>
            <a:off x="896113" y="2412441"/>
            <a:ext cx="2185533" cy="28673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151417" y="1329566"/>
            <a:ext cx="2707573" cy="1111287"/>
            <a:chOff x="6049028" y="1463036"/>
            <a:chExt cx="2707573" cy="1111287"/>
          </a:xfrm>
        </p:grpSpPr>
        <p:sp>
          <p:nvSpPr>
            <p:cNvPr id="12" name="Speech Bubble: Oval 6">
              <a:extLst>
                <a:ext uri="{FF2B5EF4-FFF2-40B4-BE49-F238E27FC236}">
                  <a16:creationId xmlns:a16="http://schemas.microsoft.com/office/drawing/2014/main" id="{36BC71A5-6D0C-6633-CCB4-5219AD09BBB5}"/>
                </a:ext>
              </a:extLst>
            </p:cNvPr>
            <p:cNvSpPr/>
            <p:nvPr/>
          </p:nvSpPr>
          <p:spPr>
            <a:xfrm flipH="1">
              <a:off x="6049028" y="1463036"/>
              <a:ext cx="2707573" cy="1111287"/>
            </a:xfrm>
            <a:prstGeom prst="wedgeEllipseCallout">
              <a:avLst>
                <a:gd name="adj1" fmla="val 34946"/>
                <a:gd name="adj2" fmla="val 69057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13117" y="1638805"/>
              <a:ext cx="17572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He’s short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and cute.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626" y="1329566"/>
            <a:ext cx="3130036" cy="1041646"/>
            <a:chOff x="35626" y="1329566"/>
            <a:chExt cx="3130036" cy="1041646"/>
          </a:xfrm>
        </p:grpSpPr>
        <p:sp>
          <p:nvSpPr>
            <p:cNvPr id="10" name="Speech Bubble: Oval 5">
              <a:extLst>
                <a:ext uri="{FF2B5EF4-FFF2-40B4-BE49-F238E27FC236}">
                  <a16:creationId xmlns:a16="http://schemas.microsoft.com/office/drawing/2014/main" id="{144658DD-44B7-1E0A-F2B1-244B4B3524EB}"/>
                </a:ext>
              </a:extLst>
            </p:cNvPr>
            <p:cNvSpPr/>
            <p:nvPr/>
          </p:nvSpPr>
          <p:spPr>
            <a:xfrm>
              <a:off x="35626" y="1329566"/>
              <a:ext cx="3130036" cy="1014327"/>
            </a:xfrm>
            <a:prstGeom prst="wedgeEllipseCallout">
              <a:avLst>
                <a:gd name="adj1" fmla="val 19343"/>
                <a:gd name="adj2" fmla="val 78122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501" y="1540215"/>
              <a:ext cx="311816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What is her brother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438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5047</TotalTime>
  <Words>299</Words>
  <Application>Microsoft Office PowerPoint</Application>
  <PresentationFormat>On-screen Show (16:9)</PresentationFormat>
  <Paragraphs>71</Paragraphs>
  <Slides>15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Montserrat</vt:lpstr>
      <vt:lpstr>Arial Black</vt:lpstr>
      <vt:lpstr>Roboto</vt:lpstr>
      <vt:lpstr>Russo One</vt:lpstr>
      <vt:lpstr>Comic Sans MS</vt:lpstr>
      <vt:lpstr>Changa One</vt:lpstr>
      <vt:lpstr>Barrio</vt:lpstr>
      <vt:lpstr>Catamaran</vt:lpstr>
      <vt:lpstr>It's Springtime! MK Plan by Slidesgo</vt:lpstr>
      <vt:lpstr>PowerPoint Presentation</vt:lpstr>
      <vt:lpstr>2</vt:lpstr>
      <vt:lpstr>3</vt:lpstr>
      <vt:lpstr>PowerPoint Presentation</vt:lpstr>
      <vt:lpstr>PowerPoint Presentation</vt:lpstr>
      <vt:lpstr>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PKComputer</cp:lastModifiedBy>
  <cp:revision>148</cp:revision>
  <dcterms:modified xsi:type="dcterms:W3CDTF">2025-12-24T01:45:39Z</dcterms:modified>
</cp:coreProperties>
</file>