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2.wav" ContentType="audio/x-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85" r:id="rId3"/>
    <p:sldId id="256" r:id="rId4"/>
    <p:sldId id="295" r:id="rId5"/>
    <p:sldId id="268" r:id="rId6"/>
    <p:sldId id="305" r:id="rId7"/>
    <p:sldId id="306" r:id="rId8"/>
    <p:sldId id="307" r:id="rId9"/>
    <p:sldId id="271" r:id="rId10"/>
    <p:sldId id="310" r:id="rId11"/>
    <p:sldId id="311" r:id="rId12"/>
    <p:sldId id="308" r:id="rId13"/>
    <p:sldId id="302" r:id="rId14"/>
    <p:sldId id="312" r:id="rId15"/>
    <p:sldId id="269" r:id="rId16"/>
    <p:sldId id="313" r:id="rId17"/>
    <p:sldId id="314" r:id="rId18"/>
    <p:sldId id="315" r:id="rId19"/>
    <p:sldId id="316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AFDC7E"/>
    <a:srgbClr val="C4E59F"/>
    <a:srgbClr val="A9DA74"/>
    <a:srgbClr val="F6C6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1" autoAdjust="0"/>
  </p:normalViewPr>
  <p:slideViewPr>
    <p:cSldViewPr>
      <p:cViewPr varScale="1">
        <p:scale>
          <a:sx n="66" d="100"/>
          <a:sy n="66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9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Who</a:t>
            </a:r>
            <a:r>
              <a:rPr lang="en-US" altLang="en-US" baseline="0" dirty="0" smtClean="0"/>
              <a:t> is faster?</a:t>
            </a:r>
            <a:r>
              <a:rPr lang="en-US" altLang="en-US" dirty="0" smtClean="0"/>
              <a:t> game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says “Let’s play with these magic numbers.”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Each group chooses 1 number – “Group 1/Group 2, what number do you like?”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clicks on the number, shows the picture and asks “How</a:t>
            </a:r>
            <a:r>
              <a:rPr lang="en-US" altLang="en-US" baseline="0" dirty="0" smtClean="0"/>
              <a:t> many..</a:t>
            </a:r>
            <a:r>
              <a:rPr lang="en-US" altLang="en-US" dirty="0" smtClean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With a correct answer, each group will have 1 flower.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robots?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</a:t>
            </a:r>
            <a:r>
              <a:rPr lang="en-US" baseline="0" dirty="0" smtClean="0"/>
              <a:t> many boats?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8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</a:t>
            </a:r>
            <a:r>
              <a:rPr lang="en-US" baseline="0" dirty="0" smtClean="0"/>
              <a:t> many kites?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</a:t>
            </a:r>
            <a:r>
              <a:rPr lang="en-US" baseline="0" dirty="0" smtClean="0"/>
              <a:t> many boats?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1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61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9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9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9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9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3.jpe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12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11" Type="http://schemas.openxmlformats.org/officeDocument/2006/relationships/image" Target="../media/image33.jpeg"/><Relationship Id="rId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image" Target="../media/image4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slide" Target="slide15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slide" Target="slide1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eg"/><Relationship Id="rId18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jpeg"/><Relationship Id="rId5" Type="http://schemas.microsoft.com/office/2007/relationships/media" Target="../media/media3.mp3"/><Relationship Id="rId15" Type="http://schemas.openxmlformats.org/officeDocument/2006/relationships/image" Target="../media/image8.jpe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6.png"/><Relationship Id="rId3" Type="http://schemas.microsoft.com/office/2007/relationships/media" Target="../media/media7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audio" Target="../media/media7.mp3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7.mp3"/><Relationship Id="rId7" Type="http://schemas.openxmlformats.org/officeDocument/2006/relationships/audio" Target="../media/audio1.wav"/><Relationship Id="rId12" Type="http://schemas.openxmlformats.org/officeDocument/2006/relationships/image" Target="../media/image1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audio" Target="../media/media7.mp3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694" r="6608" b="-69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9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0087" y="-76200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762000"/>
            <a:ext cx="627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circle Yes or No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25517" y="4760614"/>
            <a:ext cx="2807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 w="11430"/>
              </a:rPr>
              <a:t>Yes / No</a:t>
            </a:r>
            <a:endParaRPr lang="en-US" sz="4400" cap="none" spc="0" dirty="0">
              <a:ln w="1143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1698" y="4770448"/>
            <a:ext cx="54222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</a:rPr>
              <a:t>There are three boats.</a:t>
            </a:r>
            <a:endParaRPr lang="en-US" sz="4400" cap="none" spc="0" dirty="0">
              <a:ln w="1143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96147" y="4760613"/>
            <a:ext cx="1054553" cy="874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1" y="1843214"/>
            <a:ext cx="3420813" cy="2438400"/>
          </a:xfrm>
          <a:prstGeom prst="rect">
            <a:avLst/>
          </a:prstGeom>
          <a:noFill/>
          <a:extLst/>
        </p:spPr>
      </p:pic>
      <p:pic>
        <p:nvPicPr>
          <p:cNvPr id="14" name="Picture 13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10" y="2777588"/>
            <a:ext cx="3342698" cy="2438400"/>
          </a:xfrm>
          <a:prstGeom prst="rect">
            <a:avLst/>
          </a:prstGeom>
          <a:noFill/>
          <a:extLst/>
        </p:spPr>
      </p:pic>
      <p:pic>
        <p:nvPicPr>
          <p:cNvPr id="15" name="Picture 14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19" y="1605874"/>
            <a:ext cx="3327455" cy="24384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1076094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9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0087" y="-76200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762000"/>
            <a:ext cx="627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circle Yes or No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10277" y="4717120"/>
            <a:ext cx="2807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 w="11430"/>
              </a:rPr>
              <a:t>Yes / No</a:t>
            </a:r>
            <a:endParaRPr lang="en-US" sz="4400" cap="none" spc="0" dirty="0">
              <a:ln w="1143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1698" y="4770448"/>
            <a:ext cx="54222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</a:rPr>
              <a:t>There are two kites.</a:t>
            </a:r>
            <a:endParaRPr lang="en-US" sz="4400" cap="none" spc="0" dirty="0">
              <a:ln w="1143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0" y="4760612"/>
            <a:ext cx="1054553" cy="874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1" t="37879" r="21939" b="34022"/>
          <a:stretch/>
        </p:blipFill>
        <p:spPr bwMode="auto">
          <a:xfrm>
            <a:off x="2922836" y="2008611"/>
            <a:ext cx="3187441" cy="255999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8405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9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0087" y="-76200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762000"/>
            <a:ext cx="627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circle Yes or No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0" t="33746" r="45481" b="38981"/>
          <a:stretch/>
        </p:blipFill>
        <p:spPr bwMode="auto">
          <a:xfrm>
            <a:off x="2587936" y="1919034"/>
            <a:ext cx="404215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28850" y="5130368"/>
            <a:ext cx="2807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 w="11430"/>
              </a:rPr>
              <a:t>Yes / No</a:t>
            </a:r>
            <a:endParaRPr lang="en-US" sz="4400" cap="none" spc="0" dirty="0">
              <a:ln w="1143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593" y="5136782"/>
            <a:ext cx="51989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</a:rPr>
              <a:t>There are five robots.</a:t>
            </a:r>
            <a:endParaRPr lang="en-US" sz="4400" cap="none" spc="0" dirty="0">
              <a:ln w="1143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50700" y="5084269"/>
            <a:ext cx="1054553" cy="874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328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9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0356" y="-76200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296" y="663714"/>
            <a:ext cx="3544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32168" r="16512" b="45119"/>
          <a:stretch/>
        </p:blipFill>
        <p:spPr bwMode="auto">
          <a:xfrm>
            <a:off x="2091487" y="2261754"/>
            <a:ext cx="2626277" cy="18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378" b="68376" l="15240" r="26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42503" r="72162" b="28749"/>
          <a:stretch/>
        </p:blipFill>
        <p:spPr bwMode="auto">
          <a:xfrm>
            <a:off x="-228600" y="2583873"/>
            <a:ext cx="2494139" cy="28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ular Callout 16"/>
          <p:cNvSpPr/>
          <p:nvPr/>
        </p:nvSpPr>
        <p:spPr>
          <a:xfrm>
            <a:off x="4332344" y="1425714"/>
            <a:ext cx="4648200" cy="685800"/>
          </a:xfrm>
          <a:prstGeom prst="wedgeRoundRectCallout">
            <a:avLst>
              <a:gd name="adj1" fmla="val -42255"/>
              <a:gd name="adj2" fmla="val 1165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There are three robots.</a:t>
            </a:r>
            <a:endParaRPr lang="en-US" sz="36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585626" y="4023879"/>
            <a:ext cx="4038600" cy="858707"/>
          </a:xfrm>
          <a:prstGeom prst="wedgeRoundRectCallout">
            <a:avLst>
              <a:gd name="adj1" fmla="val -50700"/>
              <a:gd name="adj2" fmla="val 859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There are two cars.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221" y="5398778"/>
            <a:ext cx="2705100" cy="13144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04142" y="5463885"/>
            <a:ext cx="3163258" cy="1331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522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413" y="1736149"/>
            <a:ext cx="276225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0356" y="-76200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296" y="663714"/>
            <a:ext cx="3544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378" b="68376" l="15240" r="26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42503" r="72162" b="28749"/>
          <a:stretch/>
        </p:blipFill>
        <p:spPr bwMode="auto">
          <a:xfrm>
            <a:off x="0" y="1901536"/>
            <a:ext cx="2368159" cy="27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ular Callout 16"/>
          <p:cNvSpPr/>
          <p:nvPr/>
        </p:nvSpPr>
        <p:spPr>
          <a:xfrm>
            <a:off x="1614055" y="1558636"/>
            <a:ext cx="4648200" cy="685800"/>
          </a:xfrm>
          <a:prstGeom prst="wedgeRoundRectCallout">
            <a:avLst>
              <a:gd name="adj1" fmla="val -42255"/>
              <a:gd name="adj2" fmla="val 1165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There are six balls.</a:t>
            </a:r>
            <a:endParaRPr lang="en-US" sz="36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399746" y="4293177"/>
            <a:ext cx="4648200" cy="685800"/>
          </a:xfrm>
          <a:prstGeom prst="wedgeRoundRectCallout">
            <a:avLst>
              <a:gd name="adj1" fmla="val -37485"/>
              <a:gd name="adj2" fmla="val -1238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There are two boats.</a:t>
            </a:r>
            <a:endParaRPr lang="en-US" sz="3600" dirty="0"/>
          </a:p>
        </p:txBody>
      </p:sp>
      <p:pic>
        <p:nvPicPr>
          <p:cNvPr id="13" name="Picture 12" descr="D:\HẰNG\BÀI GIẢNG ĐIỆN TỬ TIẾNG ANH 2- PHONICS SMART\FLASHCARD\Flashcard LOP 2_A5_9.12.2020-39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61" y="5423190"/>
            <a:ext cx="2201488" cy="1752600"/>
          </a:xfrm>
          <a:prstGeom prst="rect">
            <a:avLst/>
          </a:prstGeom>
          <a:noFill/>
          <a:extLst/>
        </p:spPr>
      </p:pic>
      <p:pic>
        <p:nvPicPr>
          <p:cNvPr id="14" name="Picture 13" descr="D:\HẰNG\BÀI GIẢNG ĐIỆN TỬ TIẾNG ANH 2- PHONICS SMART\FLASHCARD\Flashcard LOP 2_A5_9.12.2020-39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96" y="4997528"/>
            <a:ext cx="2197331" cy="183919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2309624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2600" y="83403"/>
            <a:ext cx="4214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3156" y="83403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714105" y="1219200"/>
            <a:ext cx="3810000" cy="12192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Who is faster?</a:t>
            </a:r>
          </a:p>
        </p:txBody>
      </p:sp>
      <p:pic>
        <p:nvPicPr>
          <p:cNvPr id="13" name="Picture 12">
            <a:hlinkClick r:id="rId5" action="ppaction://hlinksldjump">
              <a:snd r:embed="rId6" name="hammer.wav"/>
            </a:hlinkClick>
            <a:extLst>
              <a:ext uri="{FF2B5EF4-FFF2-40B4-BE49-F238E27FC236}">
                <a16:creationId xmlns:a16="http://schemas.microsoft.com/office/drawing/2014/main" id="{C4F31B56-B0DC-492F-93B1-D919D55B94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9954" r="30847" b="11384"/>
          <a:stretch/>
        </p:blipFill>
        <p:spPr>
          <a:xfrm>
            <a:off x="236225" y="2013022"/>
            <a:ext cx="2217579" cy="2177979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>
              <a:snd r:embed="rId6" name="hammer.wav"/>
            </a:hlinkClick>
            <a:extLst>
              <a:ext uri="{FF2B5EF4-FFF2-40B4-BE49-F238E27FC236}">
                <a16:creationId xmlns:a16="http://schemas.microsoft.com/office/drawing/2014/main" id="{6C6F483A-C907-4C33-9371-224D8B53B1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5"/>
          <a:stretch/>
        </p:blipFill>
        <p:spPr>
          <a:xfrm>
            <a:off x="6711724" y="2033804"/>
            <a:ext cx="2218312" cy="2177979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>
              <a:snd r:embed="rId6" name="hammer.wav"/>
            </a:hlinkClick>
            <a:extLst>
              <a:ext uri="{FF2B5EF4-FFF2-40B4-BE49-F238E27FC236}">
                <a16:creationId xmlns:a16="http://schemas.microsoft.com/office/drawing/2014/main" id="{EA949461-E4BB-4430-96D3-D3420D263D1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4" r="34880" b="12815"/>
          <a:stretch/>
        </p:blipFill>
        <p:spPr>
          <a:xfrm>
            <a:off x="4740311" y="4191001"/>
            <a:ext cx="2217579" cy="2217579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>
              <a:snd r:embed="rId6" name="hammer.wav"/>
            </a:hlinkClick>
            <a:extLst>
              <a:ext uri="{FF2B5EF4-FFF2-40B4-BE49-F238E27FC236}">
                <a16:creationId xmlns:a16="http://schemas.microsoft.com/office/drawing/2014/main" id="{3B6805D9-4238-4237-875F-A34726263F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4"/>
          <a:stretch/>
        </p:blipFill>
        <p:spPr>
          <a:xfrm>
            <a:off x="1828800" y="4020500"/>
            <a:ext cx="2258646" cy="2217580"/>
          </a:xfrm>
          <a:prstGeom prst="rect">
            <a:avLst/>
          </a:prstGeom>
        </p:spPr>
      </p:pic>
      <p:sp>
        <p:nvSpPr>
          <p:cNvPr id="17" name="Arrow: Right 34">
            <a:hlinkClick r:id="" action="ppaction://noaction"/>
            <a:extLst>
              <a:ext uri="{FF2B5EF4-FFF2-40B4-BE49-F238E27FC236}">
                <a16:creationId xmlns:a16="http://schemas.microsoft.com/office/drawing/2014/main" id="{30F4C5EB-2FE2-464F-84B7-C4209D7F8175}"/>
              </a:ext>
            </a:extLst>
          </p:cNvPr>
          <p:cNvSpPr/>
          <p:nvPr/>
        </p:nvSpPr>
        <p:spPr>
          <a:xfrm>
            <a:off x="7696200" y="6203017"/>
            <a:ext cx="990600" cy="5244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Next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2600" y="83403"/>
            <a:ext cx="4214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3156" y="83403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1478871"/>
            <a:ext cx="3810000" cy="9144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How many robots?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1252" y="5910943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smtClean="0">
                <a:ln w="11430"/>
              </a:rPr>
              <a:t> </a:t>
            </a:r>
            <a:r>
              <a:rPr lang="en-US" sz="4400" cap="none" spc="0" dirty="0" smtClean="0">
                <a:ln w="11430"/>
                <a:solidFill>
                  <a:srgbClr val="FF0000"/>
                </a:solidFill>
              </a:rPr>
              <a:t>two</a:t>
            </a:r>
            <a:r>
              <a:rPr lang="en-US" sz="4400" cap="none" spc="0" dirty="0" smtClean="0">
                <a:ln w="11430"/>
              </a:rPr>
              <a:t> robots</a:t>
            </a:r>
            <a:endParaRPr lang="en-US" sz="4400" cap="none" spc="0" dirty="0">
              <a:ln w="11430"/>
            </a:endParaRPr>
          </a:p>
        </p:txBody>
      </p:sp>
      <p:sp>
        <p:nvSpPr>
          <p:cNvPr id="18" name="Arrow: Right 34">
            <a:hlinkClick r:id="rId5" action="ppaction://hlinksldjump"/>
            <a:extLst>
              <a:ext uri="{FF2B5EF4-FFF2-40B4-BE49-F238E27FC236}">
                <a16:creationId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152400" y="6019800"/>
            <a:ext cx="1295400" cy="7776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back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217" y="2464026"/>
            <a:ext cx="2374888" cy="2886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619105" y="3933371"/>
            <a:ext cx="1190538" cy="13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1045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7641" y="83403"/>
            <a:ext cx="4384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3156" y="83403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49908" y="1309500"/>
            <a:ext cx="3810000" cy="9144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How many boats?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7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01" y="1766700"/>
            <a:ext cx="3420813" cy="2438400"/>
          </a:xfrm>
          <a:prstGeom prst="rect">
            <a:avLst/>
          </a:prstGeom>
          <a:noFill/>
          <a:extLst/>
        </p:spPr>
      </p:pic>
      <p:pic>
        <p:nvPicPr>
          <p:cNvPr id="13" name="Picture 12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59" y="3272558"/>
            <a:ext cx="3342698" cy="2438400"/>
          </a:xfrm>
          <a:prstGeom prst="rect">
            <a:avLst/>
          </a:prstGeom>
          <a:noFill/>
          <a:extLst/>
        </p:spPr>
      </p:pic>
      <p:pic>
        <p:nvPicPr>
          <p:cNvPr id="14" name="Picture 13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77" y="2281958"/>
            <a:ext cx="3327455" cy="2438400"/>
          </a:xfrm>
          <a:prstGeom prst="rect">
            <a:avLst/>
          </a:prstGeom>
          <a:noFill/>
          <a:extLst/>
        </p:spPr>
      </p:pic>
      <p:sp>
        <p:nvSpPr>
          <p:cNvPr id="15" name="Rectangle 14"/>
          <p:cNvSpPr/>
          <p:nvPr/>
        </p:nvSpPr>
        <p:spPr>
          <a:xfrm>
            <a:off x="3212635" y="4992938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  <a:solidFill>
                  <a:srgbClr val="FF0000"/>
                </a:solidFill>
              </a:rPr>
              <a:t>t</a:t>
            </a:r>
            <a:r>
              <a:rPr lang="en-US" sz="4400" cap="none" spc="0" dirty="0" smtClean="0">
                <a:ln w="11430"/>
                <a:solidFill>
                  <a:srgbClr val="FF0000"/>
                </a:solidFill>
              </a:rPr>
              <a:t>hree</a:t>
            </a:r>
            <a:r>
              <a:rPr lang="en-US" sz="4400" cap="none" spc="0" dirty="0" smtClean="0">
                <a:ln w="11430"/>
              </a:rPr>
              <a:t> boats</a:t>
            </a:r>
            <a:endParaRPr lang="en-US" sz="4400" cap="none" spc="0" dirty="0">
              <a:ln w="11430"/>
            </a:endParaRPr>
          </a:p>
        </p:txBody>
      </p:sp>
      <p:sp>
        <p:nvSpPr>
          <p:cNvPr id="16" name="Arrow: Right 34">
            <a:hlinkClick r:id="rId7" action="ppaction://hlinksldjump"/>
            <a:extLst>
              <a:ext uri="{FF2B5EF4-FFF2-40B4-BE49-F238E27FC236}">
                <a16:creationId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152400" y="6019800"/>
            <a:ext cx="1295400" cy="7776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back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2061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7641" y="83403"/>
            <a:ext cx="4384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3156" y="83403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88686" y="1079954"/>
            <a:ext cx="3810000" cy="9144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How many kites?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2635" y="4992938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  <a:solidFill>
                  <a:srgbClr val="FF0000"/>
                </a:solidFill>
              </a:rPr>
              <a:t>one</a:t>
            </a:r>
            <a:r>
              <a:rPr lang="en-US" sz="4400" cap="none" spc="0" dirty="0" smtClean="0">
                <a:ln w="11430"/>
              </a:rPr>
              <a:t> kite</a:t>
            </a:r>
            <a:endParaRPr lang="en-US" sz="4400" cap="none" spc="0" dirty="0">
              <a:ln w="1143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1" t="37879" r="21939" b="34022"/>
          <a:stretch/>
        </p:blipFill>
        <p:spPr bwMode="auto">
          <a:xfrm>
            <a:off x="3212635" y="2213649"/>
            <a:ext cx="3187441" cy="255999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rrow: Right 34">
            <a:hlinkClick r:id="rId6" action="ppaction://hlinksldjump"/>
            <a:extLst>
              <a:ext uri="{FF2B5EF4-FFF2-40B4-BE49-F238E27FC236}">
                <a16:creationId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152400" y="6019800"/>
            <a:ext cx="1295400" cy="7776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back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1967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7641" y="83403"/>
            <a:ext cx="4384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3156" y="83403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714105" y="990600"/>
            <a:ext cx="3810000" cy="9144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How many balls?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2635" y="4992938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  <a:solidFill>
                  <a:srgbClr val="FF0000"/>
                </a:solidFill>
              </a:rPr>
              <a:t>s</a:t>
            </a:r>
            <a:r>
              <a:rPr lang="en-US" sz="4400" dirty="0" smtClean="0">
                <a:ln w="11430"/>
                <a:solidFill>
                  <a:srgbClr val="FF0000"/>
                </a:solidFill>
              </a:rPr>
              <a:t>ix</a:t>
            </a:r>
            <a:r>
              <a:rPr lang="en-US" sz="4400" dirty="0" smtClean="0">
                <a:ln w="11430"/>
              </a:rPr>
              <a:t> balls</a:t>
            </a:r>
            <a:endParaRPr lang="en-US" sz="4400" cap="none" spc="0" dirty="0">
              <a:ln w="11430"/>
            </a:endParaRPr>
          </a:p>
        </p:txBody>
      </p:sp>
      <p:sp>
        <p:nvSpPr>
          <p:cNvPr id="12" name="Arrow: Right 34">
            <a:hlinkClick r:id="rId5" action="ppaction://hlinksldjump"/>
            <a:extLst>
              <a:ext uri="{FF2B5EF4-FFF2-40B4-BE49-F238E27FC236}">
                <a16:creationId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152400" y="6019800"/>
            <a:ext cx="1295400" cy="7776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back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034" y="1981200"/>
            <a:ext cx="4204142" cy="28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598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1" y="464457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Ms_thao\data share\QUAN LY CHUYEN MON\HÌNH ẢNH\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6301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2"/>
            <a:ext cx="9144000" cy="66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81200" y="649288"/>
            <a:ext cx="6655720" cy="4494212"/>
            <a:chOff x="2079597" y="1580346"/>
            <a:chExt cx="6323702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079597" y="1580346"/>
              <a:ext cx="6323702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2103" y="163505"/>
            <a:ext cx="47244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\\Ms_thao\data share\QUAN LY CHUYEN MON\FLASHCARD\Flashcard LOP 2_A5_9.12.2020-8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942507"/>
            <a:ext cx="4629876" cy="27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HẰNG\BÀI GIẢNG ĐIỆN TỬ TIẾNG ANH 2- PHONICS SMART\sound 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03" y="984954"/>
            <a:ext cx="4616152" cy="28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HẰNG\BÀI GIẢNG ĐIỆN TỬ TIẾNG ANH 2- PHONICS SMART\FLASHCARD\Flashcard LOP 2_A5_9.12.2020-3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791091"/>
            <a:ext cx="4629876" cy="30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HẰNG\BÀI GIẢNG ĐIỆN TỬ TIẾNG ANH 2- PHONICS SMART\FLASHCARD\Flashcard LOP 2_A5_9.12.2020-4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46" y="3835305"/>
            <a:ext cx="4616154" cy="30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rack 39 (mp3cut.net) 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8470" y="2823130"/>
            <a:ext cx="609600" cy="609600"/>
          </a:xfrm>
          <a:prstGeom prst="rect">
            <a:avLst/>
          </a:prstGeom>
        </p:spPr>
      </p:pic>
      <p:pic>
        <p:nvPicPr>
          <p:cNvPr id="17" name="Track 39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2013" y="5921058"/>
            <a:ext cx="609600" cy="609600"/>
          </a:xfrm>
          <a:prstGeom prst="rect">
            <a:avLst/>
          </a:prstGeom>
        </p:spPr>
      </p:pic>
      <p:pic>
        <p:nvPicPr>
          <p:cNvPr id="18" name="Track 39 (mp3cut.net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8135138" y="1219200"/>
            <a:ext cx="607080" cy="609600"/>
          </a:xfrm>
          <a:prstGeom prst="rect">
            <a:avLst/>
          </a:prstGeom>
        </p:spPr>
      </p:pic>
      <p:pic>
        <p:nvPicPr>
          <p:cNvPr id="19" name="Track 39 (mp3cut.net) (2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8135138" y="4051552"/>
            <a:ext cx="6904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0" name="chimes.wav"/>
          </p:stSnd>
        </p:sndAc>
      </p:transition>
    </mc:Choice>
    <mc:Fallback xmlns="">
      <p:transition spd="slow"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0" y="1219201"/>
            <a:ext cx="6934200" cy="76199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 and do the actions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40444" r="55719" b="16752"/>
          <a:stretch/>
        </p:blipFill>
        <p:spPr bwMode="auto">
          <a:xfrm>
            <a:off x="0" y="2440064"/>
            <a:ext cx="9144000" cy="4417936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rack 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4200" y="1331686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57400" y="202252"/>
            <a:ext cx="44196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5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25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6499" y="-68997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773" y="5334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024702" y="2057400"/>
            <a:ext cx="1309298" cy="61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29782" r="58968" b="28525"/>
          <a:stretch/>
        </p:blipFill>
        <p:spPr bwMode="auto">
          <a:xfrm>
            <a:off x="1392240" y="1364397"/>
            <a:ext cx="2080125" cy="2064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66800" y="3514359"/>
            <a:ext cx="29579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smtClean="0">
                <a:ln w="11430"/>
              </a:rPr>
              <a:t>There are two robots.</a:t>
            </a:r>
            <a:endParaRPr lang="en-US" sz="2400" cap="none" spc="0" dirty="0">
              <a:ln w="1143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 t="28592" r="34141" b="26829"/>
          <a:stretch/>
        </p:blipFill>
        <p:spPr bwMode="auto">
          <a:xfrm>
            <a:off x="5942647" y="1302256"/>
            <a:ext cx="2362199" cy="224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44797" y="3552196"/>
            <a:ext cx="29579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smtClean="0">
                <a:ln w="11430"/>
              </a:rPr>
              <a:t>There are three </a:t>
            </a:r>
            <a:r>
              <a:rPr lang="en-US" sz="2400" dirty="0" smtClean="0">
                <a:ln w="11430"/>
              </a:rPr>
              <a:t>boa</a:t>
            </a:r>
            <a:r>
              <a:rPr lang="en-US" sz="2400" cap="none" spc="0" dirty="0" smtClean="0">
                <a:ln w="11430"/>
              </a:rPr>
              <a:t>ts.</a:t>
            </a:r>
            <a:endParaRPr lang="en-US" sz="2400" cap="none" spc="0" dirty="0">
              <a:ln w="1143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8" t="28333" r="8827" b="26218"/>
          <a:stretch/>
        </p:blipFill>
        <p:spPr bwMode="auto">
          <a:xfrm>
            <a:off x="3657600" y="3952383"/>
            <a:ext cx="2221480" cy="22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77521" y="6248400"/>
            <a:ext cx="29579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</a:rPr>
              <a:t>We can share them</a:t>
            </a:r>
            <a:r>
              <a:rPr lang="en-US" sz="2400" cap="none" spc="0" dirty="0" smtClean="0">
                <a:ln w="11430"/>
              </a:rPr>
              <a:t>.</a:t>
            </a:r>
            <a:endParaRPr lang="en-US" sz="2400" cap="none" spc="0" dirty="0">
              <a:ln w="11430"/>
            </a:endParaRPr>
          </a:p>
        </p:txBody>
      </p:sp>
      <p:pic>
        <p:nvPicPr>
          <p:cNvPr id="12" name="Track 41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1500" y="1364397"/>
            <a:ext cx="609600" cy="609600"/>
          </a:xfrm>
          <a:prstGeom prst="rect">
            <a:avLst/>
          </a:prstGeom>
        </p:spPr>
      </p:pic>
      <p:pic>
        <p:nvPicPr>
          <p:cNvPr id="13" name="Track 41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45745" y="1302256"/>
            <a:ext cx="609600" cy="609600"/>
          </a:xfrm>
          <a:prstGeom prst="rect">
            <a:avLst/>
          </a:prstGeom>
        </p:spPr>
      </p:pic>
      <p:pic>
        <p:nvPicPr>
          <p:cNvPr id="15" name="Track 41 (mp3cut.net) (2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67177" y="4013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25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6499" y="-68997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4302" y="706967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34597" y="5653006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smtClean="0">
                <a:ln w="11430"/>
              </a:rPr>
              <a:t> </a:t>
            </a:r>
            <a:r>
              <a:rPr lang="en-US" sz="4400" cap="none" spc="0" dirty="0" smtClean="0">
                <a:ln w="11430"/>
              </a:rPr>
              <a:t>two robots</a:t>
            </a:r>
            <a:endParaRPr lang="en-US" sz="4400" cap="none" spc="0" dirty="0">
              <a:ln w="11430"/>
            </a:endParaRPr>
          </a:p>
        </p:txBody>
      </p:sp>
      <p:pic>
        <p:nvPicPr>
          <p:cNvPr id="7" name="Track 41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69141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594" y="1662387"/>
            <a:ext cx="3843905" cy="39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2563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25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6499" y="-68997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872" y="992313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41393" y="5403640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</a:rPr>
              <a:t>t</a:t>
            </a:r>
            <a:r>
              <a:rPr lang="en-US" sz="4400" cap="none" spc="0" dirty="0" smtClean="0">
                <a:ln w="11430"/>
              </a:rPr>
              <a:t>hree boats</a:t>
            </a:r>
            <a:endParaRPr lang="en-US" sz="4400" cap="none" spc="0" dirty="0">
              <a:ln w="11430"/>
            </a:endParaRPr>
          </a:p>
        </p:txBody>
      </p:sp>
      <p:pic>
        <p:nvPicPr>
          <p:cNvPr id="9" name="Picture 8" descr="D:\HẰNG\BÀI GIẢNG ĐIỆN TỬ TIẾNG ANH 2- PHONICS SMART\FLASHCARD\Flashcard LOP 2_A5_9.12.2020-39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54" y="2052229"/>
            <a:ext cx="3420813" cy="2438400"/>
          </a:xfrm>
          <a:prstGeom prst="rect">
            <a:avLst/>
          </a:prstGeom>
          <a:noFill/>
          <a:extLst/>
        </p:spPr>
      </p:pic>
      <p:pic>
        <p:nvPicPr>
          <p:cNvPr id="10" name="Picture 9" descr="D:\HẰNG\BÀI GIẢNG ĐIỆN TỬ TIẾNG ANH 2- PHONICS SMART\FLASHCARD\Flashcard LOP 2_A5_9.12.2020-39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90" y="3271371"/>
            <a:ext cx="3342698" cy="2438400"/>
          </a:xfrm>
          <a:prstGeom prst="rect">
            <a:avLst/>
          </a:prstGeom>
          <a:noFill/>
          <a:extLst/>
        </p:spPr>
      </p:pic>
      <p:pic>
        <p:nvPicPr>
          <p:cNvPr id="11" name="Picture 10" descr="D:\HẰNG\BÀI GIẢNG ĐIỆN TỬ TIẾNG ANH 2- PHONICS SMART\FLASHCARD\Flashcard LOP 2_A5_9.12.2020-39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43" y="2007905"/>
            <a:ext cx="3327455" cy="2438400"/>
          </a:xfrm>
          <a:prstGeom prst="rect">
            <a:avLst/>
          </a:prstGeom>
          <a:noFill/>
          <a:extLst/>
        </p:spPr>
      </p:pic>
      <p:pic>
        <p:nvPicPr>
          <p:cNvPr id="7" name="Track 41 (mp3cut.net)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7088" y="1122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03369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25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6499" y="-68997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857" y="93738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29782" r="58968" b="28525"/>
          <a:stretch/>
        </p:blipFill>
        <p:spPr bwMode="auto">
          <a:xfrm>
            <a:off x="1181100" y="2034111"/>
            <a:ext cx="2722777" cy="2702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8843" y="5010156"/>
            <a:ext cx="426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cap="none" spc="0" dirty="0" smtClean="0">
                <a:ln w="11430"/>
              </a:rPr>
              <a:t>There are two robots.</a:t>
            </a:r>
            <a:endParaRPr lang="en-US" sz="3200" cap="none" spc="0" dirty="0">
              <a:ln w="1143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 t="28592" r="34141" b="26829"/>
          <a:stretch/>
        </p:blipFill>
        <p:spPr bwMode="auto">
          <a:xfrm>
            <a:off x="5464629" y="1973997"/>
            <a:ext cx="2995953" cy="285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92486" y="5010156"/>
            <a:ext cx="411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cap="none" spc="0" dirty="0" smtClean="0">
                <a:ln w="11430"/>
              </a:rPr>
              <a:t>There are three </a:t>
            </a:r>
            <a:r>
              <a:rPr lang="en-US" sz="3200" dirty="0" smtClean="0">
                <a:ln w="11430"/>
              </a:rPr>
              <a:t>boa</a:t>
            </a:r>
            <a:r>
              <a:rPr lang="en-US" sz="3200" cap="none" spc="0" dirty="0" smtClean="0">
                <a:ln w="11430"/>
              </a:rPr>
              <a:t>ts.</a:t>
            </a:r>
            <a:endParaRPr lang="en-US" sz="3200" cap="none" spc="0" dirty="0">
              <a:ln w="11430"/>
            </a:endParaRPr>
          </a:p>
        </p:txBody>
      </p:sp>
      <p:pic>
        <p:nvPicPr>
          <p:cNvPr id="19" name="Track 41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9057" y="2034111"/>
            <a:ext cx="609600" cy="609600"/>
          </a:xfrm>
          <a:prstGeom prst="rect">
            <a:avLst/>
          </a:prstGeom>
        </p:spPr>
      </p:pic>
      <p:pic>
        <p:nvPicPr>
          <p:cNvPr id="20" name="Track 41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06043" y="2019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45334"/>
      </p:ext>
    </p:extLst>
  </p:cSld>
  <p:clrMapOvr>
    <a:masterClrMapping/>
  </p:clrMapOvr>
  <p:transition spd="med">
    <p:pull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0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8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959" y="-762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0087" y="-76200"/>
            <a:ext cx="702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593" y="1549072"/>
            <a:ext cx="627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circle Yes or No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4" t="11156" r="24107" b="60193"/>
          <a:stretch/>
        </p:blipFill>
        <p:spPr bwMode="auto">
          <a:xfrm>
            <a:off x="2741011" y="2523658"/>
            <a:ext cx="3984382" cy="2981123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72252" y="5530057"/>
            <a:ext cx="2807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 w="11430"/>
              </a:rPr>
              <a:t>Yes / No</a:t>
            </a:r>
            <a:endParaRPr lang="en-US" sz="4400" cap="none" spc="0" dirty="0">
              <a:ln w="1143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3330" y="5523004"/>
            <a:ext cx="51989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</a:rPr>
              <a:t>There are five dolls.</a:t>
            </a:r>
            <a:endParaRPr lang="en-US" sz="4400" cap="none" spc="0" dirty="0">
              <a:ln w="1143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43800" y="5504781"/>
            <a:ext cx="914400" cy="769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895589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465</Words>
  <Application>Microsoft Office PowerPoint</Application>
  <PresentationFormat>On-screen Show (4:3)</PresentationFormat>
  <Paragraphs>130</Paragraphs>
  <Slides>20</Slides>
  <Notes>16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150</cp:revision>
  <dcterms:created xsi:type="dcterms:W3CDTF">2006-08-16T00:00:00Z</dcterms:created>
  <dcterms:modified xsi:type="dcterms:W3CDTF">2021-03-31T08:05:08Z</dcterms:modified>
</cp:coreProperties>
</file>