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85" r:id="rId3"/>
    <p:sldId id="344" r:id="rId4"/>
    <p:sldId id="351" r:id="rId5"/>
    <p:sldId id="356" r:id="rId6"/>
    <p:sldId id="350" r:id="rId7"/>
    <p:sldId id="357" r:id="rId8"/>
    <p:sldId id="363" r:id="rId9"/>
    <p:sldId id="316" r:id="rId10"/>
    <p:sldId id="329" r:id="rId11"/>
    <p:sldId id="317" r:id="rId12"/>
    <p:sldId id="331" r:id="rId13"/>
    <p:sldId id="352" r:id="rId14"/>
    <p:sldId id="353" r:id="rId15"/>
    <p:sldId id="354" r:id="rId16"/>
    <p:sldId id="359" r:id="rId17"/>
    <p:sldId id="360" r:id="rId18"/>
    <p:sldId id="334" r:id="rId19"/>
    <p:sldId id="355" r:id="rId20"/>
    <p:sldId id="361" r:id="rId21"/>
    <p:sldId id="36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FEFF"/>
    <a:srgbClr val="DDFBFF"/>
    <a:srgbClr val="EFFDFF"/>
    <a:srgbClr val="E0E9F4"/>
    <a:srgbClr val="F7FCFF"/>
    <a:srgbClr val="FFFFFF"/>
    <a:srgbClr val="EDF6F9"/>
    <a:srgbClr val="ECF1F8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73" d="100"/>
          <a:sy n="73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HS </a:t>
            </a:r>
            <a:r>
              <a:rPr lang="en-US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flashcard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100" dirty="0" smtClean="0"/>
              <a:t>Teacher prepare a box</a:t>
            </a:r>
            <a:r>
              <a:rPr lang="en-US" sz="1100" baseline="0" dirty="0" smtClean="0"/>
              <a:t> of the flash cards of toys and number: boat, kite, robot, ball, doll, 12,13,14,15.</a:t>
            </a:r>
          </a:p>
          <a:p>
            <a:pPr marL="171450" indent="-171450">
              <a:buFontTx/>
              <a:buChar char="-"/>
            </a:pPr>
            <a:r>
              <a:rPr lang="en-US" sz="1100" baseline="0" dirty="0" smtClean="0"/>
              <a:t>T call two </a:t>
            </a:r>
            <a:r>
              <a:rPr lang="en-US" sz="1100" baseline="0" dirty="0" err="1" smtClean="0"/>
              <a:t>sts</a:t>
            </a:r>
            <a:r>
              <a:rPr lang="en-US" sz="1100" baseline="0" dirty="0" smtClean="0"/>
              <a:t> and pick up a picture card and number card the ask: “How many .... are there?”</a:t>
            </a:r>
            <a:r>
              <a:rPr lang="en-US" sz="1200" baseline="0" dirty="0" smtClean="0"/>
              <a:t> and another </a:t>
            </a:r>
            <a:r>
              <a:rPr lang="en-US" sz="1200" baseline="0" dirty="0" err="1" smtClean="0"/>
              <a:t>sts</a:t>
            </a:r>
            <a:r>
              <a:rPr lang="en-US" sz="1200" baseline="0" dirty="0" smtClean="0"/>
              <a:t> answer.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/>
              <a:t>Ask </a:t>
            </a:r>
            <a:r>
              <a:rPr lang="en-US" sz="1200" baseline="0" dirty="0" err="1" smtClean="0"/>
              <a:t>sts</a:t>
            </a:r>
            <a:r>
              <a:rPr lang="en-US" sz="1200" baseline="0" dirty="0" smtClean="0"/>
              <a:t> to practice with another card.</a:t>
            </a: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GV </a:t>
            </a:r>
            <a:r>
              <a:rPr lang="en-US" altLang="en-US" dirty="0" err="1" smtClean="0"/>
              <a:t>gọi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đội</a:t>
            </a:r>
            <a:r>
              <a:rPr lang="en-US" altLang="en-US" baseline="0" dirty="0" smtClean="0"/>
              <a:t> 4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. Các học sinh trong đội lần lượt đọc và điền các chữ còn thiếu. Học sinh đội nào đọc và điền đúng và đầy đủ từ-cụm từ trong thời gian ngắn nhất thì giành chiến thắng.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86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GV </a:t>
            </a:r>
            <a:r>
              <a:rPr lang="en-US" altLang="en-US" dirty="0" err="1" smtClean="0"/>
              <a:t>gọi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đội</a:t>
            </a:r>
            <a:r>
              <a:rPr lang="en-US" altLang="en-US" baseline="0" dirty="0" smtClean="0"/>
              <a:t> 4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. Các học sinh trong đội lần lượt đọc và điền các chữ còn thiếu. Học sinh đội nào đọc và điền đúng và đầy đủ từ-cụm từ trong thời gian ngắn nhất thì giành chiến thắng.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229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88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HS </a:t>
            </a:r>
            <a:r>
              <a:rPr lang="en-US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flashcard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HS phải</a:t>
            </a:r>
            <a:r>
              <a:rPr lang="en-US" baseline="0" dirty="0" smtClean="0"/>
              <a:t> ghi nhớ thứ tự của flashcard và nói đúng theo thứ tự đó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Chơi</a:t>
            </a:r>
            <a:r>
              <a:rPr lang="en-US" baseline="0" dirty="0" smtClean="0"/>
              <a:t> nhóm hoặc cá nhân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HS phải</a:t>
            </a:r>
            <a:r>
              <a:rPr lang="en-US" baseline="0" dirty="0" smtClean="0"/>
              <a:t> ghi nhớ thứ tự của flashcard và nói đúng theo thứ tự đó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Chơi</a:t>
            </a:r>
            <a:r>
              <a:rPr lang="en-US" baseline="0" dirty="0" smtClean="0"/>
              <a:t> nhóm hoặc cá nhân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HS phải</a:t>
            </a:r>
            <a:r>
              <a:rPr lang="en-US" baseline="0" dirty="0" smtClean="0"/>
              <a:t> ghi nhớ thứ tự của flashcard và nói đúng theo thứ tự đó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Chơi</a:t>
            </a:r>
            <a:r>
              <a:rPr lang="en-US" baseline="0" dirty="0" smtClean="0"/>
              <a:t> nhóm hoặc cá nhân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HS phải</a:t>
            </a:r>
            <a:r>
              <a:rPr lang="en-US" baseline="0" dirty="0" smtClean="0"/>
              <a:t> ghi nhớ thứ tự của flashcard và nói đúng theo thứ tự đó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6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8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03914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7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8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audio" Target="../media/audio1.wav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6188"/>
          <a:stretch/>
        </p:blipFill>
        <p:spPr bwMode="auto">
          <a:xfrm>
            <a:off x="1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915" y="1158835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23" b="61068" l="7980" r="32504">
                        <a14:foregroundMark x1="20644" y1="33984" x2="22182" y2="45964"/>
                        <a14:foregroundMark x1="18009" y1="40234" x2="24597" y2="40234"/>
                      </a14:backgroundRemoval>
                    </a14:imgEffect>
                  </a14:imgLayer>
                </a14:imgProps>
              </a:ext>
            </a:extLst>
          </a:blip>
          <a:srcRect l="8773" t="27104" r="67987" b="39770"/>
          <a:stretch/>
        </p:blipFill>
        <p:spPr bwMode="auto">
          <a:xfrm>
            <a:off x="-30480" y="2300406"/>
            <a:ext cx="2468880" cy="2020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344" b="60286" l="43485" r="63031"/>
                    </a14:imgEffect>
                  </a14:imgLayer>
                </a14:imgProps>
              </a:ext>
            </a:extLst>
          </a:blip>
          <a:srcRect l="44128" t="26830" r="36507" b="39222"/>
          <a:stretch/>
        </p:blipFill>
        <p:spPr bwMode="auto">
          <a:xfrm>
            <a:off x="3276600" y="2133600"/>
            <a:ext cx="2286000" cy="224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964" b="81641" l="28331" r="46779">
                        <a14:foregroundMark x1="34919" y1="55078" x2="41581" y2="63021"/>
                        <a14:foregroundMark x1="40044" y1="54818" x2="35066" y2="64063"/>
                      </a14:backgroundRemoval>
                    </a14:imgEffect>
                  </a14:imgLayer>
                </a14:imgProps>
              </a:ext>
            </a:extLst>
          </a:blip>
          <a:srcRect l="26318" t="47636" r="53212" b="17321"/>
          <a:stretch/>
        </p:blipFill>
        <p:spPr bwMode="auto">
          <a:xfrm>
            <a:off x="1516872" y="4114800"/>
            <a:ext cx="2293128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141" b="81771" l="60469" r="83748">
                        <a14:foregroundMark x1="69253" y1="52865" x2="72767" y2="61068"/>
                        <a14:foregroundMark x1="73280" y1="53906" x2="68009" y2="61589"/>
                        <a14:foregroundMark x1="71083" y1="57552" x2="74817" y2="64844"/>
                        <a14:foregroundMark x1="68814" y1="60807" x2="66764" y2="62370"/>
                        <a14:foregroundMark x1="71083" y1="58333" x2="75549" y2="58333"/>
                        <a14:foregroundMark x1="70498" y1="58073" x2="65886" y2="59635"/>
                        <a14:foregroundMark x1="71083" y1="58854" x2="70937" y2="68229"/>
                        <a14:foregroundMark x1="70644" y1="58854" x2="74012" y2="51693"/>
                        <a14:foregroundMark x1="70791" y1="55599" x2="72035" y2="47396"/>
                        <a14:foregroundMark x1="64934" y1="52344" x2="74671" y2="75521"/>
                        <a14:foregroundMark x1="68960" y1="52344" x2="75110" y2="71224"/>
                        <a14:foregroundMark x1="66618" y1="50911" x2="72035" y2="64323"/>
                        <a14:foregroundMark x1="63104" y1="54427" x2="83748" y2="77214"/>
                        <a14:foregroundMark x1="74817" y1="52865" x2="66325" y2="73958"/>
                      </a14:backgroundRemoval>
                    </a14:imgEffect>
                  </a14:imgLayer>
                </a14:imgProps>
              </a:ext>
            </a:extLst>
          </a:blip>
          <a:srcRect l="60486" t="47636" r="20583" b="17321"/>
          <a:stretch/>
        </p:blipFill>
        <p:spPr bwMode="auto">
          <a:xfrm>
            <a:off x="5204952" y="4114800"/>
            <a:ext cx="2117376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172" b="62109" l="77306" r="95681">
                        <a14:foregroundMark x1="88067" y1="30078" x2="84041" y2="40755"/>
                        <a14:foregroundMark x1="86823" y1="36719" x2="86823" y2="36719"/>
                      </a14:backgroundRemoval>
                    </a14:imgEffect>
                  </a14:imgLayer>
                </a14:imgProps>
              </a:ext>
            </a:extLst>
          </a:blip>
          <a:srcRect l="77569" t="22175" r="4115" b="37581"/>
          <a:stretch/>
        </p:blipFill>
        <p:spPr bwMode="auto">
          <a:xfrm>
            <a:off x="6830923" y="1905000"/>
            <a:ext cx="2084477" cy="2416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91071" y="1224464"/>
            <a:ext cx="609600" cy="653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341393"/>
      </p:ext>
    </p:extLst>
  </p:cSld>
  <p:clrMapOvr>
    <a:masterClrMapping/>
  </p:clrMapOvr>
  <p:transition spd="slow">
    <p:randomBar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596" y="957386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96" y="1591945"/>
            <a:ext cx="6235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write numbers.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3581401"/>
            <a:ext cx="3585991" cy="772815"/>
          </a:xfrm>
          <a:prstGeom prst="wedgeRoundRectCallout">
            <a:avLst>
              <a:gd name="adj1" fmla="val 51042"/>
              <a:gd name="adj2" fmla="val 11138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Fourteen</a:t>
            </a:r>
            <a:r>
              <a:rPr lang="en-US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robots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150498" y="57912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14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10" name="Picture 9" descr="D:\HẰNG\BÀI GIẢNG ĐIỆN TỬ TIẾNG ANH 2- PHONICS SMART\FLASHCARD\Flashcard LOP 2_A5_9.12.2020-4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1" b="92379" l="993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" y="3807825"/>
            <a:ext cx="4178223" cy="3047998"/>
          </a:xfrm>
          <a:prstGeom prst="rect">
            <a:avLst/>
          </a:prstGeom>
          <a:noFill/>
          <a:extLst/>
        </p:spPr>
      </p:pic>
      <p:pic>
        <p:nvPicPr>
          <p:cNvPr id="2" name="Track 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27" end="40786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19021" y="1665272"/>
            <a:ext cx="609600" cy="6106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3770" y="2451744"/>
            <a:ext cx="5895076" cy="722531"/>
            <a:chOff x="83596" y="2438400"/>
            <a:chExt cx="5895076" cy="722531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600084" y="2438400"/>
              <a:ext cx="5378588" cy="713463"/>
            </a:xfrm>
            <a:prstGeom prst="wedgeRoundRectCallout">
              <a:avLst>
                <a:gd name="adj1" fmla="val -33724"/>
                <a:gd name="adj2" fmla="val 1240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How many robots are there?</a:t>
              </a:r>
              <a:endParaRPr lang="vi-VN" sz="34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96" y="2514600"/>
              <a:ext cx="5100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2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5" grpId="0" animBg="1"/>
      <p:bldP spid="6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5334" y="1073871"/>
            <a:ext cx="6264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write numbers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19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8" y="3886200"/>
            <a:ext cx="3629832" cy="2819400"/>
          </a:xfrm>
          <a:prstGeom prst="rect">
            <a:avLst/>
          </a:prstGeom>
          <a:noFill/>
          <a:extLst/>
        </p:spPr>
      </p:pic>
      <p:sp>
        <p:nvSpPr>
          <p:cNvPr id="22" name="Rounded Rectangular Callout 21"/>
          <p:cNvSpPr/>
          <p:nvPr/>
        </p:nvSpPr>
        <p:spPr>
          <a:xfrm>
            <a:off x="5410200" y="3581401"/>
            <a:ext cx="3585991" cy="772815"/>
          </a:xfrm>
          <a:prstGeom prst="wedgeRoundRectCallout">
            <a:avLst>
              <a:gd name="adj1" fmla="val 51042"/>
              <a:gd name="adj2" fmla="val 11138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Thirteen</a:t>
            </a:r>
            <a:r>
              <a:rPr lang="en-US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robots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933679" y="54102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13</a:t>
            </a:r>
            <a:endParaRPr lang="vi-VN" sz="40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519" y="2480814"/>
            <a:ext cx="5911908" cy="757466"/>
            <a:chOff x="66764" y="2438400"/>
            <a:chExt cx="5911908" cy="757466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600084" y="2438400"/>
              <a:ext cx="5378588" cy="713463"/>
            </a:xfrm>
            <a:prstGeom prst="wedgeRoundRectCallout">
              <a:avLst>
                <a:gd name="adj1" fmla="val -33724"/>
                <a:gd name="adj2" fmla="val 1240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How many boats are there?</a:t>
              </a:r>
              <a:endParaRPr lang="vi-VN" sz="34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6764" y="2549535"/>
              <a:ext cx="5437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" name="Track 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63" end="30567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9133" y="1278441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8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22" grpId="0" animBg="1"/>
      <p:bldP spid="2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008" y="1125691"/>
            <a:ext cx="6264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write numbers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410200" y="3581401"/>
            <a:ext cx="3585991" cy="772815"/>
          </a:xfrm>
          <a:prstGeom prst="wedgeRoundRectCallout">
            <a:avLst>
              <a:gd name="adj1" fmla="val 51042"/>
              <a:gd name="adj2" fmla="val 11138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Eleven</a:t>
            </a:r>
            <a:r>
              <a:rPr lang="en-US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dolls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311148" y="54102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11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21" b="80469" l="33236" r="48023">
                        <a14:foregroundMark x1="40044" y1="58333" x2="40044" y2="58333"/>
                        <a14:foregroundMark x1="43411" y1="58333" x2="44949" y2="60807"/>
                        <a14:foregroundMark x1="43558" y1="56901" x2="43851" y2="58073"/>
                        <a14:foregroundMark x1="39531" y1="58594" x2="40630" y2="58854"/>
                      </a14:backgroundRemoval>
                    </a14:imgEffect>
                  </a14:imgLayer>
                </a14:imgProps>
              </a:ext>
            </a:extLst>
          </a:blip>
          <a:srcRect l="32937" t="47637" r="52903" b="19784"/>
          <a:stretch/>
        </p:blipFill>
        <p:spPr bwMode="auto">
          <a:xfrm>
            <a:off x="600084" y="4120377"/>
            <a:ext cx="2066915" cy="2432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2221" y="2537437"/>
            <a:ext cx="5914312" cy="757466"/>
            <a:chOff x="64360" y="2438400"/>
            <a:chExt cx="5914312" cy="757466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600084" y="2438400"/>
              <a:ext cx="5378588" cy="713463"/>
            </a:xfrm>
            <a:prstGeom prst="wedgeRoundRectCallout">
              <a:avLst>
                <a:gd name="adj1" fmla="val -33724"/>
                <a:gd name="adj2" fmla="val 1240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How many dolls are there?</a:t>
              </a:r>
              <a:endParaRPr lang="vi-VN" sz="34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360" y="2549535"/>
              <a:ext cx="54854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" name="Track 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83" end="19465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9721" y="1347088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" y="1137066"/>
            <a:ext cx="6264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write numbers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410200" y="3581401"/>
            <a:ext cx="3585991" cy="772815"/>
          </a:xfrm>
          <a:prstGeom prst="wedgeRoundRectCallout">
            <a:avLst>
              <a:gd name="adj1" fmla="val 51042"/>
              <a:gd name="adj2" fmla="val 11138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Twelve</a:t>
            </a:r>
            <a:r>
              <a:rPr lang="en-US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balls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048000" y="5529908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12</a:t>
            </a:r>
            <a:endParaRPr lang="vi-VN" sz="40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413" y="2441537"/>
            <a:ext cx="5911908" cy="757466"/>
            <a:chOff x="66764" y="2438400"/>
            <a:chExt cx="5911908" cy="757466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600084" y="2438400"/>
              <a:ext cx="5378588" cy="713463"/>
            </a:xfrm>
            <a:prstGeom prst="wedgeRoundRectCallout">
              <a:avLst>
                <a:gd name="adj1" fmla="val -33724"/>
                <a:gd name="adj2" fmla="val 1240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How many balls are there?</a:t>
              </a:r>
              <a:endParaRPr lang="vi-VN" sz="34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764" y="2549535"/>
              <a:ext cx="5437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45" b="78516" l="69107" r="80527"/>
                    </a14:imgEffect>
                  </a14:imgLayer>
                </a14:imgProps>
              </a:ext>
            </a:extLst>
          </a:blip>
          <a:srcRect l="68028" t="56945" r="20121" b="18963"/>
          <a:stretch/>
        </p:blipFill>
        <p:spPr bwMode="auto">
          <a:xfrm>
            <a:off x="297007" y="4354216"/>
            <a:ext cx="2066916" cy="2351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Track 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878" end="8845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3595" y="1358463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215498"/>
      </p:ext>
    </p:extLst>
  </p:cSld>
  <p:clrMapOvr>
    <a:masterClrMapping/>
  </p:clrMapOvr>
  <p:transition spd="slow">
    <p:wheel spokes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3176" y="1247472"/>
            <a:ext cx="6264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write numbers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410200" y="3581401"/>
            <a:ext cx="3585991" cy="772815"/>
          </a:xfrm>
          <a:prstGeom prst="wedgeRoundRectCallout">
            <a:avLst>
              <a:gd name="adj1" fmla="val 51042"/>
              <a:gd name="adj2" fmla="val 11138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sz="3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ifteen kites</a:t>
            </a:r>
            <a:endParaRPr lang="vi-VN" sz="3800" dirty="0">
              <a:cs typeface="Times New Roman" panose="02020603050405020304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096535" y="5638800"/>
            <a:ext cx="744468" cy="6858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15</a:t>
            </a:r>
            <a:endParaRPr lang="vi-VN" sz="40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2567" y="2381955"/>
            <a:ext cx="5905496" cy="757466"/>
            <a:chOff x="73176" y="2438400"/>
            <a:chExt cx="5905496" cy="757466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600084" y="2438400"/>
              <a:ext cx="5378588" cy="713463"/>
            </a:xfrm>
            <a:prstGeom prst="wedgeRoundRectCallout">
              <a:avLst>
                <a:gd name="adj1" fmla="val -33724"/>
                <a:gd name="adj2" fmla="val 1240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many kites are there?</a:t>
              </a:r>
              <a:endPara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76" y="2549535"/>
              <a:ext cx="53091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14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99" b="87370" l="70498" r="86164"/>
                    </a14:imgEffect>
                  </a14:imgLayer>
                </a14:imgProps>
              </a:ext>
            </a:extLst>
          </a:blip>
          <a:srcRect l="70798" t="54754" r="13503" b="11845"/>
          <a:stretch/>
        </p:blipFill>
        <p:spPr bwMode="auto">
          <a:xfrm>
            <a:off x="3490540" y="3919024"/>
            <a:ext cx="2447916" cy="2829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Track 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9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67469" y="1464515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8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11" y="3153489"/>
            <a:ext cx="8787213" cy="3716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1341706"/>
            <a:ext cx="6235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write numbers.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77654" y="1393135"/>
            <a:ext cx="1172536" cy="830997"/>
            <a:chOff x="7924800" y="1417280"/>
            <a:chExt cx="1172536" cy="830997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417280"/>
              <a:ext cx="11725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382000" y="1524000"/>
              <a:ext cx="602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37</a:t>
              </a: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81200" y="5791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11</a:t>
            </a:r>
            <a:endParaRPr lang="vi-VN" sz="2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765357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13</a:t>
            </a:r>
            <a:endParaRPr lang="vi-VN" sz="2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228" y="6131243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12</a:t>
            </a:r>
            <a:endParaRPr lang="vi-VN" sz="2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7694" y="56388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endParaRPr lang="vi-VN" sz="2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3171892"/>
            <a:ext cx="609600" cy="609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0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7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2400" y="1061879"/>
            <a:ext cx="2778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play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6096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59" y="2590800"/>
            <a:ext cx="880856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1535625" y="99112"/>
            <a:ext cx="6008176" cy="800896"/>
          </a:xfrm>
          <a:prstGeom prst="roundRect">
            <a:avLst/>
          </a:prstGeom>
          <a:solidFill>
            <a:srgbClr val="47CF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Game: What’s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?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-Shape 2"/>
          <p:cNvSpPr/>
          <p:nvPr/>
        </p:nvSpPr>
        <p:spPr>
          <a:xfrm rot="5400000">
            <a:off x="444681" y="4795713"/>
            <a:ext cx="956894" cy="1266109"/>
          </a:xfrm>
          <a:prstGeom prst="corner">
            <a:avLst>
              <a:gd name="adj1" fmla="val 16120"/>
              <a:gd name="adj2" fmla="val 1611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/>
          <p:cNvSpPr/>
          <p:nvPr/>
        </p:nvSpPr>
        <p:spPr>
          <a:xfrm>
            <a:off x="359672" y="5155146"/>
            <a:ext cx="1437492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eleven</a:t>
            </a:r>
            <a:endParaRPr lang="en-US" sz="2800" b="1" kern="1200" dirty="0"/>
          </a:p>
        </p:txBody>
      </p:sp>
      <p:sp>
        <p:nvSpPr>
          <p:cNvPr id="7" name="Isosceles Triangle 6"/>
          <p:cNvSpPr/>
          <p:nvPr/>
        </p:nvSpPr>
        <p:spPr>
          <a:xfrm>
            <a:off x="1288785" y="4706111"/>
            <a:ext cx="271224" cy="27122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L-Shape 7"/>
          <p:cNvSpPr/>
          <p:nvPr/>
        </p:nvSpPr>
        <p:spPr>
          <a:xfrm rot="5400000">
            <a:off x="1819304" y="4179360"/>
            <a:ext cx="1047750" cy="1566329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>
            <a:off x="2847250" y="4158945"/>
            <a:ext cx="271224" cy="27122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-Shape 10"/>
          <p:cNvSpPr/>
          <p:nvPr/>
        </p:nvSpPr>
        <p:spPr>
          <a:xfrm rot="5400000">
            <a:off x="3483259" y="3608469"/>
            <a:ext cx="1175801" cy="1917553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3488597" y="3979250"/>
            <a:ext cx="2910720" cy="1260046"/>
          </a:xfrm>
          <a:custGeom>
            <a:avLst/>
            <a:gdLst>
              <a:gd name="connsiteX0" fmla="*/ 0 w 2910720"/>
              <a:gd name="connsiteY0" fmla="*/ 0 h 1260046"/>
              <a:gd name="connsiteX1" fmla="*/ 2910720 w 2910720"/>
              <a:gd name="connsiteY1" fmla="*/ 0 h 1260046"/>
              <a:gd name="connsiteX2" fmla="*/ 2910720 w 2910720"/>
              <a:gd name="connsiteY2" fmla="*/ 1260046 h 1260046"/>
              <a:gd name="connsiteX3" fmla="*/ 0 w 2910720"/>
              <a:gd name="connsiteY3" fmla="*/ 1260046 h 1260046"/>
              <a:gd name="connsiteX4" fmla="*/ 0 w 2910720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20" h="1260046">
                <a:moveTo>
                  <a:pt x="0" y="0"/>
                </a:moveTo>
                <a:lnTo>
                  <a:pt x="2910720" y="0"/>
                </a:lnTo>
                <a:lnTo>
                  <a:pt x="2910720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1" kern="1200" dirty="0"/>
          </a:p>
        </p:txBody>
      </p:sp>
      <p:sp>
        <p:nvSpPr>
          <p:cNvPr id="17" name="L-Shape 16"/>
          <p:cNvSpPr/>
          <p:nvPr/>
        </p:nvSpPr>
        <p:spPr>
          <a:xfrm rot="5400000">
            <a:off x="5388710" y="3212488"/>
            <a:ext cx="1219200" cy="1884432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Isosceles Triangle 17"/>
          <p:cNvSpPr/>
          <p:nvPr/>
        </p:nvSpPr>
        <p:spPr>
          <a:xfrm>
            <a:off x="6665794" y="3325232"/>
            <a:ext cx="285750" cy="28575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 bwMode="auto">
          <a:xfrm>
            <a:off x="6172199" y="3205163"/>
            <a:ext cx="2911475" cy="1260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L-Shape 32"/>
          <p:cNvSpPr/>
          <p:nvPr/>
        </p:nvSpPr>
        <p:spPr>
          <a:xfrm rot="5400000">
            <a:off x="7326593" y="2565897"/>
            <a:ext cx="1219200" cy="1958413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Isosceles Triangle 33"/>
          <p:cNvSpPr/>
          <p:nvPr/>
        </p:nvSpPr>
        <p:spPr>
          <a:xfrm>
            <a:off x="4743450" y="3752850"/>
            <a:ext cx="285750" cy="28575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59672" y="3956584"/>
            <a:ext cx="920956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797253" y="3230153"/>
            <a:ext cx="1146855" cy="10846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65553" y="2514600"/>
            <a:ext cx="1422267" cy="132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81601" y="1828800"/>
            <a:ext cx="1607112" cy="1639307"/>
          </a:xfrm>
          <a:prstGeom prst="ellipse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32637" y="1161366"/>
            <a:ext cx="1607112" cy="163930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839108" y="4716580"/>
            <a:ext cx="1437492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/>
              <a:t>t_elv</a:t>
            </a:r>
            <a:r>
              <a:rPr lang="en-US" sz="2800" b="1" dirty="0" smtClean="0"/>
              <a:t>_</a:t>
            </a:r>
            <a:endParaRPr lang="en-US" sz="2800" b="1" kern="1200" dirty="0"/>
          </a:p>
        </p:txBody>
      </p:sp>
      <p:sp>
        <p:nvSpPr>
          <p:cNvPr id="43" name="Freeform 42"/>
          <p:cNvSpPr/>
          <p:nvPr/>
        </p:nvSpPr>
        <p:spPr>
          <a:xfrm>
            <a:off x="3430494" y="4202386"/>
            <a:ext cx="1598705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/>
              <a:t>thi_t</a:t>
            </a:r>
            <a:r>
              <a:rPr lang="en-US" sz="2800" b="1" dirty="0" smtClean="0"/>
              <a:t>_ _n</a:t>
            </a:r>
            <a:endParaRPr lang="en-US" sz="2800" b="1" kern="1200" dirty="0"/>
          </a:p>
        </p:txBody>
      </p:sp>
      <p:sp>
        <p:nvSpPr>
          <p:cNvPr id="44" name="Freeform 43"/>
          <p:cNvSpPr/>
          <p:nvPr/>
        </p:nvSpPr>
        <p:spPr>
          <a:xfrm>
            <a:off x="5348046" y="3830854"/>
            <a:ext cx="1592479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/>
              <a:t>fo_rtee</a:t>
            </a:r>
            <a:r>
              <a:rPr lang="en-US" sz="2800" b="1" dirty="0" smtClean="0"/>
              <a:t>_</a:t>
            </a:r>
            <a:endParaRPr lang="en-US" sz="2800" b="1" kern="1200" dirty="0"/>
          </a:p>
        </p:txBody>
      </p:sp>
      <p:sp>
        <p:nvSpPr>
          <p:cNvPr id="45" name="Freeform 44"/>
          <p:cNvSpPr/>
          <p:nvPr/>
        </p:nvSpPr>
        <p:spPr>
          <a:xfrm>
            <a:off x="7389915" y="3164318"/>
            <a:ext cx="1801619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/>
              <a:t>_</a:t>
            </a:r>
            <a:r>
              <a:rPr lang="en-US" sz="2800" b="1" dirty="0" err="1" smtClean="0"/>
              <a:t>if_ee</a:t>
            </a:r>
            <a:r>
              <a:rPr lang="en-US" sz="2800" b="1" dirty="0" smtClean="0"/>
              <a:t>_</a:t>
            </a:r>
            <a:endParaRPr lang="en-US" sz="2800" b="1" kern="1200" dirty="0"/>
          </a:p>
        </p:txBody>
      </p:sp>
      <p:pic>
        <p:nvPicPr>
          <p:cNvPr id="1026" name="Picture 2" descr="https://lh3.googleusercontent.com/-Gg5d5UJWz8o/WsHNpdkHrSI/AAAAAAAAB58/4PMo7BghU_8_9ubW24dp1uW0SO8OgBzawCHMYCw/h136/5-mau_slide_powerpoint_dep_ctu.vn_(1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15" y="4883417"/>
            <a:ext cx="1551332" cy="18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1752600" y="284576"/>
            <a:ext cx="3657600" cy="511455"/>
          </a:xfrm>
          <a:prstGeom prst="roundRect">
            <a:avLst/>
          </a:prstGeom>
          <a:solidFill>
            <a:srgbClr val="47CF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GAME: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What’s missing ?</a:t>
            </a:r>
            <a:endParaRPr lang="en-US" alt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-Shape 2"/>
          <p:cNvSpPr/>
          <p:nvPr/>
        </p:nvSpPr>
        <p:spPr>
          <a:xfrm rot="5400000">
            <a:off x="444681" y="4795713"/>
            <a:ext cx="956894" cy="1266109"/>
          </a:xfrm>
          <a:prstGeom prst="corner">
            <a:avLst>
              <a:gd name="adj1" fmla="val 16120"/>
              <a:gd name="adj2" fmla="val 1611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/>
          <p:cNvSpPr/>
          <p:nvPr/>
        </p:nvSpPr>
        <p:spPr>
          <a:xfrm>
            <a:off x="359672" y="5155146"/>
            <a:ext cx="1437492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eleven</a:t>
            </a:r>
            <a:endParaRPr lang="en-US" sz="2800" b="1" kern="1200" dirty="0"/>
          </a:p>
        </p:txBody>
      </p:sp>
      <p:sp>
        <p:nvSpPr>
          <p:cNvPr id="7" name="Isosceles Triangle 6"/>
          <p:cNvSpPr/>
          <p:nvPr/>
        </p:nvSpPr>
        <p:spPr>
          <a:xfrm>
            <a:off x="1288785" y="4706111"/>
            <a:ext cx="271224" cy="27122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L-Shape 7"/>
          <p:cNvSpPr/>
          <p:nvPr/>
        </p:nvSpPr>
        <p:spPr>
          <a:xfrm rot="5400000">
            <a:off x="1819304" y="4179360"/>
            <a:ext cx="1047750" cy="1566329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>
            <a:off x="2847250" y="4158945"/>
            <a:ext cx="271224" cy="27122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-Shape 10"/>
          <p:cNvSpPr/>
          <p:nvPr/>
        </p:nvSpPr>
        <p:spPr>
          <a:xfrm rot="5400000">
            <a:off x="3483259" y="3608469"/>
            <a:ext cx="1175801" cy="1917553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3488597" y="3979250"/>
            <a:ext cx="2910720" cy="1260046"/>
          </a:xfrm>
          <a:custGeom>
            <a:avLst/>
            <a:gdLst>
              <a:gd name="connsiteX0" fmla="*/ 0 w 2910720"/>
              <a:gd name="connsiteY0" fmla="*/ 0 h 1260046"/>
              <a:gd name="connsiteX1" fmla="*/ 2910720 w 2910720"/>
              <a:gd name="connsiteY1" fmla="*/ 0 h 1260046"/>
              <a:gd name="connsiteX2" fmla="*/ 2910720 w 2910720"/>
              <a:gd name="connsiteY2" fmla="*/ 1260046 h 1260046"/>
              <a:gd name="connsiteX3" fmla="*/ 0 w 2910720"/>
              <a:gd name="connsiteY3" fmla="*/ 1260046 h 1260046"/>
              <a:gd name="connsiteX4" fmla="*/ 0 w 2910720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20" h="1260046">
                <a:moveTo>
                  <a:pt x="0" y="0"/>
                </a:moveTo>
                <a:lnTo>
                  <a:pt x="2910720" y="0"/>
                </a:lnTo>
                <a:lnTo>
                  <a:pt x="2910720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1" kern="1200" dirty="0"/>
          </a:p>
        </p:txBody>
      </p:sp>
      <p:sp>
        <p:nvSpPr>
          <p:cNvPr id="17" name="L-Shape 16"/>
          <p:cNvSpPr/>
          <p:nvPr/>
        </p:nvSpPr>
        <p:spPr>
          <a:xfrm rot="5400000">
            <a:off x="5388710" y="3212488"/>
            <a:ext cx="1219200" cy="1884432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Isosceles Triangle 17"/>
          <p:cNvSpPr/>
          <p:nvPr/>
        </p:nvSpPr>
        <p:spPr>
          <a:xfrm>
            <a:off x="6665794" y="3325232"/>
            <a:ext cx="285750" cy="28575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 bwMode="auto">
          <a:xfrm>
            <a:off x="6172199" y="3205163"/>
            <a:ext cx="2911475" cy="1260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L-Shape 32"/>
          <p:cNvSpPr/>
          <p:nvPr/>
        </p:nvSpPr>
        <p:spPr>
          <a:xfrm rot="5400000">
            <a:off x="7326593" y="2565897"/>
            <a:ext cx="1219200" cy="1958413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Isosceles Triangle 33"/>
          <p:cNvSpPr/>
          <p:nvPr/>
        </p:nvSpPr>
        <p:spPr>
          <a:xfrm>
            <a:off x="4743450" y="3752850"/>
            <a:ext cx="285750" cy="28575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59672" y="3956584"/>
            <a:ext cx="920956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797253" y="3230153"/>
            <a:ext cx="1146855" cy="10846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65553" y="2514600"/>
            <a:ext cx="1422267" cy="132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81601" y="1828800"/>
            <a:ext cx="1607112" cy="1639307"/>
          </a:xfrm>
          <a:prstGeom prst="ellipse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32637" y="1161366"/>
            <a:ext cx="1607112" cy="163930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839108" y="4716580"/>
            <a:ext cx="1437492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</a:rPr>
              <a:t>elv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endParaRPr lang="en-US" sz="2800" b="1" kern="1200" dirty="0">
              <a:solidFill>
                <a:srgbClr val="FF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430494" y="4202386"/>
            <a:ext cx="1598705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ee</a:t>
            </a:r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348046" y="3830854"/>
            <a:ext cx="1592479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/>
              <a:t>fo</a:t>
            </a:r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b="1" dirty="0" smtClean="0"/>
              <a:t>rtee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endParaRPr lang="en-US" sz="2800" b="1" kern="1200" dirty="0">
              <a:solidFill>
                <a:srgbClr val="FF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389915" y="3164318"/>
            <a:ext cx="1801619" cy="1260046"/>
          </a:xfrm>
          <a:custGeom>
            <a:avLst/>
            <a:gdLst>
              <a:gd name="connsiteX0" fmla="*/ 0 w 1437492"/>
              <a:gd name="connsiteY0" fmla="*/ 0 h 1260046"/>
              <a:gd name="connsiteX1" fmla="*/ 1437492 w 1437492"/>
              <a:gd name="connsiteY1" fmla="*/ 0 h 1260046"/>
              <a:gd name="connsiteX2" fmla="*/ 1437492 w 1437492"/>
              <a:gd name="connsiteY2" fmla="*/ 1260046 h 1260046"/>
              <a:gd name="connsiteX3" fmla="*/ 0 w 1437492"/>
              <a:gd name="connsiteY3" fmla="*/ 1260046 h 1260046"/>
              <a:gd name="connsiteX4" fmla="*/ 0 w 1437492"/>
              <a:gd name="connsiteY4" fmla="*/ 0 h 1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492" h="1260046">
                <a:moveTo>
                  <a:pt x="0" y="0"/>
                </a:moveTo>
                <a:lnTo>
                  <a:pt x="1437492" y="0"/>
                </a:lnTo>
                <a:lnTo>
                  <a:pt x="1437492" y="1260046"/>
                </a:lnTo>
                <a:lnTo>
                  <a:pt x="0" y="1260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/>
              <a:t>if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ee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19800" cy="327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2"/>
            <a:ext cx="9144000" cy="6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600200" y="649288"/>
            <a:ext cx="7036720" cy="4494212"/>
            <a:chOff x="1717603" y="1580346"/>
            <a:chExt cx="6685696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1717603" y="1580346"/>
              <a:ext cx="6685696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192162" cy="8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032000" y="216873"/>
            <a:ext cx="5257800" cy="9979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 GAME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say it faster?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2120900" y="1676400"/>
            <a:ext cx="508000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192162" cy="8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993445" y="59382"/>
            <a:ext cx="5257800" cy="9979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 GAME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say it faster?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039" y="1679691"/>
            <a:ext cx="3444986" cy="3048000"/>
            <a:chOff x="27039" y="1679691"/>
            <a:chExt cx="3444986" cy="304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27039" y="1679691"/>
              <a:ext cx="3444986" cy="3048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81670" y="20849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42054" y="1463282"/>
            <a:ext cx="3695700" cy="3203691"/>
            <a:chOff x="3765177" y="1493519"/>
            <a:chExt cx="3695700" cy="3203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3765177" y="1493519"/>
              <a:ext cx="3695700" cy="320369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345165" y="210398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17850" y="3947981"/>
            <a:ext cx="2070100" cy="2838994"/>
            <a:chOff x="3117850" y="3947981"/>
            <a:chExt cx="2070100" cy="28389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3117850" y="3947981"/>
              <a:ext cx="2070100" cy="283899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886695" y="433709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36740" y="3095365"/>
            <a:ext cx="2070100" cy="2838994"/>
            <a:chOff x="6936740" y="3095365"/>
            <a:chExt cx="2070100" cy="28389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6936740" y="3095365"/>
              <a:ext cx="2070100" cy="283899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757923" y="341376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00350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192162" cy="8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017394" y="68331"/>
            <a:ext cx="5257800" cy="9979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 GAME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say it faster?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039" y="1679691"/>
            <a:ext cx="3444986" cy="3048000"/>
            <a:chOff x="27039" y="1679691"/>
            <a:chExt cx="3444986" cy="304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27039" y="1679691"/>
              <a:ext cx="3444986" cy="3048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81670" y="20849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42054" y="1463282"/>
            <a:ext cx="3695700" cy="3203691"/>
            <a:chOff x="3765177" y="1493519"/>
            <a:chExt cx="3695700" cy="3203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3765177" y="1493519"/>
              <a:ext cx="3695700" cy="320369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345165" y="210398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17850" y="3947981"/>
            <a:ext cx="2070100" cy="2838994"/>
            <a:chOff x="3117850" y="3947981"/>
            <a:chExt cx="2070100" cy="28389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3117850" y="3947981"/>
              <a:ext cx="2070100" cy="283899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886695" y="433709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36740" y="3095365"/>
            <a:ext cx="2070100" cy="2838994"/>
            <a:chOff x="6936740" y="3095365"/>
            <a:chExt cx="2070100" cy="28389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6936740" y="3095365"/>
              <a:ext cx="2070100" cy="283899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757923" y="341376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3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214" y="3124200"/>
            <a:ext cx="3444986" cy="3048000"/>
            <a:chOff x="27039" y="1679691"/>
            <a:chExt cx="3444986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27039" y="1679691"/>
              <a:ext cx="3444986" cy="304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81670" y="20849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192162" cy="8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0569" y="51027"/>
            <a:ext cx="5257800" cy="9979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 GAME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say it faster?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45888" y="3654309"/>
            <a:ext cx="3695700" cy="3203691"/>
            <a:chOff x="3765177" y="1493519"/>
            <a:chExt cx="3695700" cy="32036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3765177" y="1493519"/>
              <a:ext cx="3695700" cy="3203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45165" y="210398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0500" y="1577582"/>
            <a:ext cx="2070100" cy="2838994"/>
            <a:chOff x="3117850" y="3947981"/>
            <a:chExt cx="2070100" cy="28389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3117850" y="3947981"/>
              <a:ext cx="2070100" cy="283899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886695" y="433709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22474" y="2723606"/>
            <a:ext cx="2070100" cy="2838994"/>
            <a:chOff x="6936740" y="3095365"/>
            <a:chExt cx="2070100" cy="28389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6936740" y="3095365"/>
              <a:ext cx="2070100" cy="283899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582395" y="3413760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0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214" y="3124200"/>
            <a:ext cx="3444986" cy="3048000"/>
            <a:chOff x="27039" y="1679691"/>
            <a:chExt cx="3444986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27039" y="1679691"/>
              <a:ext cx="3444986" cy="304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81670" y="20849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192162" cy="8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0569" y="55739"/>
            <a:ext cx="5257800" cy="9979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 GAME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say it faster?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45888" y="3654309"/>
            <a:ext cx="3695700" cy="3203691"/>
            <a:chOff x="3765177" y="1493519"/>
            <a:chExt cx="3695700" cy="32036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>
            <a:xfrm>
              <a:off x="3765177" y="1493519"/>
              <a:ext cx="3695700" cy="3203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45165" y="210398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0500" y="1577582"/>
            <a:ext cx="2070100" cy="2838994"/>
            <a:chOff x="3117850" y="3947981"/>
            <a:chExt cx="2070100" cy="28389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3117850" y="3947981"/>
              <a:ext cx="2070100" cy="283899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886695" y="433709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22474" y="2723606"/>
            <a:ext cx="2070100" cy="2838994"/>
            <a:chOff x="6936740" y="3095365"/>
            <a:chExt cx="2070100" cy="28389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>
            <a:xfrm>
              <a:off x="6936740" y="3095365"/>
              <a:ext cx="2070100" cy="283899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582395" y="3413760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7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192162" cy="8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105400" cy="287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2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8116" y="1076398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3620024"/>
            <a:ext cx="1676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300" dirty="0" smtClean="0">
                <a:latin typeface="Comic Sans MS" pitchFamily="66" charset="0"/>
              </a:rPr>
              <a:t>eleven</a:t>
            </a:r>
            <a:endParaRPr lang="en-US" altLang="en-US" sz="3300" dirty="0">
              <a:latin typeface="Comic Sans MS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643" y="2014359"/>
            <a:ext cx="1757855" cy="1599874"/>
            <a:chOff x="87643" y="2014359"/>
            <a:chExt cx="1757855" cy="1599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3" y="2014359"/>
              <a:ext cx="1757855" cy="159987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2243032"/>
              <a:ext cx="12192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11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4257438"/>
            <a:ext cx="1757855" cy="1599874"/>
            <a:chOff x="1921698" y="3501435"/>
            <a:chExt cx="1757855" cy="15998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698" y="3501435"/>
              <a:ext cx="1757855" cy="159987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150298" y="3733800"/>
              <a:ext cx="12192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12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4213311"/>
            <a:ext cx="1757855" cy="1599874"/>
            <a:chOff x="5097707" y="3501435"/>
            <a:chExt cx="1757855" cy="15998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707" y="3501435"/>
              <a:ext cx="1757855" cy="159987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326307" y="3768804"/>
              <a:ext cx="12192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14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6600" y="1870554"/>
            <a:ext cx="1757855" cy="1599874"/>
            <a:chOff x="7086600" y="1870554"/>
            <a:chExt cx="1757855" cy="159987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870554"/>
              <a:ext cx="1757855" cy="159987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315200" y="2147500"/>
              <a:ext cx="12192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15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05000" y="5895575"/>
            <a:ext cx="1676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300" dirty="0" smtClean="0">
                <a:latin typeface="Comic Sans MS" pitchFamily="66" charset="0"/>
              </a:rPr>
              <a:t>twelve</a:t>
            </a:r>
            <a:endParaRPr lang="en-US" altLang="en-US" sz="33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52800" y="3570426"/>
            <a:ext cx="22169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300" dirty="0">
                <a:latin typeface="Comic Sans MS" pitchFamily="66" charset="0"/>
              </a:rPr>
              <a:t>t</a:t>
            </a:r>
            <a:r>
              <a:rPr lang="en-US" altLang="en-US" sz="3300" dirty="0" smtClean="0">
                <a:latin typeface="Comic Sans MS" pitchFamily="66" charset="0"/>
              </a:rPr>
              <a:t>hirteen</a:t>
            </a:r>
            <a:endParaRPr lang="en-US" altLang="en-US" sz="33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81600" y="5900727"/>
            <a:ext cx="21945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300" dirty="0" smtClean="0">
                <a:latin typeface="Comic Sans MS" pitchFamily="66" charset="0"/>
              </a:rPr>
              <a:t>fourteen</a:t>
            </a:r>
            <a:endParaRPr lang="en-US" altLang="en-US" sz="33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62800" y="3613147"/>
            <a:ext cx="1676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300" dirty="0" smtClean="0">
                <a:latin typeface="Comic Sans MS" pitchFamily="66" charset="0"/>
              </a:rPr>
              <a:t>fifteen</a:t>
            </a:r>
            <a:endParaRPr lang="en-US" altLang="en-US" sz="3300" dirty="0">
              <a:latin typeface="Comic Sans MS" pitchFamily="66" charset="0"/>
            </a:endParaRPr>
          </a:p>
        </p:txBody>
      </p:sp>
      <p:pic>
        <p:nvPicPr>
          <p:cNvPr id="2" name="Track 4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01" end="16208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4037" y="2133390"/>
            <a:ext cx="609600" cy="609600"/>
          </a:xfrm>
          <a:prstGeom prst="rect">
            <a:avLst/>
          </a:prstGeom>
        </p:spPr>
      </p:pic>
      <p:pic>
        <p:nvPicPr>
          <p:cNvPr id="8" name="Track 4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20" end="12751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0957" y="4403648"/>
            <a:ext cx="609600" cy="609600"/>
          </a:xfrm>
          <a:prstGeom prst="rect">
            <a:avLst/>
          </a:prstGeom>
        </p:spPr>
      </p:pic>
      <p:pic>
        <p:nvPicPr>
          <p:cNvPr id="10" name="Track 4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88" end="7682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7614" y="1986068"/>
            <a:ext cx="609600" cy="609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05249" y="1970552"/>
            <a:ext cx="1757855" cy="1599874"/>
            <a:chOff x="3505249" y="1951421"/>
            <a:chExt cx="1757855" cy="159987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49" y="1951421"/>
              <a:ext cx="1757855" cy="159987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733849" y="2183250"/>
              <a:ext cx="12192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13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6" name="Track 4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86" end="3676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4425078"/>
            <a:ext cx="609600" cy="609600"/>
          </a:xfrm>
          <a:prstGeom prst="rect">
            <a:avLst/>
          </a:prstGeom>
        </p:spPr>
      </p:pic>
      <p:pic>
        <p:nvPicPr>
          <p:cNvPr id="17" name="Track 4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2004781"/>
            <a:ext cx="609600" cy="609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79329" y="230735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4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9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8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3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1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28" grpId="0"/>
      <p:bldP spid="29" grpId="0"/>
      <p:bldP spid="30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674</Words>
  <Application>Microsoft Office PowerPoint</Application>
  <PresentationFormat>On-screen Show (4:3)</PresentationFormat>
  <Paragraphs>148</Paragraphs>
  <Slides>22</Slides>
  <Notes>14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181</cp:revision>
  <dcterms:created xsi:type="dcterms:W3CDTF">2006-08-16T00:00:00Z</dcterms:created>
  <dcterms:modified xsi:type="dcterms:W3CDTF">2021-03-31T09:01:00Z</dcterms:modified>
</cp:coreProperties>
</file>