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5" r:id="rId3"/>
    <p:sldMasterId id="2147483679" r:id="rId4"/>
    <p:sldMasterId id="2147483691" r:id="rId5"/>
    <p:sldMasterId id="2147483693" r:id="rId6"/>
    <p:sldMasterId id="2147483705" r:id="rId7"/>
  </p:sldMasterIdLst>
  <p:notesMasterIdLst>
    <p:notesMasterId r:id="rId34"/>
  </p:notesMasterIdLst>
  <p:sldIdLst>
    <p:sldId id="257" r:id="rId8"/>
    <p:sldId id="283" r:id="rId9"/>
    <p:sldId id="261" r:id="rId10"/>
    <p:sldId id="258" r:id="rId11"/>
    <p:sldId id="259" r:id="rId12"/>
    <p:sldId id="260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70" r:id="rId21"/>
    <p:sldId id="271" r:id="rId22"/>
    <p:sldId id="269" r:id="rId23"/>
    <p:sldId id="272" r:id="rId24"/>
    <p:sldId id="273" r:id="rId25"/>
    <p:sldId id="274" r:id="rId26"/>
    <p:sldId id="276" r:id="rId27"/>
    <p:sldId id="275" r:id="rId28"/>
    <p:sldId id="278" r:id="rId29"/>
    <p:sldId id="277" r:id="rId30"/>
    <p:sldId id="279" r:id="rId31"/>
    <p:sldId id="284" r:id="rId32"/>
    <p:sldId id="28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79" d="100"/>
          <a:sy n="79" d="100"/>
        </p:scale>
        <p:origin x="802" y="-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9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91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138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706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40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45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10/21/2025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C5C46-425D-4430-A476-AE35FFC526C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822960" rtl="0" eaLnBrk="1" latinLnBrk="0" hangingPunct="1"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9290" indent="-257810" algn="l" defTabSz="822960" rtl="0" eaLnBrk="1" latinLnBrk="0" hangingPunct="1">
        <a:spcBef>
          <a:spcPct val="24000"/>
        </a:spcBef>
        <a:buFont typeface="Arial" panose="020B0604020202020204" pitchFamily="34" charset="0"/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.jpe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.jpe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0.png"/><Relationship Id="rId18" Type="http://schemas.openxmlformats.org/officeDocument/2006/relationships/image" Target="../media/image43.GIF"/><Relationship Id="rId26" Type="http://schemas.microsoft.com/office/2007/relationships/hdphoto" Target="../media/hdphoto10.wdp"/><Relationship Id="rId3" Type="http://schemas.openxmlformats.org/officeDocument/2006/relationships/image" Target="../media/image34.png"/><Relationship Id="rId21" Type="http://schemas.openxmlformats.org/officeDocument/2006/relationships/image" Target="../media/image45.png"/><Relationship Id="rId7" Type="http://schemas.openxmlformats.org/officeDocument/2006/relationships/image" Target="../media/image36.png"/><Relationship Id="rId12" Type="http://schemas.openxmlformats.org/officeDocument/2006/relationships/image" Target="../media/image39.GIF"/><Relationship Id="rId17" Type="http://schemas.openxmlformats.org/officeDocument/2006/relationships/image" Target="../media/image42.png"/><Relationship Id="rId25" Type="http://schemas.openxmlformats.org/officeDocument/2006/relationships/image" Target="../media/image47.png"/><Relationship Id="rId2" Type="http://schemas.openxmlformats.org/officeDocument/2006/relationships/image" Target="../media/image33.GIF"/><Relationship Id="rId16" Type="http://schemas.microsoft.com/office/2007/relationships/hdphoto" Target="../media/hdphoto6.wdp"/><Relationship Id="rId20" Type="http://schemas.microsoft.com/office/2007/relationships/hdphoto" Target="../media/hdphoto7.wdp"/><Relationship Id="rId29" Type="http://schemas.openxmlformats.org/officeDocument/2006/relationships/image" Target="../media/image49.GIF"/><Relationship Id="rId1" Type="http://schemas.openxmlformats.org/officeDocument/2006/relationships/slideLayout" Target="../slideLayouts/slideLayout53.xml"/><Relationship Id="rId6" Type="http://schemas.microsoft.com/office/2007/relationships/hdphoto" Target="../media/hdphoto2.wdp"/><Relationship Id="rId11" Type="http://schemas.openxmlformats.org/officeDocument/2006/relationships/image" Target="../media/image38.GIF"/><Relationship Id="rId24" Type="http://schemas.microsoft.com/office/2007/relationships/hdphoto" Target="../media/hdphoto9.wdp"/><Relationship Id="rId5" Type="http://schemas.openxmlformats.org/officeDocument/2006/relationships/image" Target="../media/image35.png"/><Relationship Id="rId15" Type="http://schemas.openxmlformats.org/officeDocument/2006/relationships/image" Target="../media/image41.png"/><Relationship Id="rId23" Type="http://schemas.openxmlformats.org/officeDocument/2006/relationships/image" Target="../media/image46.png"/><Relationship Id="rId28" Type="http://schemas.microsoft.com/office/2007/relationships/hdphoto" Target="../media/hdphoto11.wdp"/><Relationship Id="rId10" Type="http://schemas.microsoft.com/office/2007/relationships/hdphoto" Target="../media/hdphoto4.wdp"/><Relationship Id="rId19" Type="http://schemas.openxmlformats.org/officeDocument/2006/relationships/image" Target="../media/image44.png"/><Relationship Id="rId31" Type="http://schemas.microsoft.com/office/2007/relationships/hdphoto" Target="../media/hdphoto12.wdp"/><Relationship Id="rId4" Type="http://schemas.microsoft.com/office/2007/relationships/hdphoto" Target="../media/hdphoto1.wdp"/><Relationship Id="rId9" Type="http://schemas.openxmlformats.org/officeDocument/2006/relationships/image" Target="../media/image37.png"/><Relationship Id="rId14" Type="http://schemas.microsoft.com/office/2007/relationships/hdphoto" Target="../media/hdphoto5.wdp"/><Relationship Id="rId22" Type="http://schemas.microsoft.com/office/2007/relationships/hdphoto" Target="../media/hdphoto8.wdp"/><Relationship Id="rId27" Type="http://schemas.openxmlformats.org/officeDocument/2006/relationships/image" Target="../media/image48.png"/><Relationship Id="rId30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" y="91440"/>
            <a:ext cx="11773535" cy="1325880"/>
          </a:xfrm>
        </p:spPr>
        <p:txBody>
          <a:bodyPr>
            <a:normAutofit/>
          </a:bodyPr>
          <a:lstStyle/>
          <a:p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1. Đọc khổ thơ tương ứng với từng bức tranh dưới đây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0235" y="1203960"/>
            <a:ext cx="8778240" cy="53428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035" y="1793875"/>
            <a:ext cx="2879090" cy="35553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2935" y="957580"/>
            <a:ext cx="2415540" cy="311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3725" y="4459605"/>
            <a:ext cx="2701290" cy="1782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110">
                <a:latin typeface="Arial-Rounded" panose="020B0500000000000000" charset="0"/>
                <a:cs typeface="Arial-Rounded" panose="020B0500000000000000" charset="0"/>
              </a:rPr>
              <a:t>2. Tìm những câu thơ tả các bạn học sinh trong giờ ra chơi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3940" y="1098550"/>
            <a:ext cx="2665730" cy="169608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/>
        </p:nvSpPr>
        <p:spPr>
          <a:xfrm>
            <a:off x="838200" y="25488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>
                <a:latin typeface="Arial-Rounded" panose="020B0500000000000000" charset="0"/>
                <a:cs typeface="Arial-Rounded" panose="020B0500000000000000" charset="0"/>
              </a:rPr>
              <a:t>3. Bạn nhỏ yêu những gì ở trường, lớp của mình?</a:t>
            </a:r>
          </a:p>
        </p:txBody>
      </p:sp>
      <p:sp>
        <p:nvSpPr>
          <p:cNvPr id="6" name="Cloud 5"/>
          <p:cNvSpPr/>
          <p:nvPr/>
        </p:nvSpPr>
        <p:spPr>
          <a:xfrm>
            <a:off x="3702050" y="3418840"/>
            <a:ext cx="5212715" cy="143002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hàng cây mát, sân trường, khung cửa sổ</a:t>
            </a:r>
          </a:p>
        </p:txBody>
      </p:sp>
      <p:sp>
        <p:nvSpPr>
          <p:cNvPr id="7" name="Title 1"/>
          <p:cNvSpPr>
            <a:spLocks noGrp="1"/>
          </p:cNvSpPr>
          <p:nvPr/>
        </p:nvSpPr>
        <p:spPr>
          <a:xfrm>
            <a:off x="777240" y="46285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>
                <a:latin typeface="Arial-Rounded" panose="020B0500000000000000" charset="0"/>
                <a:cs typeface="Arial-Rounded" panose="020B0500000000000000" charset="0"/>
              </a:rPr>
              <a:t>4. Bạn nhỏ nhớ gì về cô giáo khi không đến lớp?</a:t>
            </a:r>
          </a:p>
        </p:txBody>
      </p:sp>
      <p:sp>
        <p:nvSpPr>
          <p:cNvPr id="8" name="Cloud 7"/>
          <p:cNvSpPr/>
          <p:nvPr/>
        </p:nvSpPr>
        <p:spPr>
          <a:xfrm>
            <a:off x="3722370" y="5598795"/>
            <a:ext cx="5212715" cy="11264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Nhớ lời cô ngọt ngào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6" grpId="0" bldLvl="0" animBg="1"/>
      <p:bldP spid="6" grpId="1" animBg="1"/>
      <p:bldP spid="7" grpId="0"/>
      <p:bldP spid="7" grpId="1"/>
      <p:bldP spid="8" grpId="0" bldLvl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1040765" y="76009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>
                <a:latin typeface="Arial-Rounded" panose="020B0500000000000000" charset="0"/>
                <a:cs typeface="Arial-Rounded" panose="020B0500000000000000" charset="0"/>
              </a:rPr>
              <a:t>1. Từ nào trong bài thơ thể hiện rõ nhất tình cảm của bạn nhỏ dành cho trường lớp?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" y="266700"/>
            <a:ext cx="845820" cy="7924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401185" y="2419350"/>
            <a:ext cx="2404110" cy="13182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anose="020B0500000000000000" charset="0"/>
                <a:cs typeface="Arial-Rounded" panose="020B0500000000000000" charset="0"/>
              </a:rPr>
              <a:t>Yêu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614680" y="3644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2. Kết hợp từ ngữ ở cột A với từ ngữ ở cột B để tạo câu nêu đặc điểm?</a:t>
            </a:r>
          </a:p>
        </p:txBody>
      </p:sp>
      <p:sp>
        <p:nvSpPr>
          <p:cNvPr id="5" name="Oval 4"/>
          <p:cNvSpPr/>
          <p:nvPr/>
        </p:nvSpPr>
        <p:spPr>
          <a:xfrm>
            <a:off x="2778760" y="1562100"/>
            <a:ext cx="1044575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A</a:t>
            </a:r>
          </a:p>
        </p:txBody>
      </p:sp>
      <p:sp>
        <p:nvSpPr>
          <p:cNvPr id="6" name="Oval 5"/>
          <p:cNvSpPr/>
          <p:nvPr/>
        </p:nvSpPr>
        <p:spPr>
          <a:xfrm>
            <a:off x="7657465" y="1490345"/>
            <a:ext cx="1044575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B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306830" y="2545715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Gương mặt các bạn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266825" y="3803015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Lời cô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266825" y="5101590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Sân trường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459220" y="2474595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nhộn nhịp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520180" y="3803015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ngọt ngào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459220" y="5101590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hồng hào</a:t>
            </a:r>
          </a:p>
        </p:txBody>
      </p:sp>
      <p:cxnSp>
        <p:nvCxnSpPr>
          <p:cNvPr id="13" name="Straight Arrow Connector 12"/>
          <p:cNvCxnSpPr>
            <a:stCxn id="7" idx="3"/>
            <a:endCxn id="12" idx="1"/>
          </p:cNvCxnSpPr>
          <p:nvPr/>
        </p:nvCxnSpPr>
        <p:spPr>
          <a:xfrm>
            <a:off x="5375275" y="2946400"/>
            <a:ext cx="1083945" cy="25558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3"/>
            <a:endCxn id="11" idx="1"/>
          </p:cNvCxnSpPr>
          <p:nvPr/>
        </p:nvCxnSpPr>
        <p:spPr>
          <a:xfrm>
            <a:off x="5335270" y="4203700"/>
            <a:ext cx="1184910" cy="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9" idx="3"/>
            <a:endCxn id="10" idx="1"/>
          </p:cNvCxnSpPr>
          <p:nvPr/>
        </p:nvCxnSpPr>
        <p:spPr>
          <a:xfrm flipV="1">
            <a:off x="5335270" y="2875280"/>
            <a:ext cx="1123950" cy="26269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  <p:bldP spid="6" grpId="0" bldLvl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489450" y="1442085"/>
            <a:ext cx="384175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5F32B91-468A-47B0-A84C-5585EEC834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537" y="0"/>
            <a:ext cx="1179463" cy="11738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F3E786-8199-49B4-9D21-8E7C1BC9FE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537" y="0"/>
            <a:ext cx="1179463" cy="1173846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 E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10230" y="173355"/>
            <a:ext cx="6853555" cy="6003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 E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2225" y="182245"/>
            <a:ext cx="7401560" cy="6177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"/>
          <a:stretch>
            <a:fillRect/>
          </a:stretch>
        </p:blipFill>
        <p:spPr bwMode="auto">
          <a:xfrm>
            <a:off x="0" y="1547625"/>
            <a:ext cx="12191999" cy="2759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870320" y="2047298"/>
            <a:ext cx="12496799" cy="75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320" b="1" dirty="0">
                <a:solidFill>
                  <a:srgbClr val="7030A0"/>
                </a:solidFill>
                <a:latin typeface="HP001 4 hàng" panose="020B0603050302020204" pitchFamily="34" charset="0"/>
              </a:rPr>
              <a:t>Em yêu mái trường</a:t>
            </a:r>
          </a:p>
        </p:txBody>
      </p:sp>
      <p:sp>
        <p:nvSpPr>
          <p:cNvPr id="6" name="Rectangle 5"/>
          <p:cNvSpPr/>
          <p:nvPr/>
        </p:nvSpPr>
        <p:spPr>
          <a:xfrm>
            <a:off x="870320" y="2918484"/>
            <a:ext cx="12496799" cy="75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320" b="1" dirty="0">
                <a:solidFill>
                  <a:srgbClr val="7030A0"/>
                </a:solidFill>
                <a:latin typeface="HP001 4 hàng" panose="020B0603050302020204" pitchFamily="34" charset="0"/>
              </a:rPr>
              <a:t>Có hàng cây mát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94970" y="238760"/>
            <a:ext cx="3418205" cy="9836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charset="0"/>
                <a:cs typeface="Arial-Rounded" panose="020B0500000000000000" charset="0"/>
              </a:rPr>
              <a:t>Viết từ ứng dụng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489450" y="1442085"/>
            <a:ext cx="384175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4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30E9FC7-D5FE-4DE6-B67F-CCCAE1F6B6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537" y="0"/>
            <a:ext cx="1179463" cy="11738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989567" y="263830"/>
            <a:ext cx="9753600" cy="11976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72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Thứ.....ngày....tháng......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505200" y="2966085"/>
            <a:ext cx="7910830" cy="1295400"/>
            <a:chOff x="9566064" y="964372"/>
            <a:chExt cx="5446164" cy="698253"/>
          </a:xfrm>
        </p:grpSpPr>
        <p:sp>
          <p:nvSpPr>
            <p:cNvPr id="12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7"/>
          <p:cNvSpPr/>
          <p:nvPr/>
        </p:nvSpPr>
        <p:spPr>
          <a:xfrm>
            <a:off x="1873593" y="3158147"/>
            <a:ext cx="1750345" cy="1205899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6"/>
          <p:cNvSpPr/>
          <p:nvPr/>
        </p:nvSpPr>
        <p:spPr>
          <a:xfrm>
            <a:off x="2193050" y="3261097"/>
            <a:ext cx="1258009" cy="999997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2815797" y="2822865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655570" y="2872105"/>
            <a:ext cx="1539240" cy="14135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Bài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Arial Rounded MT Bold" panose="020F0704030504030204" charset="0"/>
                <a:ea typeface="Arial-Rounded" panose="020B0500000000000000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26510" y="3089910"/>
            <a:ext cx="7176770" cy="101346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Yêu lắm trường ơi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E712843-5353-472C-85BB-8730C99D54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280" y="5673396"/>
            <a:ext cx="1179463" cy="1173846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id="{B0A765D2-56CE-4BDE-93FA-52146B3ED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954" y="4280237"/>
            <a:ext cx="3188719" cy="2671178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40" y="1614805"/>
            <a:ext cx="6962775" cy="36283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06094" y="336501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00198B-C32B-475F-A7BB-E7EC7EF6A3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537" y="0"/>
            <a:ext cx="1179463" cy="1173846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00965" y="142240"/>
            <a:ext cx="3042285" cy="730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-Rounded" panose="020B0500000000000000" charset="0"/>
                <a:cs typeface="Arial-Rounded" panose="020B0500000000000000" charset="0"/>
              </a:rPr>
              <a:t>1. Nghe kể chuyện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5294630" y="42545"/>
            <a:ext cx="36614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Arial-Rounded" panose="020B0500000000000000" charset="0"/>
                <a:cs typeface="Arial-Rounded" panose="020B0500000000000000" charset="0"/>
              </a:rPr>
              <a:t>Bữa ăn trưa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1770" y="801370"/>
            <a:ext cx="7315200" cy="3474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955" y="3964305"/>
            <a:ext cx="6865620" cy="2804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8D9D5B-D1AB-4DB4-9397-3617F1A418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537" y="0"/>
            <a:ext cx="1179463" cy="11738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aptur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0890" y="152400"/>
            <a:ext cx="8292465" cy="6257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F0A7A8-42BF-49E2-86FF-0CAAF0EA0F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537" y="0"/>
            <a:ext cx="1179463" cy="11738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085" y="200850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latin typeface="Arial-Rounded" panose="020B0500000000000000" charset="0"/>
                <a:cs typeface="Arial-Rounded" panose="020B0500000000000000" charset="0"/>
              </a:rPr>
              <a:t>Chọn kể 1-2 đoạn của câu chuyện theo tranh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5BF9CA-88B1-43E4-B5E6-06DA044440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537" y="0"/>
            <a:ext cx="1179463" cy="11738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64765" y="82550"/>
            <a:ext cx="8257540" cy="20046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154045" y="2769235"/>
            <a:ext cx="6856730" cy="19373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latin typeface="Arial-Rounded" panose="020B0500000000000000" charset="0"/>
                <a:cs typeface="Arial-Rounded" panose="020B0500000000000000" charset="0"/>
              </a:rPr>
              <a:t>- Những món ăn nào em yêu thích?</a:t>
            </a:r>
          </a:p>
          <a:p>
            <a:pPr algn="just"/>
            <a:r>
              <a:rPr lang="en-US" sz="3200">
                <a:latin typeface="Arial-Rounded" panose="020B0500000000000000" charset="0"/>
                <a:cs typeface="Arial-Rounded" panose="020B0500000000000000" charset="0"/>
              </a:rPr>
              <a:t>- Em ngồi ăn cạnh bạn nào?</a:t>
            </a:r>
          </a:p>
          <a:p>
            <a:pPr algn="just"/>
            <a:r>
              <a:rPr lang="en-US" sz="3200">
                <a:latin typeface="Arial-Rounded" panose="020B0500000000000000" charset="0"/>
                <a:cs typeface="Arial-Rounded" panose="020B0500000000000000" charset="0"/>
              </a:rPr>
              <a:t>- Trước bữa ăn, em làm gì?</a:t>
            </a:r>
          </a:p>
          <a:p>
            <a:pPr algn="just"/>
            <a:r>
              <a:rPr lang="en-US" sz="3200">
                <a:latin typeface="Arial-Rounded" panose="020B0500000000000000" charset="0"/>
                <a:cs typeface="Arial-Rounded" panose="020B0500000000000000" charset="0"/>
              </a:rPr>
              <a:t>- Sau bữa ăn, em làm gì?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9D7731-5A3F-4794-9633-DF9957351F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537" y="0"/>
            <a:ext cx="1179463" cy="11738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0CEC-97B5-4A60-9C71-EBC9746E4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5902D5-0BD4-455F-AB5D-E3F6F8106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24" y="0"/>
            <a:ext cx="8875553" cy="593101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169937-B356-427A-BB98-7689C56BAD18}"/>
              </a:ext>
            </a:extLst>
          </p:cNvPr>
          <p:cNvSpPr txBox="1"/>
          <p:nvPr/>
        </p:nvSpPr>
        <p:spPr>
          <a:xfrm>
            <a:off x="3147969" y="1266629"/>
            <a:ext cx="609460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rgbClr val="0070C0"/>
                </a:solidFill>
              </a:rPr>
              <a:t>CỦNG CỐ BÀI HỌC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08C7DF-FC71-4648-BCA1-28B99FD29E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  <p:grpSp>
        <p:nvGrpSpPr>
          <p:cNvPr id="13" name="1">
            <a:extLst>
              <a:ext uri="{FF2B5EF4-FFF2-40B4-BE49-F238E27FC236}">
                <a16:creationId xmlns:a16="http://schemas.microsoft.com/office/drawing/2014/main" id="{F91B7652-1A43-4852-AB5E-0C39343DCA52}"/>
              </a:ext>
            </a:extLst>
          </p:cNvPr>
          <p:cNvGrpSpPr/>
          <p:nvPr/>
        </p:nvGrpSpPr>
        <p:grpSpPr>
          <a:xfrm>
            <a:off x="0" y="4443812"/>
            <a:ext cx="12282473" cy="2258127"/>
            <a:chOff x="-53293" y="2190760"/>
            <a:chExt cx="9211855" cy="2951064"/>
          </a:xfrm>
        </p:grpSpPr>
        <p:pic>
          <p:nvPicPr>
            <p:cNvPr id="14" name="10">
              <a:extLst>
                <a:ext uri="{FF2B5EF4-FFF2-40B4-BE49-F238E27FC236}">
                  <a16:creationId xmlns:a16="http://schemas.microsoft.com/office/drawing/2014/main" id="{CD9DD4C0-AF4B-4FE1-A3E1-388DA0217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5" name="13">
              <a:extLst>
                <a:ext uri="{FF2B5EF4-FFF2-40B4-BE49-F238E27FC236}">
                  <a16:creationId xmlns:a16="http://schemas.microsoft.com/office/drawing/2014/main" id="{4EA58876-3131-4127-8EF3-6DF6D95EF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6" name="16">
              <a:extLst>
                <a:ext uri="{FF2B5EF4-FFF2-40B4-BE49-F238E27FC236}">
                  <a16:creationId xmlns:a16="http://schemas.microsoft.com/office/drawing/2014/main" id="{6CE6C008-AB85-4086-B124-DE7BDF8BE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3334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>
            <a:fillRect/>
          </a:stretch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>
            <a:fillRect/>
          </a:stretch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>
            <a:fillRect/>
          </a:stretch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>
            <a:fillRect/>
          </a:stretch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>
            <a:fillRect/>
          </a:stretch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Lớp</a:t>
            </a:r>
            <a:r>
              <a:rPr lang="en-US" sz="54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2B 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hẹn 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D27CB58-4B99-4964-B14E-702AB18266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537" y="0"/>
            <a:ext cx="1179463" cy="11738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38513" y="1029800"/>
            <a:ext cx="7455944" cy="1445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 động</a:t>
            </a:r>
            <a:endParaRPr kumimoji="0" lang="en-US" sz="8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A83A6B-8FE2-449B-8DC2-6633A43733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537" y="0"/>
            <a:ext cx="1179463" cy="1173846"/>
          </a:xfrm>
          <a:prstGeom prst="rect">
            <a:avLst/>
          </a:prstGeom>
        </p:spPr>
      </p:pic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bài 13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3815" y="264160"/>
            <a:ext cx="9874250" cy="5913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loud 3"/>
          <p:cNvSpPr/>
          <p:nvPr/>
        </p:nvSpPr>
        <p:spPr>
          <a:xfrm>
            <a:off x="2312035" y="1815465"/>
            <a:ext cx="7658100" cy="30226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2. Bạn nhỏ trong bài hát có tình cảm như thế nào với ngôi trường của mình?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-Rounded" panose="020B0500000000000000" charset="0"/>
                <a:cs typeface="Arial-Rounded" panose="020B0500000000000000" charset="0"/>
              </a:rPr>
              <a:t>Yêu lắm trường ơi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80515" y="1208405"/>
            <a:ext cx="9074785" cy="521208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10051415" y="5184775"/>
            <a:ext cx="1998345" cy="84518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 mẫu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-Rounded" panose="020B0500000000000000" charset="0"/>
                <a:cs typeface="Arial-Rounded" panose="020B0500000000000000" charset="0"/>
              </a:rPr>
              <a:t>Yêu lắm trường ơi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80515" y="1208405"/>
            <a:ext cx="9074785" cy="521208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10051415" y="5184775"/>
            <a:ext cx="1998345" cy="84518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Luyện đọc theo khổ</a:t>
            </a:r>
          </a:p>
        </p:txBody>
      </p:sp>
      <p:sp>
        <p:nvSpPr>
          <p:cNvPr id="2" name="Oval 1"/>
          <p:cNvSpPr/>
          <p:nvPr/>
        </p:nvSpPr>
        <p:spPr>
          <a:xfrm>
            <a:off x="1176020" y="114109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3" name="Oval 2"/>
          <p:cNvSpPr/>
          <p:nvPr/>
        </p:nvSpPr>
        <p:spPr>
          <a:xfrm>
            <a:off x="4229100" y="200342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7170420" y="3950970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" grpId="0" animBg="1"/>
      <p:bldP spid="2" grpId="1" animBg="1"/>
      <p:bldP spid="3" grpId="0" bldLvl="0" animBg="1"/>
      <p:bldP spid="3" grpId="1" animBg="1"/>
      <p:bldP spid="6" grpId="0" bldLvl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-Rounded" panose="020B0500000000000000" charset="0"/>
                <a:cs typeface="Arial-Rounded" panose="020B0500000000000000" charset="0"/>
              </a:rPr>
              <a:t>Yêu lắm trường ơi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80515" y="1208405"/>
            <a:ext cx="9074785" cy="521208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9951085" y="5083810"/>
            <a:ext cx="2078990" cy="9461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Thi đọc theo nhóm</a:t>
            </a:r>
          </a:p>
        </p:txBody>
      </p:sp>
      <p:sp>
        <p:nvSpPr>
          <p:cNvPr id="2" name="Oval 1"/>
          <p:cNvSpPr/>
          <p:nvPr/>
        </p:nvSpPr>
        <p:spPr>
          <a:xfrm>
            <a:off x="1176020" y="114109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3" name="Oval 2"/>
          <p:cNvSpPr/>
          <p:nvPr/>
        </p:nvSpPr>
        <p:spPr>
          <a:xfrm>
            <a:off x="4229100" y="200342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7170420" y="3950970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30348"/>
          <a:stretch>
            <a:fillRect/>
          </a:stretch>
        </p:blipFill>
        <p:spPr>
          <a:xfrm>
            <a:off x="760997" y="107059"/>
            <a:ext cx="2514600" cy="9702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2" grpId="0" bldLvl="0" animBg="1"/>
      <p:bldP spid="2" grpId="1" animBg="1"/>
      <p:bldP spid="3" grpId="0" bldLvl="0" animBg="1"/>
      <p:bldP spid="3" grpId="1" animBg="1"/>
      <p:bldP spid="6" grpId="0" bldLvl="0" animBg="1"/>
      <p:bldP spid="6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307</Words>
  <Application>Microsoft Office PowerPoint</Application>
  <PresentationFormat>Widescreen</PresentationFormat>
  <Paragraphs>65</Paragraphs>
  <Slides>26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Microsoft YaHei</vt:lpstr>
      <vt:lpstr>Arial</vt:lpstr>
      <vt:lpstr>Arial Rounded MT Bold</vt:lpstr>
      <vt:lpstr>Arial-Rounded</vt:lpstr>
      <vt:lpstr>Calibri</vt:lpstr>
      <vt:lpstr>Calibri Light</vt:lpstr>
      <vt:lpstr>HP001 4 hàng</vt:lpstr>
      <vt:lpstr>Times New Roman</vt:lpstr>
      <vt:lpstr>1_Office Theme</vt:lpstr>
      <vt:lpstr>4_Office 主题</vt:lpstr>
      <vt:lpstr>2_Office Theme</vt:lpstr>
      <vt:lpstr>2_Office 主题​​</vt:lpstr>
      <vt:lpstr>3_Office Theme</vt:lpstr>
      <vt:lpstr>4_Office Theme</vt:lpstr>
      <vt:lpstr>5_Office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Đọc khổ thơ tương ứng với từng bức tranh dưới đây</vt:lpstr>
      <vt:lpstr>2. Tìm những câu thơ tả các bạn học sinh trong giờ ra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Chọn kể 1-2 đoạn của câu chuyện theo tranh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Administrator</cp:lastModifiedBy>
  <cp:revision>5</cp:revision>
  <dcterms:created xsi:type="dcterms:W3CDTF">2021-05-25T03:09:35Z</dcterms:created>
  <dcterms:modified xsi:type="dcterms:W3CDTF">2025-10-21T15:23:35Z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