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6" r:id="rId4"/>
    <p:sldMasterId id="2147483698" r:id="rId5"/>
    <p:sldMasterId id="2147483712" r:id="rId6"/>
  </p:sldMasterIdLst>
  <p:notesMasterIdLst>
    <p:notesMasterId r:id="rId40"/>
  </p:notesMasterIdLst>
  <p:sldIdLst>
    <p:sldId id="257" r:id="rId7"/>
    <p:sldId id="283" r:id="rId8"/>
    <p:sldId id="284" r:id="rId9"/>
    <p:sldId id="285" r:id="rId10"/>
    <p:sldId id="286" r:id="rId11"/>
    <p:sldId id="287" r:id="rId12"/>
    <p:sldId id="258" r:id="rId13"/>
    <p:sldId id="259" r:id="rId14"/>
    <p:sldId id="261" r:id="rId15"/>
    <p:sldId id="263" r:id="rId16"/>
    <p:sldId id="288" r:id="rId17"/>
    <p:sldId id="289" r:id="rId18"/>
    <p:sldId id="290" r:id="rId19"/>
    <p:sldId id="268" r:id="rId20"/>
    <p:sldId id="291" r:id="rId21"/>
    <p:sldId id="292" r:id="rId22"/>
    <p:sldId id="293" r:id="rId23"/>
    <p:sldId id="269" r:id="rId24"/>
    <p:sldId id="270" r:id="rId25"/>
    <p:sldId id="271" r:id="rId26"/>
    <p:sldId id="294" r:id="rId27"/>
    <p:sldId id="295" r:id="rId28"/>
    <p:sldId id="296" r:id="rId29"/>
    <p:sldId id="275" r:id="rId30"/>
    <p:sldId id="276" r:id="rId31"/>
    <p:sldId id="279" r:id="rId32"/>
    <p:sldId id="297" r:id="rId33"/>
    <p:sldId id="280" r:id="rId34"/>
    <p:sldId id="298" r:id="rId35"/>
    <p:sldId id="299" r:id="rId36"/>
    <p:sldId id="260" r:id="rId37"/>
    <p:sldId id="301" r:id="rId38"/>
    <p:sldId id="28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108" d="100"/>
          <a:sy n="108" d="100"/>
        </p:scale>
        <p:origin x="65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5/30/2021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a:t>
            </a:fld>
            <a:endParaRPr lang="en-US"/>
          </a:p>
        </p:txBody>
      </p:sp>
    </p:spTree>
    <p:extLst>
      <p:ext uri="{BB962C8B-B14F-4D97-AF65-F5344CB8AC3E}">
        <p14:creationId xmlns:p14="http://schemas.microsoft.com/office/powerpoint/2010/main" val="2566035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16</a:t>
            </a:fld>
            <a:endParaRPr lang="en-US"/>
          </a:p>
        </p:txBody>
      </p:sp>
    </p:spTree>
    <p:extLst>
      <p:ext uri="{BB962C8B-B14F-4D97-AF65-F5344CB8AC3E}">
        <p14:creationId xmlns:p14="http://schemas.microsoft.com/office/powerpoint/2010/main" val="3140452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17</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21</a:t>
            </a:fld>
            <a:endParaRPr lang="en-US"/>
          </a:p>
        </p:txBody>
      </p:sp>
    </p:spTree>
    <p:extLst>
      <p:ext uri="{BB962C8B-B14F-4D97-AF65-F5344CB8AC3E}">
        <p14:creationId xmlns:p14="http://schemas.microsoft.com/office/powerpoint/2010/main" val="2527501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29</a:t>
            </a:fld>
            <a:endParaRPr lang="en-US"/>
          </a:p>
        </p:txBody>
      </p:sp>
    </p:spTree>
    <p:extLst>
      <p:ext uri="{BB962C8B-B14F-4D97-AF65-F5344CB8AC3E}">
        <p14:creationId xmlns:p14="http://schemas.microsoft.com/office/powerpoint/2010/main" val="1860538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33</a:t>
            </a:fld>
            <a:endParaRPr lang="en-US"/>
          </a:p>
        </p:txBody>
      </p:sp>
    </p:spTree>
    <p:extLst>
      <p:ext uri="{BB962C8B-B14F-4D97-AF65-F5344CB8AC3E}">
        <p14:creationId xmlns:p14="http://schemas.microsoft.com/office/powerpoint/2010/main" val="1358702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9</a:t>
            </a:fld>
            <a:endParaRPr lang="en-US"/>
          </a:p>
        </p:txBody>
      </p:sp>
    </p:spTree>
    <p:extLst>
      <p:ext uri="{BB962C8B-B14F-4D97-AF65-F5344CB8AC3E}">
        <p14:creationId xmlns:p14="http://schemas.microsoft.com/office/powerpoint/2010/main" val="1005226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2797F697-5284-4A62-9B07-370CE14EBE5B}" type="slidenum">
              <a:rPr lang="zh-CN" altLang="en-US" smtClean="0"/>
              <a:t>10</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11</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12</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13</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14</a:t>
            </a:fld>
            <a:endParaRPr lang="en-US"/>
          </a:p>
        </p:txBody>
      </p:sp>
    </p:spTree>
    <p:extLst>
      <p:ext uri="{BB962C8B-B14F-4D97-AF65-F5344CB8AC3E}">
        <p14:creationId xmlns:p14="http://schemas.microsoft.com/office/powerpoint/2010/main" val="2426760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5/30/2021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5/30/2021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5/30/2021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5/30/2021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5/30/2021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5/30/2021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5/30/2021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5/30/2021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5/30/2021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3.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5/30/2021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5/30/2021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5/30/2021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2021/5/30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9"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7.GIF"/><Relationship Id="rId4" Type="http://schemas.openxmlformats.org/officeDocument/2006/relationships/image" Target="../media/image26.GIF"/></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4.xml"/><Relationship Id="rId5" Type="http://schemas.openxmlformats.org/officeDocument/2006/relationships/image" Target="../media/image6.jpe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7.xml"/><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GIF"/><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png"/><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jpeg"/><Relationship Id="rId1" Type="http://schemas.openxmlformats.org/officeDocument/2006/relationships/slideLayout" Target="../slideLayouts/slideLayout24.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7.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2.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9.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1.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10.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4.jpg"/><Relationship Id="rId1" Type="http://schemas.openxmlformats.org/officeDocument/2006/relationships/slideLayout" Target="../slideLayouts/slideLayout24.xml"/><Relationship Id="rId5" Type="http://schemas.openxmlformats.org/officeDocument/2006/relationships/image" Target="../media/image19.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GIF"/><Relationship Id="rId18" Type="http://schemas.openxmlformats.org/officeDocument/2006/relationships/image" Target="../media/image55.png"/><Relationship Id="rId26" Type="http://schemas.openxmlformats.org/officeDocument/2006/relationships/image" Target="../media/image60.png"/><Relationship Id="rId3" Type="http://schemas.openxmlformats.org/officeDocument/2006/relationships/image" Target="../media/image46.GIF"/><Relationship Id="rId21" Type="http://schemas.microsoft.com/office/2007/relationships/hdphoto" Target="../media/hdphoto11.wdp"/><Relationship Id="rId7" Type="http://schemas.microsoft.com/office/2007/relationships/hdphoto" Target="../media/hdphoto6.wdp"/><Relationship Id="rId12" Type="http://schemas.openxmlformats.org/officeDocument/2006/relationships/image" Target="../media/image51.GIF"/><Relationship Id="rId17" Type="http://schemas.microsoft.com/office/2007/relationships/hdphoto" Target="../media/hdphoto10.wdp"/><Relationship Id="rId25" Type="http://schemas.microsoft.com/office/2007/relationships/hdphoto" Target="../media/hdphoto13.wdp"/><Relationship Id="rId33" Type="http://schemas.openxmlformats.org/officeDocument/2006/relationships/image" Target="../media/image64.jpeg"/><Relationship Id="rId2" Type="http://schemas.openxmlformats.org/officeDocument/2006/relationships/notesSlide" Target="../notesSlides/notesSlide16.xml"/><Relationship Id="rId16" Type="http://schemas.openxmlformats.org/officeDocument/2006/relationships/image" Target="../media/image54.png"/><Relationship Id="rId20" Type="http://schemas.openxmlformats.org/officeDocument/2006/relationships/image" Target="../media/image57.png"/><Relationship Id="rId29" Type="http://schemas.microsoft.com/office/2007/relationships/hdphoto" Target="../media/hdphoto15.wdp"/><Relationship Id="rId1" Type="http://schemas.openxmlformats.org/officeDocument/2006/relationships/slideLayout" Target="../slideLayouts/slideLayout13.xml"/><Relationship Id="rId6" Type="http://schemas.openxmlformats.org/officeDocument/2006/relationships/image" Target="../media/image48.png"/><Relationship Id="rId11" Type="http://schemas.microsoft.com/office/2007/relationships/hdphoto" Target="../media/hdphoto8.wdp"/><Relationship Id="rId24" Type="http://schemas.openxmlformats.org/officeDocument/2006/relationships/image" Target="../media/image59.png"/><Relationship Id="rId32" Type="http://schemas.microsoft.com/office/2007/relationships/hdphoto" Target="../media/hdphoto16.wdp"/><Relationship Id="rId5" Type="http://schemas.microsoft.com/office/2007/relationships/hdphoto" Target="../media/hdphoto5.wdp"/><Relationship Id="rId15" Type="http://schemas.microsoft.com/office/2007/relationships/hdphoto" Target="../media/hdphoto9.wdp"/><Relationship Id="rId23" Type="http://schemas.microsoft.com/office/2007/relationships/hdphoto" Target="../media/hdphoto12.wdp"/><Relationship Id="rId28" Type="http://schemas.openxmlformats.org/officeDocument/2006/relationships/image" Target="../media/image61.png"/><Relationship Id="rId10" Type="http://schemas.openxmlformats.org/officeDocument/2006/relationships/image" Target="../media/image50.png"/><Relationship Id="rId19" Type="http://schemas.openxmlformats.org/officeDocument/2006/relationships/image" Target="../media/image56.GIF"/><Relationship Id="rId31" Type="http://schemas.openxmlformats.org/officeDocument/2006/relationships/image" Target="../media/image63.png"/><Relationship Id="rId4" Type="http://schemas.openxmlformats.org/officeDocument/2006/relationships/image" Target="../media/image47.png"/><Relationship Id="rId9" Type="http://schemas.microsoft.com/office/2007/relationships/hdphoto" Target="../media/hdphoto7.wdp"/><Relationship Id="rId14" Type="http://schemas.openxmlformats.org/officeDocument/2006/relationships/image" Target="../media/image53.png"/><Relationship Id="rId22" Type="http://schemas.openxmlformats.org/officeDocument/2006/relationships/image" Target="../media/image58.png"/><Relationship Id="rId27" Type="http://schemas.microsoft.com/office/2007/relationships/hdphoto" Target="../media/hdphoto14.wdp"/><Relationship Id="rId30" Type="http://schemas.openxmlformats.org/officeDocument/2006/relationships/image" Target="../media/image62.GIF"/></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9.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12.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5.png"/><Relationship Id="rId5" Type="http://schemas.openxmlformats.org/officeDocument/2006/relationships/audio" Target="NULL" TargetMode="External"/><Relationship Id="rId1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slideLayout" Target="../slideLayouts/slideLayout13.xml"/><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7.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2.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9.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1.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NULL" TargetMode="Externa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jpeg"/><Relationship Id="rId5" Type="http://schemas.openxmlformats.org/officeDocument/2006/relationships/slideLayout" Target="../slideLayouts/slideLayout13.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openxmlformats.org/officeDocument/2006/relationships/image" Target="../media/image6.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1337218"/>
            <a:ext cx="7381060" cy="1445623"/>
          </a:xfrm>
        </p:spPr>
        <p:txBody>
          <a:bodyPr>
            <a:normAutofit/>
          </a:bodyPr>
          <a:lstStyle/>
          <a:p>
            <a:r>
              <a:rPr lang="en-US" sz="4800" b="1" dirty="0" err="1">
                <a:solidFill>
                  <a:srgbClr val="0070C0"/>
                </a:solidFill>
                <a:latin typeface="Arial-Rounded" panose="020B0500000000000000" charset="0"/>
                <a:cs typeface="Arial-Rounded" panose="020B0500000000000000" charset="0"/>
                <a:sym typeface="+mn-ea"/>
              </a:rPr>
              <a:t>Chào</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mừng</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các</a:t>
            </a:r>
            <a:r>
              <a:rPr lang="en-US" sz="4800" b="1" dirty="0">
                <a:solidFill>
                  <a:srgbClr val="0070C0"/>
                </a:solidFill>
                <a:latin typeface="Arial-Rounded" panose="020B0500000000000000" charset="0"/>
                <a:cs typeface="Arial-Rounded" panose="020B0500000000000000" charset="0"/>
                <a:sym typeface="+mn-ea"/>
              </a:rPr>
              <a:t> em </a:t>
            </a:r>
            <a:r>
              <a:rPr lang="en-US" sz="4800" b="1" dirty="0" err="1">
                <a:solidFill>
                  <a:srgbClr val="0070C0"/>
                </a:solidFill>
                <a:latin typeface="Arial-Rounded" panose="020B0500000000000000" charset="0"/>
                <a:cs typeface="Arial-Rounded" panose="020B0500000000000000" charset="0"/>
                <a:sym typeface="+mn-ea"/>
              </a:rPr>
              <a:t>đến</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với</a:t>
            </a:r>
            <a:r>
              <a:rPr lang="en-US" sz="4800" b="1" dirty="0">
                <a:solidFill>
                  <a:srgbClr val="0070C0"/>
                </a:solidFill>
                <a:latin typeface="Arial-Rounded" panose="020B0500000000000000" charset="0"/>
                <a:cs typeface="Arial-Rounded" panose="020B0500000000000000" charset="0"/>
                <a:sym typeface="+mn-ea"/>
              </a:rPr>
              <a:t> </a:t>
            </a:r>
            <a:r>
              <a:rPr lang="vi-VN" sz="4800" b="1" dirty="0">
                <a:solidFill>
                  <a:srgbClr val="0070C0"/>
                </a:solidFill>
                <a:latin typeface="Arial-Rounded" panose="020B0500000000000000" charset="0"/>
                <a:cs typeface="Arial-Rounded" panose="020B0500000000000000" charset="0"/>
                <a:sym typeface="+mn-ea"/>
              </a:rPr>
              <a:t>tiết</a:t>
            </a:r>
            <a:r>
              <a:rPr lang="en-US" altLang="vi-VN" sz="4800" b="1" dirty="0">
                <a:solidFill>
                  <a:srgbClr val="0070C0"/>
                </a:solidFill>
                <a:latin typeface="Arial-Rounded" panose="020B0500000000000000" charset="0"/>
                <a:cs typeface="Arial-Rounded" panose="020B0500000000000000" charset="0"/>
                <a:sym typeface="+mn-ea"/>
              </a:rPr>
              <a:t> Tiếng Việt - Lớp 2</a:t>
            </a:r>
          </a:p>
        </p:txBody>
      </p:sp>
      <p:pic>
        <p:nvPicPr>
          <p:cNvPr id="5" name="Picture 4"/>
          <p:cNvPicPr>
            <a:picLocks noChangeAspect="1"/>
          </p:cNvPicPr>
          <p:nvPr/>
        </p:nvPicPr>
        <p:blipFill>
          <a:blip r:embed="rId3"/>
          <a:stretch>
            <a:fillRect/>
          </a:stretch>
        </p:blipFill>
        <p:spPr>
          <a:xfrm>
            <a:off x="4442460" y="2948940"/>
            <a:ext cx="3286125" cy="3909060"/>
          </a:xfrm>
          <a:prstGeom prst="rect">
            <a:avLst/>
          </a:prstGeom>
        </p:spPr>
      </p:pic>
      <p:pic>
        <p:nvPicPr>
          <p:cNvPr id="6" name="Picture 5">
            <a:extLst>
              <a:ext uri="{FF2B5EF4-FFF2-40B4-BE49-F238E27FC236}">
                <a16:creationId xmlns:a16="http://schemas.microsoft.com/office/drawing/2014/main" id="{E7FC6D70-F660-451F-BFC7-17E3E6E2DB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5945" y="5866688"/>
            <a:ext cx="996055" cy="991312"/>
          </a:xfrm>
          <a:prstGeom prst="rect">
            <a:avLst/>
          </a:prstGeom>
        </p:spPr>
      </p:pic>
    </p:spTree>
  </p:cSld>
  <p:clrMapOvr>
    <a:masterClrMapping/>
  </p:clrMapOvr>
  <p:transition advClick="0">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sp>
        <p:nvSpPr>
          <p:cNvPr id="9" name="Cloud 8"/>
          <p:cNvSpPr/>
          <p:nvPr/>
        </p:nvSpPr>
        <p:spPr>
          <a:xfrm>
            <a:off x="10312400" y="5935345"/>
            <a:ext cx="1998345" cy="84518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algn="ctr"/>
            <a:r>
              <a:rPr lang="en-US" sz="2000" b="1" dirty="0">
                <a:solidFill>
                  <a:schemeClr val="tx1"/>
                </a:solidFill>
                <a:latin typeface="Arial-Rounded" panose="020B0500000000000000" charset="0"/>
                <a:ea typeface="Arial-Rounded" panose="020B0500000000000000" charset="0"/>
                <a:cs typeface="Arial-Rounded" panose="020B0500000000000000" charset="0"/>
              </a:rPr>
              <a:t>Đọc mẫu</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
        <p:nvSpPr>
          <p:cNvPr id="2" name="Oval 1"/>
          <p:cNvSpPr/>
          <p:nvPr/>
        </p:nvSpPr>
        <p:spPr>
          <a:xfrm>
            <a:off x="-81280" y="128206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1</a:t>
            </a:r>
          </a:p>
        </p:txBody>
      </p:sp>
      <p:sp>
        <p:nvSpPr>
          <p:cNvPr id="5" name="Oval 4"/>
          <p:cNvSpPr/>
          <p:nvPr/>
        </p:nvSpPr>
        <p:spPr>
          <a:xfrm>
            <a:off x="0" y="316547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2</a:t>
            </a:r>
          </a:p>
        </p:txBody>
      </p:sp>
      <p:sp>
        <p:nvSpPr>
          <p:cNvPr id="7" name="Oval 6"/>
          <p:cNvSpPr/>
          <p:nvPr/>
        </p:nvSpPr>
        <p:spPr>
          <a:xfrm>
            <a:off x="6893560" y="1195070"/>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3</a:t>
            </a:r>
          </a:p>
        </p:txBody>
      </p:sp>
      <p:sp>
        <p:nvSpPr>
          <p:cNvPr id="8" name="Oval 7"/>
          <p:cNvSpPr/>
          <p:nvPr/>
        </p:nvSpPr>
        <p:spPr>
          <a:xfrm>
            <a:off x="6964680" y="307149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4</a:t>
            </a:r>
          </a:p>
        </p:txBody>
      </p:sp>
      <p:sp>
        <p:nvSpPr>
          <p:cNvPr id="10" name="Cloud 9"/>
          <p:cNvSpPr/>
          <p:nvPr/>
        </p:nvSpPr>
        <p:spPr>
          <a:xfrm>
            <a:off x="9808210" y="5661660"/>
            <a:ext cx="1998345" cy="84518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algn="ctr"/>
            <a:r>
              <a:rPr lang="en-US" sz="2000" b="1" dirty="0">
                <a:solidFill>
                  <a:schemeClr val="tx1"/>
                </a:solidFill>
                <a:latin typeface="Arial-Rounded" panose="020B0500000000000000" charset="0"/>
                <a:ea typeface="Arial-Rounded" panose="020B0500000000000000" charset="0"/>
                <a:cs typeface="Arial-Rounded" panose="020B0500000000000000" charset="0"/>
              </a:rPr>
              <a:t>Luyện đọc theo khổ</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linds(horizont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5" grpId="0" animBg="1"/>
      <p:bldP spid="5" grpId="1" animBg="1"/>
      <p:bldP spid="7" grpId="0" animBg="1"/>
      <p:bldP spid="7" grpId="1" animBg="1"/>
      <p:bldP spid="8" grpId="0" animBg="1"/>
      <p:bldP spid="8" grpId="1" animBg="1"/>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
        <p:nvSpPr>
          <p:cNvPr id="2" name="Oval 1"/>
          <p:cNvSpPr/>
          <p:nvPr/>
        </p:nvSpPr>
        <p:spPr>
          <a:xfrm>
            <a:off x="-81280" y="128206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1</a:t>
            </a:r>
          </a:p>
        </p:txBody>
      </p:sp>
      <p:sp>
        <p:nvSpPr>
          <p:cNvPr id="5" name="Oval 4"/>
          <p:cNvSpPr/>
          <p:nvPr/>
        </p:nvSpPr>
        <p:spPr>
          <a:xfrm>
            <a:off x="0" y="316547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2</a:t>
            </a:r>
          </a:p>
        </p:txBody>
      </p:sp>
      <p:sp>
        <p:nvSpPr>
          <p:cNvPr id="7" name="Oval 6"/>
          <p:cNvSpPr/>
          <p:nvPr/>
        </p:nvSpPr>
        <p:spPr>
          <a:xfrm>
            <a:off x="6893560" y="1195070"/>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3</a:t>
            </a:r>
          </a:p>
        </p:txBody>
      </p:sp>
      <p:sp>
        <p:nvSpPr>
          <p:cNvPr id="8" name="Oval 7"/>
          <p:cNvSpPr/>
          <p:nvPr/>
        </p:nvSpPr>
        <p:spPr>
          <a:xfrm>
            <a:off x="6964680" y="307149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4</a:t>
            </a:r>
          </a:p>
        </p:txBody>
      </p:sp>
      <p:sp>
        <p:nvSpPr>
          <p:cNvPr id="9" name="Cloud 8"/>
          <p:cNvSpPr/>
          <p:nvPr/>
        </p:nvSpPr>
        <p:spPr>
          <a:xfrm>
            <a:off x="9779000" y="5337810"/>
            <a:ext cx="2078990" cy="9461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000" b="1" dirty="0">
                <a:solidFill>
                  <a:schemeClr val="bg1"/>
                </a:solidFill>
                <a:latin typeface="Arial-Rounded" panose="020B0500000000000000" charset="0"/>
                <a:ea typeface="Arial-Rounded" panose="020B0500000000000000" charset="0"/>
                <a:cs typeface="Arial-Rounded" panose="020B0500000000000000" charset="0"/>
              </a:rPr>
              <a:t>Thi đọc theo nhóm</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5" grpId="0" bldLvl="0" animBg="1"/>
      <p:bldP spid="5" grpId="1" animBg="1"/>
      <p:bldP spid="7" grpId="0" bldLvl="0" animBg="1"/>
      <p:bldP spid="7" grpId="1" animBg="1"/>
      <p:bldP spid="8" grpId="0" bldLvl="0" animBg="1"/>
      <p:bldP spid="8" grpId="1" animBg="1"/>
      <p:bldP spid="9" grpId="0" bldLvl="0" animBg="1"/>
      <p:bldP spid="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sp>
        <p:nvSpPr>
          <p:cNvPr id="9" name="Cloud 8"/>
          <p:cNvSpPr/>
          <p:nvPr/>
        </p:nvSpPr>
        <p:spPr>
          <a:xfrm>
            <a:off x="869315" y="239395"/>
            <a:ext cx="3975735" cy="84518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algn="ctr"/>
            <a:r>
              <a:rPr lang="en-US" sz="2800" b="1" dirty="0">
                <a:solidFill>
                  <a:schemeClr val="bg1"/>
                </a:solidFill>
                <a:latin typeface="Arial-Rounded" panose="020B0500000000000000" charset="0"/>
                <a:ea typeface="Arial-Rounded" panose="020B0500000000000000" charset="0"/>
                <a:cs typeface="Arial-Rounded" panose="020B0500000000000000" charset="0"/>
              </a:rPr>
              <a:t>Trả lời câu hỏi</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
        <p:nvSpPr>
          <p:cNvPr id="2" name="Rounded Rectangle 1"/>
          <p:cNvSpPr/>
          <p:nvPr/>
        </p:nvSpPr>
        <p:spPr>
          <a:xfrm>
            <a:off x="415290" y="5492750"/>
            <a:ext cx="7860030" cy="80073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a:solidFill>
                  <a:schemeClr val="bg1"/>
                </a:solidFill>
                <a:latin typeface="Arial-Rounded" panose="020B0500000000000000" charset="0"/>
                <a:cs typeface="Arial-Rounded" panose="020B0500000000000000" charset="0"/>
              </a:rPr>
              <a:t>1. Bạn nhỏ vẽ những gì trong bức tranh trời đêm?</a:t>
            </a:r>
          </a:p>
        </p:txBody>
      </p:sp>
      <p:cxnSp>
        <p:nvCxnSpPr>
          <p:cNvPr id="5" name="Straight Connector 4"/>
          <p:cNvCxnSpPr/>
          <p:nvPr/>
        </p:nvCxnSpPr>
        <p:spPr>
          <a:xfrm>
            <a:off x="1459865" y="2743835"/>
            <a:ext cx="122745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a:off x="617855" y="3555365"/>
            <a:ext cx="2028825" cy="2032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526415" y="4782185"/>
            <a:ext cx="2028825" cy="2032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10" name="Rounded Rectangle 9"/>
          <p:cNvSpPr/>
          <p:nvPr/>
        </p:nvSpPr>
        <p:spPr>
          <a:xfrm>
            <a:off x="415290" y="5492750"/>
            <a:ext cx="7860030" cy="80073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a:solidFill>
                  <a:schemeClr val="bg1"/>
                </a:solidFill>
                <a:latin typeface="Arial-Rounded" panose="020B0500000000000000" charset="0"/>
                <a:cs typeface="Arial-Rounded" panose="020B0500000000000000" charset="0"/>
              </a:rPr>
              <a:t>2. Bức tranh cảnh biển của bạn nhỏ có gì đẹp?</a:t>
            </a:r>
          </a:p>
        </p:txBody>
      </p:sp>
      <p:cxnSp>
        <p:nvCxnSpPr>
          <p:cNvPr id="12" name="Straight Connector 11"/>
          <p:cNvCxnSpPr/>
          <p:nvPr/>
        </p:nvCxnSpPr>
        <p:spPr>
          <a:xfrm>
            <a:off x="7586345" y="2044065"/>
            <a:ext cx="2606675"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7586345" y="2429510"/>
            <a:ext cx="2830195"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a:off x="7586345" y="2885440"/>
            <a:ext cx="2079625" cy="0"/>
          </a:xfrm>
          <a:prstGeom prst="line">
            <a:avLst/>
          </a:prstGeom>
          <a:ln w="3810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xit" presetSubtype="10" fill="hold" nodeType="clickEffect">
                                  <p:stCondLst>
                                    <p:cond delay="0"/>
                                  </p:stCondLst>
                                  <p:childTnLst>
                                    <p:animEffect transition="out" filter="checkerboard(across)">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 presetClass="exit" presetSubtype="10" fill="hold" nodeType="clickEffect">
                                  <p:stCondLst>
                                    <p:cond delay="0"/>
                                  </p:stCondLst>
                                  <p:childTnLst>
                                    <p:animEffect transition="out" filter="checkerboard(across)">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5" presetClass="exit" presetSubtype="10" fill="hold" nodeType="clickEffect">
                                  <p:stCondLst>
                                    <p:cond delay="0"/>
                                  </p:stCondLst>
                                  <p:childTnLst>
                                    <p:animEffect transition="out" filter="checkerboard(across)">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linds(horizontal)">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blinds(horizontal)">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linds(horizontal)">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2" grpId="0" animBg="1"/>
      <p:bldP spid="2" grpId="1" animBg="1"/>
      <p:bldP spid="10" grpId="0" bldLvl="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stretch>
            <a:fillRect/>
          </a:stretch>
        </p:blipFill>
        <p:spPr>
          <a:xfrm>
            <a:off x="1246505" y="713105"/>
            <a:ext cx="8886190" cy="3826510"/>
          </a:xfrm>
          <a:prstGeom prst="rect">
            <a:avLst/>
          </a:prstGeom>
        </p:spPr>
      </p:pic>
      <p:pic>
        <p:nvPicPr>
          <p:cNvPr id="7" name="Picture 6"/>
          <p:cNvPicPr>
            <a:picLocks noChangeAspect="1"/>
          </p:cNvPicPr>
          <p:nvPr/>
        </p:nvPicPr>
        <p:blipFill>
          <a:blip r:embed="rId4"/>
          <a:stretch>
            <a:fillRect/>
          </a:stretch>
        </p:blipFill>
        <p:spPr>
          <a:xfrm>
            <a:off x="3694430" y="4615180"/>
            <a:ext cx="3463925" cy="1746885"/>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
        <p:nvSpPr>
          <p:cNvPr id="10" name="Rounded Rectangle 9"/>
          <p:cNvSpPr/>
          <p:nvPr/>
        </p:nvSpPr>
        <p:spPr>
          <a:xfrm>
            <a:off x="415290" y="5492750"/>
            <a:ext cx="7860030" cy="80073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a:solidFill>
                  <a:schemeClr val="bg1"/>
                </a:solidFill>
                <a:latin typeface="Arial-Rounded" panose="020B0500000000000000" charset="0"/>
                <a:cs typeface="Arial-Rounded" panose="020B0500000000000000" charset="0"/>
              </a:rPr>
              <a:t>4. Tìm tiếng cùng vần ở cuối các dòng thơ</a:t>
            </a:r>
          </a:p>
        </p:txBody>
      </p:sp>
      <p:cxnSp>
        <p:nvCxnSpPr>
          <p:cNvPr id="2" name="Straight Connector 1"/>
          <p:cNvCxnSpPr/>
          <p:nvPr/>
        </p:nvCxnSpPr>
        <p:spPr>
          <a:xfrm>
            <a:off x="2301875" y="2743835"/>
            <a:ext cx="314325"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a:off x="2301875" y="3585845"/>
            <a:ext cx="314325"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1916430" y="4802505"/>
            <a:ext cx="517525" cy="0"/>
          </a:xfrm>
          <a:prstGeom prst="line">
            <a:avLst/>
          </a:prstGeom>
          <a:ln w="60325"/>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9239885" y="1617980"/>
            <a:ext cx="517525" cy="0"/>
          </a:xfrm>
          <a:prstGeom prst="line">
            <a:avLst/>
          </a:prstGeom>
          <a:ln w="60325"/>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a:off x="9239885" y="2825115"/>
            <a:ext cx="517525" cy="0"/>
          </a:xfrm>
          <a:prstGeom prst="line">
            <a:avLst/>
          </a:prstGeom>
          <a:ln w="60325">
            <a:solidFill>
              <a:srgbClr val="FFFF00"/>
            </a:solidFill>
          </a:ln>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9077960" y="3585845"/>
            <a:ext cx="517525" cy="0"/>
          </a:xfrm>
          <a:prstGeom prst="line">
            <a:avLst/>
          </a:prstGeom>
          <a:ln w="60325">
            <a:solidFill>
              <a:srgbClr val="FFFF00"/>
            </a:solidFill>
          </a:ln>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27" y="0"/>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7" name="TextBox 6"/>
          <p:cNvSpPr txBox="1"/>
          <p:nvPr/>
        </p:nvSpPr>
        <p:spPr>
          <a:xfrm>
            <a:off x="762000" y="207618"/>
            <a:ext cx="6622473" cy="584727"/>
          </a:xfrm>
          <a:prstGeom prst="rect">
            <a:avLst/>
          </a:prstGeom>
          <a:noFill/>
        </p:spPr>
        <p:txBody>
          <a:bodyPr wrap="square" lIns="91391" tIns="45696" rIns="91391" bIns="45696" rtlCol="0">
            <a:spAutoFit/>
          </a:bodyPr>
          <a:lstStyle/>
          <a:p>
            <a:pPr algn="just"/>
            <a:r>
              <a:rPr lang="en-US" sz="3200" b="1" dirty="0">
                <a:latin typeface="Arial-Rounded" panose="020B0500000000000000" charset="0"/>
                <a:ea typeface="Arial-Rounded" panose="020B0500000000000000" charset="0"/>
                <a:cs typeface="Arial-Rounded" panose="020B0500000000000000" charset="0"/>
              </a:rPr>
              <a:t>Học thuộc lòng một khổ thơ  em thích</a:t>
            </a:r>
            <a:endParaRPr lang="en-US" sz="3200" b="1" dirty="0">
              <a:latin typeface="Arial Rounded MT Bold" panose="020F0704030504030204" charset="0"/>
              <a:ea typeface="Arial-Rounded" panose="020B0500000000000000" charset="0"/>
              <a:cs typeface="Arial-Rounded" panose="020B0500000000000000" charset="0"/>
            </a:endParaRPr>
          </a:p>
        </p:txBody>
      </p:sp>
      <p:pic>
        <p:nvPicPr>
          <p:cNvPr id="10" name="Picture 9"/>
          <p:cNvPicPr>
            <a:picLocks noChangeAspect="1"/>
          </p:cNvPicPr>
          <p:nvPr/>
        </p:nvPicPr>
        <p:blipFill>
          <a:blip r:embed="rId3"/>
          <a:stretch>
            <a:fillRect/>
          </a:stretch>
        </p:blipFill>
        <p:spPr>
          <a:xfrm>
            <a:off x="9441527" y="4809808"/>
            <a:ext cx="2088573" cy="1874085"/>
          </a:xfrm>
          <a:prstGeom prst="ellipse">
            <a:avLst/>
          </a:prstGeom>
          <a:ln>
            <a:noFill/>
          </a:ln>
          <a:effectLst>
            <a:softEdge rad="112500"/>
          </a:effectLst>
        </p:spPr>
      </p:pic>
      <p:sp>
        <p:nvSpPr>
          <p:cNvPr id="13" name="Rectangle 12"/>
          <p:cNvSpPr/>
          <p:nvPr/>
        </p:nvSpPr>
        <p:spPr>
          <a:xfrm>
            <a:off x="918729" y="1138066"/>
            <a:ext cx="6096000" cy="2461260"/>
          </a:xfrm>
          <a:prstGeom prst="rect">
            <a:avLst/>
          </a:prstGeom>
        </p:spPr>
        <p:txBody>
          <a:bodyPr>
            <a:spAutoFit/>
          </a:bodyPr>
          <a:lstStyle/>
          <a:p>
            <a:pPr marL="0" lvl="1" algn="just"/>
            <a:r>
              <a:rPr lang="en-US" sz="3200" dirty="0">
                <a:latin typeface="Arial-Rounded" panose="020B0500000000000000" charset="0"/>
                <a:ea typeface="Arial-Rounded" panose="020B0500000000000000" charset="0"/>
                <a:cs typeface="Arial-Rounded" panose="020B0500000000000000" charset="0"/>
              </a:rPr>
              <a:t>  </a:t>
            </a:r>
            <a:r>
              <a:rPr lang="en-US" sz="2000" dirty="0">
                <a:latin typeface="Arial-Rounded" panose="020B0500000000000000" charset="0"/>
                <a:ea typeface="Arial-Rounded" panose="020B0500000000000000" charset="0"/>
                <a:cs typeface="Arial-Rounded" panose="020B0500000000000000" charset="0"/>
              </a:rPr>
              <a:t>(1)</a:t>
            </a:r>
            <a:r>
              <a:rPr lang="en-US" sz="3200" dirty="0">
                <a:latin typeface="Arial-Rounded" panose="020B0500000000000000" charset="0"/>
                <a:ea typeface="Arial-Rounded" panose="020B0500000000000000" charset="0"/>
                <a:cs typeface="Arial-Rounded" panose="020B0500000000000000" charset="0"/>
              </a:rPr>
              <a:t> Hôm nay trong lớp học</a:t>
            </a:r>
          </a:p>
          <a:p>
            <a:pPr marL="0" lvl="1" algn="just"/>
            <a:r>
              <a:rPr lang="en-US" sz="3200" dirty="0">
                <a:latin typeface="Arial-Rounded" panose="020B0500000000000000" charset="0"/>
                <a:ea typeface="Arial-Rounded" panose="020B0500000000000000" charset="0"/>
                <a:cs typeface="Arial-Rounded" panose="020B0500000000000000" charset="0"/>
              </a:rPr>
              <a:t>     Với giấy trắng bút màu</a:t>
            </a:r>
          </a:p>
          <a:p>
            <a:pPr marL="0" lvl="1" algn="just"/>
            <a:r>
              <a:rPr lang="en-US" sz="3200" dirty="0">
                <a:latin typeface="Arial-Rounded" panose="020B0500000000000000" charset="0"/>
                <a:ea typeface="Arial-Rounded" panose="020B0500000000000000" charset="0"/>
                <a:cs typeface="Arial-Rounded" panose="020B0500000000000000" charset="0"/>
              </a:rPr>
              <a:t>     Nắn nót em ngồi vẽ</a:t>
            </a:r>
          </a:p>
          <a:p>
            <a:pPr marL="0" lvl="1" algn="just"/>
            <a:r>
              <a:rPr lang="en-US" sz="3200" dirty="0">
                <a:latin typeface="Arial-Rounded" panose="020B0500000000000000" charset="0"/>
                <a:ea typeface="Arial-Rounded" panose="020B0500000000000000" charset="0"/>
                <a:cs typeface="Arial-Rounded" panose="020B0500000000000000" charset="0"/>
              </a:rPr>
              <a:t>     Lung linh bầu trời sao</a:t>
            </a:r>
          </a:p>
          <a:p>
            <a:pPr marL="0" lvl="1" algn="just"/>
            <a:endParaRPr lang="en-US" sz="2600" dirty="0">
              <a:latin typeface="Arial-Rounded" panose="020B0500000000000000" charset="0"/>
              <a:ea typeface="Arial-Rounded" panose="020B0500000000000000" charset="0"/>
              <a:cs typeface="Arial-Rounded" panose="020B0500000000000000" charset="0"/>
            </a:endParaRPr>
          </a:p>
        </p:txBody>
      </p:sp>
      <p:sp>
        <p:nvSpPr>
          <p:cNvPr id="14" name="Rectangle 13"/>
          <p:cNvSpPr/>
          <p:nvPr/>
        </p:nvSpPr>
        <p:spPr>
          <a:xfrm>
            <a:off x="1024601" y="1256894"/>
            <a:ext cx="6096000" cy="2953385"/>
          </a:xfrm>
          <a:prstGeom prst="rect">
            <a:avLst/>
          </a:prstGeom>
          <a:solidFill>
            <a:schemeClr val="bg1"/>
          </a:solidFill>
        </p:spPr>
        <p:txBody>
          <a:bodyPr>
            <a:spAutoFit/>
          </a:bodyPr>
          <a:lstStyle/>
          <a:p>
            <a:pPr marL="0" lvl="1" algn="just"/>
            <a:r>
              <a:rPr lang="en-US" sz="3200" dirty="0">
                <a:latin typeface="Arial-Rounded" panose="020B0500000000000000" charset="0"/>
                <a:ea typeface="Arial-Rounded" panose="020B0500000000000000" charset="0"/>
                <a:cs typeface="Arial-Rounded" panose="020B0500000000000000" charset="0"/>
              </a:rPr>
              <a:t>  </a:t>
            </a:r>
            <a:r>
              <a:rPr lang="en-US" sz="2000" dirty="0">
                <a:latin typeface="Arial-Rounded" panose="020B0500000000000000" charset="0"/>
                <a:ea typeface="Arial-Rounded" panose="020B0500000000000000" charset="0"/>
                <a:cs typeface="Arial-Rounded" panose="020B0500000000000000" charset="0"/>
              </a:rPr>
              <a:t>(1)</a:t>
            </a:r>
            <a:r>
              <a:rPr lang="en-US" sz="3200" dirty="0">
                <a:latin typeface="Arial-Rounded" panose="020B0500000000000000" charset="0"/>
                <a:ea typeface="Arial-Rounded" panose="020B0500000000000000" charset="0"/>
                <a:cs typeface="Arial-Rounded" panose="020B0500000000000000" charset="0"/>
              </a:rPr>
              <a:t> Hôm </a:t>
            </a:r>
            <a:r>
              <a:rPr lang="en-US" sz="3200" dirty="0">
                <a:solidFill>
                  <a:schemeClr val="bg1"/>
                </a:solidFill>
                <a:latin typeface="Arial-Rounded" panose="020B0500000000000000" charset="0"/>
                <a:ea typeface="Arial-Rounded" panose="020B0500000000000000" charset="0"/>
                <a:cs typeface="Arial-Rounded" panose="020B0500000000000000" charset="0"/>
              </a:rPr>
              <a:t>mưa lại nắng</a:t>
            </a:r>
          </a:p>
          <a:p>
            <a:pPr marL="0" lvl="1" algn="just"/>
            <a:r>
              <a:rPr lang="en-US" sz="3200" dirty="0">
                <a:latin typeface="Arial-Rounded" panose="020B0500000000000000" charset="0"/>
                <a:ea typeface="Arial-Rounded" panose="020B0500000000000000" charset="0"/>
                <a:cs typeface="Arial-Rounded" panose="020B0500000000000000" charset="0"/>
              </a:rPr>
              <a:t>     Với </a:t>
            </a:r>
            <a:r>
              <a:rPr lang="en-US" sz="3200" dirty="0">
                <a:solidFill>
                  <a:schemeClr val="bg1"/>
                </a:solidFill>
                <a:latin typeface="Arial-Rounded" panose="020B0500000000000000" charset="0"/>
                <a:ea typeface="Arial-Rounded" panose="020B0500000000000000" charset="0"/>
                <a:cs typeface="Arial-Rounded" panose="020B0500000000000000" charset="0"/>
              </a:rPr>
              <a:t>có cầu vồng</a:t>
            </a:r>
          </a:p>
          <a:p>
            <a:pPr marL="0" lvl="1" algn="just"/>
            <a:r>
              <a:rPr lang="en-US" sz="3200" dirty="0">
                <a:latin typeface="Arial-Rounded" panose="020B0500000000000000" charset="0"/>
                <a:ea typeface="Arial-Rounded" panose="020B0500000000000000" charset="0"/>
                <a:cs typeface="Arial-Rounded" panose="020B0500000000000000" charset="0"/>
              </a:rPr>
              <a:t>     Nắn </a:t>
            </a:r>
            <a:r>
              <a:rPr lang="en-US" sz="3200" dirty="0">
                <a:solidFill>
                  <a:schemeClr val="bg1"/>
                </a:solidFill>
                <a:latin typeface="Arial-Rounded" panose="020B0500000000000000" charset="0"/>
                <a:ea typeface="Arial-Rounded" panose="020B0500000000000000" charset="0"/>
                <a:cs typeface="Arial-Rounded" panose="020B0500000000000000" charset="0"/>
              </a:rPr>
              <a:t>màu tươi thắm </a:t>
            </a:r>
          </a:p>
          <a:p>
            <a:pPr marL="0" lvl="1" algn="just"/>
            <a:r>
              <a:rPr lang="en-US" sz="3200" dirty="0">
                <a:latin typeface="Arial-Rounded" panose="020B0500000000000000" charset="0"/>
                <a:ea typeface="Arial-Rounded" panose="020B0500000000000000" charset="0"/>
                <a:cs typeface="Arial-Rounded" panose="020B0500000000000000" charset="0"/>
              </a:rPr>
              <a:t>     Lung</a:t>
            </a:r>
            <a:r>
              <a:rPr lang="en-US" sz="3200" dirty="0">
                <a:solidFill>
                  <a:schemeClr val="bg1"/>
                </a:solidFill>
                <a:latin typeface="Arial-Rounded" panose="020B0500000000000000" charset="0"/>
                <a:ea typeface="Arial-Rounded" panose="020B0500000000000000" charset="0"/>
                <a:cs typeface="Arial-Rounded" panose="020B0500000000000000" charset="0"/>
              </a:rPr>
              <a:t>mừng vui trông</a:t>
            </a:r>
          </a:p>
          <a:p>
            <a:pPr marL="0" lvl="1" algn="just"/>
            <a:endParaRPr lang="en-US" sz="3200" dirty="0">
              <a:solidFill>
                <a:schemeClr val="bg1"/>
              </a:solidFill>
              <a:latin typeface="Arial-Rounded" panose="020B0500000000000000" charset="0"/>
              <a:ea typeface="Arial-Rounded" panose="020B0500000000000000" charset="0"/>
              <a:cs typeface="Arial-Rounded" panose="020B0500000000000000" charset="0"/>
            </a:endParaRPr>
          </a:p>
          <a:p>
            <a:pPr marL="0" lvl="1" algn="just"/>
            <a:endParaRPr lang="en-US" sz="2600" dirty="0">
              <a:latin typeface="Arial-Rounded" panose="020B0500000000000000" charset="0"/>
              <a:ea typeface="Arial-Rounded" panose="020B0500000000000000" charset="0"/>
              <a:cs typeface="Arial-Rounded" panose="020B0500000000000000" charset="0"/>
            </a:endParaRPr>
          </a:p>
        </p:txBody>
      </p:sp>
      <p:pic>
        <p:nvPicPr>
          <p:cNvPr id="15" name="Picture 14"/>
          <p:cNvPicPr>
            <a:picLocks noChangeAspect="1"/>
          </p:cNvPicPr>
          <p:nvPr/>
        </p:nvPicPr>
        <p:blipFill>
          <a:blip r:embed="rId4"/>
          <a:stretch>
            <a:fillRect/>
          </a:stretch>
        </p:blipFill>
        <p:spPr>
          <a:xfrm>
            <a:off x="5141940" y="4986909"/>
            <a:ext cx="2438400" cy="1438276"/>
          </a:xfrm>
          <a:prstGeom prst="rect">
            <a:avLst/>
          </a:prstGeom>
        </p:spPr>
      </p:pic>
      <p:pic>
        <p:nvPicPr>
          <p:cNvPr id="16" name="Picture 15"/>
          <p:cNvPicPr>
            <a:picLocks noChangeAspect="1"/>
          </p:cNvPicPr>
          <p:nvPr/>
        </p:nvPicPr>
        <p:blipFill>
          <a:blip r:embed="rId5"/>
          <a:stretch>
            <a:fillRect/>
          </a:stretch>
        </p:blipFill>
        <p:spPr>
          <a:xfrm>
            <a:off x="1" y="4763089"/>
            <a:ext cx="2514600" cy="1390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
        <p:nvSpPr>
          <p:cNvPr id="5" name="Cloud 4"/>
          <p:cNvSpPr/>
          <p:nvPr/>
        </p:nvSpPr>
        <p:spPr>
          <a:xfrm>
            <a:off x="626110" y="5671820"/>
            <a:ext cx="9878695" cy="845185"/>
          </a:xfrm>
          <a:prstGeom prst="cloud">
            <a:avLst/>
          </a:prstGeom>
        </p:spPr>
        <p:style>
          <a:lnRef idx="2">
            <a:schemeClr val="accent6"/>
          </a:lnRef>
          <a:fillRef idx="1">
            <a:schemeClr val="lt1"/>
          </a:fillRef>
          <a:effectRef idx="0">
            <a:schemeClr val="accent6"/>
          </a:effectRef>
          <a:fontRef idx="minor">
            <a:schemeClr val="dk1"/>
          </a:fontRef>
        </p:style>
        <p:txBody>
          <a:bodyPr lIns="91403" tIns="45702" rIns="91403" bIns="45702" rtlCol="0" anchor="ctr"/>
          <a:lstStyle/>
          <a:p>
            <a:pPr algn="ctr"/>
            <a:r>
              <a:rPr lang="en-US" sz="3600" b="1" dirty="0">
                <a:solidFill>
                  <a:schemeClr val="tx1"/>
                </a:solidFill>
                <a:latin typeface="Arial-Rounded" panose="020B0500000000000000" charset="0"/>
                <a:ea typeface="Arial-Rounded" panose="020B0500000000000000" charset="0"/>
                <a:cs typeface="Arial-Rounded" panose="020B0500000000000000" charset="0"/>
              </a:rPr>
              <a:t>Tìm trong bài những từ chỉ sự vật</a:t>
            </a:r>
          </a:p>
        </p:txBody>
      </p:sp>
      <p:cxnSp>
        <p:nvCxnSpPr>
          <p:cNvPr id="7" name="Straight Connector 6"/>
          <p:cNvCxnSpPr/>
          <p:nvPr/>
        </p:nvCxnSpPr>
        <p:spPr>
          <a:xfrm>
            <a:off x="993140" y="1962785"/>
            <a:ext cx="84201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1986915" y="1983105"/>
            <a:ext cx="84201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a:off x="1986915" y="1577340"/>
            <a:ext cx="84201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2" name="Straight Connector 11"/>
          <p:cNvCxnSpPr/>
          <p:nvPr/>
        </p:nvCxnSpPr>
        <p:spPr>
          <a:xfrm>
            <a:off x="1530985" y="2784475"/>
            <a:ext cx="111569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871220" y="3575050"/>
            <a:ext cx="923290" cy="10795"/>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flipV="1">
            <a:off x="2240915" y="3990975"/>
            <a:ext cx="446405" cy="9525"/>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861060" y="4356100"/>
            <a:ext cx="943610" cy="2032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6" name="Straight Connector 15"/>
          <p:cNvCxnSpPr/>
          <p:nvPr/>
        </p:nvCxnSpPr>
        <p:spPr>
          <a:xfrm>
            <a:off x="1530985" y="4782185"/>
            <a:ext cx="32448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7" name="Straight Connector 16"/>
          <p:cNvCxnSpPr/>
          <p:nvPr/>
        </p:nvCxnSpPr>
        <p:spPr>
          <a:xfrm>
            <a:off x="7860665" y="1577340"/>
            <a:ext cx="425450"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8" name="Straight Connector 17"/>
          <p:cNvCxnSpPr/>
          <p:nvPr/>
        </p:nvCxnSpPr>
        <p:spPr>
          <a:xfrm>
            <a:off x="8423275" y="1983105"/>
            <a:ext cx="99885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9" name="Straight Connector 18"/>
          <p:cNvCxnSpPr/>
          <p:nvPr/>
        </p:nvCxnSpPr>
        <p:spPr>
          <a:xfrm>
            <a:off x="8423275" y="2378710"/>
            <a:ext cx="99885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0" name="Straight Connector 19"/>
          <p:cNvCxnSpPr/>
          <p:nvPr/>
        </p:nvCxnSpPr>
        <p:spPr>
          <a:xfrm>
            <a:off x="8423275" y="2794635"/>
            <a:ext cx="39052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a:off x="8210550" y="3585845"/>
            <a:ext cx="117094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2" name="Straight Connector 21"/>
          <p:cNvCxnSpPr/>
          <p:nvPr/>
        </p:nvCxnSpPr>
        <p:spPr>
          <a:xfrm>
            <a:off x="8624570" y="3990975"/>
            <a:ext cx="132524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3" name="Straight Connector 22"/>
          <p:cNvCxnSpPr/>
          <p:nvPr/>
        </p:nvCxnSpPr>
        <p:spPr>
          <a:xfrm>
            <a:off x="8056245" y="4376420"/>
            <a:ext cx="1041400"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4" name="Straight Connector 23"/>
          <p:cNvCxnSpPr/>
          <p:nvPr/>
        </p:nvCxnSpPr>
        <p:spPr>
          <a:xfrm>
            <a:off x="7944485" y="4782185"/>
            <a:ext cx="331470" cy="10160"/>
          </a:xfrm>
          <a:prstGeom prst="line">
            <a:avLst/>
          </a:prstGeom>
          <a:ln w="3810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Effect transition="in" filter="fade">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Effect transition="in" filter="fade">
                                      <p:cBhvr>
                                        <p:cTn id="75" dur="500"/>
                                        <p:tgtEl>
                                          <p:spTgt spid="16"/>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7"/>
                                        </p:tgtEl>
                                        <p:attrNameLst>
                                          <p:attrName>style.visibility</p:attrName>
                                        </p:attrNameLst>
                                      </p:cBhvr>
                                      <p:to>
                                        <p:strVal val="visible"/>
                                      </p:to>
                                    </p:set>
                                    <p:anim calcmode="lin" valueType="num">
                                      <p:cBhvr>
                                        <p:cTn id="80" dur="500" fill="hold"/>
                                        <p:tgtEl>
                                          <p:spTgt spid="17"/>
                                        </p:tgtEl>
                                        <p:attrNameLst>
                                          <p:attrName>ppt_w</p:attrName>
                                        </p:attrNameLst>
                                      </p:cBhvr>
                                      <p:tavLst>
                                        <p:tav tm="0">
                                          <p:val>
                                            <p:fltVal val="0"/>
                                          </p:val>
                                        </p:tav>
                                        <p:tav tm="100000">
                                          <p:val>
                                            <p:strVal val="#ppt_w"/>
                                          </p:val>
                                        </p:tav>
                                      </p:tavLst>
                                    </p:anim>
                                    <p:anim calcmode="lin" valueType="num">
                                      <p:cBhvr>
                                        <p:cTn id="81" dur="500" fill="hold"/>
                                        <p:tgtEl>
                                          <p:spTgt spid="17"/>
                                        </p:tgtEl>
                                        <p:attrNameLst>
                                          <p:attrName>ppt_h</p:attrName>
                                        </p:attrNameLst>
                                      </p:cBhvr>
                                      <p:tavLst>
                                        <p:tav tm="0">
                                          <p:val>
                                            <p:fltVal val="0"/>
                                          </p:val>
                                        </p:tav>
                                        <p:tav tm="100000">
                                          <p:val>
                                            <p:strVal val="#ppt_h"/>
                                          </p:val>
                                        </p:tav>
                                      </p:tavLst>
                                    </p:anim>
                                    <p:animEffect transition="in" filter="fade">
                                      <p:cBhvr>
                                        <p:cTn id="82" dur="5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nodeType="click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p:cTn id="87" dur="500" fill="hold"/>
                                        <p:tgtEl>
                                          <p:spTgt spid="18"/>
                                        </p:tgtEl>
                                        <p:attrNameLst>
                                          <p:attrName>ppt_w</p:attrName>
                                        </p:attrNameLst>
                                      </p:cBhvr>
                                      <p:tavLst>
                                        <p:tav tm="0">
                                          <p:val>
                                            <p:fltVal val="0"/>
                                          </p:val>
                                        </p:tav>
                                        <p:tav tm="100000">
                                          <p:val>
                                            <p:strVal val="#ppt_w"/>
                                          </p:val>
                                        </p:tav>
                                      </p:tavLst>
                                    </p:anim>
                                    <p:anim calcmode="lin" valueType="num">
                                      <p:cBhvr>
                                        <p:cTn id="88" dur="500" fill="hold"/>
                                        <p:tgtEl>
                                          <p:spTgt spid="18"/>
                                        </p:tgtEl>
                                        <p:attrNameLst>
                                          <p:attrName>ppt_h</p:attrName>
                                        </p:attrNameLst>
                                      </p:cBhvr>
                                      <p:tavLst>
                                        <p:tav tm="0">
                                          <p:val>
                                            <p:fltVal val="0"/>
                                          </p:val>
                                        </p:tav>
                                        <p:tav tm="100000">
                                          <p:val>
                                            <p:strVal val="#ppt_h"/>
                                          </p:val>
                                        </p:tav>
                                      </p:tavLst>
                                    </p:anim>
                                    <p:animEffect transition="in" filter="fade">
                                      <p:cBhvr>
                                        <p:cTn id="89" dur="500"/>
                                        <p:tgtEl>
                                          <p:spTgt spid="18"/>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19"/>
                                        </p:tgtEl>
                                        <p:attrNameLst>
                                          <p:attrName>style.visibility</p:attrName>
                                        </p:attrNameLst>
                                      </p:cBhvr>
                                      <p:to>
                                        <p:strVal val="visible"/>
                                      </p:to>
                                    </p:set>
                                    <p:anim calcmode="lin" valueType="num">
                                      <p:cBhvr>
                                        <p:cTn id="94" dur="500" fill="hold"/>
                                        <p:tgtEl>
                                          <p:spTgt spid="19"/>
                                        </p:tgtEl>
                                        <p:attrNameLst>
                                          <p:attrName>ppt_w</p:attrName>
                                        </p:attrNameLst>
                                      </p:cBhvr>
                                      <p:tavLst>
                                        <p:tav tm="0">
                                          <p:val>
                                            <p:fltVal val="0"/>
                                          </p:val>
                                        </p:tav>
                                        <p:tav tm="100000">
                                          <p:val>
                                            <p:strVal val="#ppt_w"/>
                                          </p:val>
                                        </p:tav>
                                      </p:tavLst>
                                    </p:anim>
                                    <p:anim calcmode="lin" valueType="num">
                                      <p:cBhvr>
                                        <p:cTn id="95" dur="500" fill="hold"/>
                                        <p:tgtEl>
                                          <p:spTgt spid="19"/>
                                        </p:tgtEl>
                                        <p:attrNameLst>
                                          <p:attrName>ppt_h</p:attrName>
                                        </p:attrNameLst>
                                      </p:cBhvr>
                                      <p:tavLst>
                                        <p:tav tm="0">
                                          <p:val>
                                            <p:fltVal val="0"/>
                                          </p:val>
                                        </p:tav>
                                        <p:tav tm="100000">
                                          <p:val>
                                            <p:strVal val="#ppt_h"/>
                                          </p:val>
                                        </p:tav>
                                      </p:tavLst>
                                    </p:anim>
                                    <p:animEffect transition="in" filter="fade">
                                      <p:cBhvr>
                                        <p:cTn id="96" dur="500"/>
                                        <p:tgtEl>
                                          <p:spTgt spid="19"/>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nodeType="clickEffect">
                                  <p:stCondLst>
                                    <p:cond delay="0"/>
                                  </p:stCondLst>
                                  <p:childTnLst>
                                    <p:set>
                                      <p:cBhvr>
                                        <p:cTn id="100" dur="1" fill="hold">
                                          <p:stCondLst>
                                            <p:cond delay="0"/>
                                          </p:stCondLst>
                                        </p:cTn>
                                        <p:tgtEl>
                                          <p:spTgt spid="20"/>
                                        </p:tgtEl>
                                        <p:attrNameLst>
                                          <p:attrName>style.visibility</p:attrName>
                                        </p:attrNameLst>
                                      </p:cBhvr>
                                      <p:to>
                                        <p:strVal val="visible"/>
                                      </p:to>
                                    </p:set>
                                    <p:anim calcmode="lin" valueType="num">
                                      <p:cBhvr>
                                        <p:cTn id="101" dur="500" fill="hold"/>
                                        <p:tgtEl>
                                          <p:spTgt spid="20"/>
                                        </p:tgtEl>
                                        <p:attrNameLst>
                                          <p:attrName>ppt_w</p:attrName>
                                        </p:attrNameLst>
                                      </p:cBhvr>
                                      <p:tavLst>
                                        <p:tav tm="0">
                                          <p:val>
                                            <p:fltVal val="0"/>
                                          </p:val>
                                        </p:tav>
                                        <p:tav tm="100000">
                                          <p:val>
                                            <p:strVal val="#ppt_w"/>
                                          </p:val>
                                        </p:tav>
                                      </p:tavLst>
                                    </p:anim>
                                    <p:anim calcmode="lin" valueType="num">
                                      <p:cBhvr>
                                        <p:cTn id="102" dur="500" fill="hold"/>
                                        <p:tgtEl>
                                          <p:spTgt spid="20"/>
                                        </p:tgtEl>
                                        <p:attrNameLst>
                                          <p:attrName>ppt_h</p:attrName>
                                        </p:attrNameLst>
                                      </p:cBhvr>
                                      <p:tavLst>
                                        <p:tav tm="0">
                                          <p:val>
                                            <p:fltVal val="0"/>
                                          </p:val>
                                        </p:tav>
                                        <p:tav tm="100000">
                                          <p:val>
                                            <p:strVal val="#ppt_h"/>
                                          </p:val>
                                        </p:tav>
                                      </p:tavLst>
                                    </p:anim>
                                    <p:animEffect transition="in" filter="fade">
                                      <p:cBhvr>
                                        <p:cTn id="103" dur="500"/>
                                        <p:tgtEl>
                                          <p:spTgt spid="20"/>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nodeType="clickEffect">
                                  <p:stCondLst>
                                    <p:cond delay="0"/>
                                  </p:stCondLst>
                                  <p:childTnLst>
                                    <p:set>
                                      <p:cBhvr>
                                        <p:cTn id="107" dur="1" fill="hold">
                                          <p:stCondLst>
                                            <p:cond delay="0"/>
                                          </p:stCondLst>
                                        </p:cTn>
                                        <p:tgtEl>
                                          <p:spTgt spid="21"/>
                                        </p:tgtEl>
                                        <p:attrNameLst>
                                          <p:attrName>style.visibility</p:attrName>
                                        </p:attrNameLst>
                                      </p:cBhvr>
                                      <p:to>
                                        <p:strVal val="visible"/>
                                      </p:to>
                                    </p:set>
                                    <p:anim calcmode="lin" valueType="num">
                                      <p:cBhvr>
                                        <p:cTn id="108" dur="500" fill="hold"/>
                                        <p:tgtEl>
                                          <p:spTgt spid="21"/>
                                        </p:tgtEl>
                                        <p:attrNameLst>
                                          <p:attrName>ppt_w</p:attrName>
                                        </p:attrNameLst>
                                      </p:cBhvr>
                                      <p:tavLst>
                                        <p:tav tm="0">
                                          <p:val>
                                            <p:fltVal val="0"/>
                                          </p:val>
                                        </p:tav>
                                        <p:tav tm="100000">
                                          <p:val>
                                            <p:strVal val="#ppt_w"/>
                                          </p:val>
                                        </p:tav>
                                      </p:tavLst>
                                    </p:anim>
                                    <p:anim calcmode="lin" valueType="num">
                                      <p:cBhvr>
                                        <p:cTn id="109" dur="500" fill="hold"/>
                                        <p:tgtEl>
                                          <p:spTgt spid="21"/>
                                        </p:tgtEl>
                                        <p:attrNameLst>
                                          <p:attrName>ppt_h</p:attrName>
                                        </p:attrNameLst>
                                      </p:cBhvr>
                                      <p:tavLst>
                                        <p:tav tm="0">
                                          <p:val>
                                            <p:fltVal val="0"/>
                                          </p:val>
                                        </p:tav>
                                        <p:tav tm="100000">
                                          <p:val>
                                            <p:strVal val="#ppt_h"/>
                                          </p:val>
                                        </p:tav>
                                      </p:tavLst>
                                    </p:anim>
                                    <p:animEffect transition="in" filter="fade">
                                      <p:cBhvr>
                                        <p:cTn id="110" dur="500"/>
                                        <p:tgtEl>
                                          <p:spTgt spid="21"/>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nodeType="clickEffect">
                                  <p:stCondLst>
                                    <p:cond delay="0"/>
                                  </p:stCondLst>
                                  <p:childTnLst>
                                    <p:set>
                                      <p:cBhvr>
                                        <p:cTn id="114" dur="1" fill="hold">
                                          <p:stCondLst>
                                            <p:cond delay="0"/>
                                          </p:stCondLst>
                                        </p:cTn>
                                        <p:tgtEl>
                                          <p:spTgt spid="22"/>
                                        </p:tgtEl>
                                        <p:attrNameLst>
                                          <p:attrName>style.visibility</p:attrName>
                                        </p:attrNameLst>
                                      </p:cBhvr>
                                      <p:to>
                                        <p:strVal val="visible"/>
                                      </p:to>
                                    </p:set>
                                    <p:anim calcmode="lin" valueType="num">
                                      <p:cBhvr>
                                        <p:cTn id="115" dur="500" fill="hold"/>
                                        <p:tgtEl>
                                          <p:spTgt spid="22"/>
                                        </p:tgtEl>
                                        <p:attrNameLst>
                                          <p:attrName>ppt_w</p:attrName>
                                        </p:attrNameLst>
                                      </p:cBhvr>
                                      <p:tavLst>
                                        <p:tav tm="0">
                                          <p:val>
                                            <p:fltVal val="0"/>
                                          </p:val>
                                        </p:tav>
                                        <p:tav tm="100000">
                                          <p:val>
                                            <p:strVal val="#ppt_w"/>
                                          </p:val>
                                        </p:tav>
                                      </p:tavLst>
                                    </p:anim>
                                    <p:anim calcmode="lin" valueType="num">
                                      <p:cBhvr>
                                        <p:cTn id="116" dur="500" fill="hold"/>
                                        <p:tgtEl>
                                          <p:spTgt spid="22"/>
                                        </p:tgtEl>
                                        <p:attrNameLst>
                                          <p:attrName>ppt_h</p:attrName>
                                        </p:attrNameLst>
                                      </p:cBhvr>
                                      <p:tavLst>
                                        <p:tav tm="0">
                                          <p:val>
                                            <p:fltVal val="0"/>
                                          </p:val>
                                        </p:tav>
                                        <p:tav tm="100000">
                                          <p:val>
                                            <p:strVal val="#ppt_h"/>
                                          </p:val>
                                        </p:tav>
                                      </p:tavLst>
                                    </p:anim>
                                    <p:animEffect transition="in" filter="fade">
                                      <p:cBhvr>
                                        <p:cTn id="117" dur="500"/>
                                        <p:tgtEl>
                                          <p:spTgt spid="22"/>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nodeType="clickEffect">
                                  <p:stCondLst>
                                    <p:cond delay="0"/>
                                  </p:stCondLst>
                                  <p:childTnLst>
                                    <p:set>
                                      <p:cBhvr>
                                        <p:cTn id="121" dur="1" fill="hold">
                                          <p:stCondLst>
                                            <p:cond delay="0"/>
                                          </p:stCondLst>
                                        </p:cTn>
                                        <p:tgtEl>
                                          <p:spTgt spid="23"/>
                                        </p:tgtEl>
                                        <p:attrNameLst>
                                          <p:attrName>style.visibility</p:attrName>
                                        </p:attrNameLst>
                                      </p:cBhvr>
                                      <p:to>
                                        <p:strVal val="visible"/>
                                      </p:to>
                                    </p:set>
                                    <p:anim calcmode="lin" valueType="num">
                                      <p:cBhvr>
                                        <p:cTn id="122" dur="500" fill="hold"/>
                                        <p:tgtEl>
                                          <p:spTgt spid="23"/>
                                        </p:tgtEl>
                                        <p:attrNameLst>
                                          <p:attrName>ppt_w</p:attrName>
                                        </p:attrNameLst>
                                      </p:cBhvr>
                                      <p:tavLst>
                                        <p:tav tm="0">
                                          <p:val>
                                            <p:fltVal val="0"/>
                                          </p:val>
                                        </p:tav>
                                        <p:tav tm="100000">
                                          <p:val>
                                            <p:strVal val="#ppt_w"/>
                                          </p:val>
                                        </p:tav>
                                      </p:tavLst>
                                    </p:anim>
                                    <p:anim calcmode="lin" valueType="num">
                                      <p:cBhvr>
                                        <p:cTn id="123" dur="500" fill="hold"/>
                                        <p:tgtEl>
                                          <p:spTgt spid="23"/>
                                        </p:tgtEl>
                                        <p:attrNameLst>
                                          <p:attrName>ppt_h</p:attrName>
                                        </p:attrNameLst>
                                      </p:cBhvr>
                                      <p:tavLst>
                                        <p:tav tm="0">
                                          <p:val>
                                            <p:fltVal val="0"/>
                                          </p:val>
                                        </p:tav>
                                        <p:tav tm="100000">
                                          <p:val>
                                            <p:strVal val="#ppt_h"/>
                                          </p:val>
                                        </p:tav>
                                      </p:tavLst>
                                    </p:anim>
                                    <p:animEffect transition="in" filter="fade">
                                      <p:cBhvr>
                                        <p:cTn id="124" dur="500"/>
                                        <p:tgtEl>
                                          <p:spTgt spid="23"/>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nodeType="clickEffect">
                                  <p:stCondLst>
                                    <p:cond delay="0"/>
                                  </p:stCondLst>
                                  <p:childTnLst>
                                    <p:set>
                                      <p:cBhvr>
                                        <p:cTn id="128" dur="1" fill="hold">
                                          <p:stCondLst>
                                            <p:cond delay="0"/>
                                          </p:stCondLst>
                                        </p:cTn>
                                        <p:tgtEl>
                                          <p:spTgt spid="24"/>
                                        </p:tgtEl>
                                        <p:attrNameLst>
                                          <p:attrName>style.visibility</p:attrName>
                                        </p:attrNameLst>
                                      </p:cBhvr>
                                      <p:to>
                                        <p:strVal val="visible"/>
                                      </p:to>
                                    </p:set>
                                    <p:anim calcmode="lin" valueType="num">
                                      <p:cBhvr>
                                        <p:cTn id="129" dur="500" fill="hold"/>
                                        <p:tgtEl>
                                          <p:spTgt spid="24"/>
                                        </p:tgtEl>
                                        <p:attrNameLst>
                                          <p:attrName>ppt_w</p:attrName>
                                        </p:attrNameLst>
                                      </p:cBhvr>
                                      <p:tavLst>
                                        <p:tav tm="0">
                                          <p:val>
                                            <p:fltVal val="0"/>
                                          </p:val>
                                        </p:tav>
                                        <p:tav tm="100000">
                                          <p:val>
                                            <p:strVal val="#ppt_w"/>
                                          </p:val>
                                        </p:tav>
                                      </p:tavLst>
                                    </p:anim>
                                    <p:anim calcmode="lin" valueType="num">
                                      <p:cBhvr>
                                        <p:cTn id="130" dur="500" fill="hold"/>
                                        <p:tgtEl>
                                          <p:spTgt spid="24"/>
                                        </p:tgtEl>
                                        <p:attrNameLst>
                                          <p:attrName>ppt_h</p:attrName>
                                        </p:attrNameLst>
                                      </p:cBhvr>
                                      <p:tavLst>
                                        <p:tav tm="0">
                                          <p:val>
                                            <p:fltVal val="0"/>
                                          </p:val>
                                        </p:tav>
                                        <p:tav tm="100000">
                                          <p:val>
                                            <p:strVal val="#ppt_h"/>
                                          </p:val>
                                        </p:tav>
                                      </p:tavLst>
                                    </p:anim>
                                    <p:animEffect transition="in" filter="fade">
                                      <p:cBhvr>
                                        <p:cTn id="1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2"/>
          <a:stretch>
            <a:fillRect/>
          </a:stretch>
        </p:blipFill>
        <p:spPr>
          <a:xfrm>
            <a:off x="838200" y="575945"/>
            <a:ext cx="7838440" cy="936625"/>
          </a:xfrm>
          <a:prstGeom prst="rect">
            <a:avLst/>
          </a:prstGeom>
        </p:spPr>
      </p:pic>
      <p:sp>
        <p:nvSpPr>
          <p:cNvPr id="16" name="Rounded Rectangle 15"/>
          <p:cNvSpPr/>
          <p:nvPr/>
        </p:nvSpPr>
        <p:spPr>
          <a:xfrm>
            <a:off x="3437890" y="2008505"/>
            <a:ext cx="5751195" cy="19577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Rounded" panose="020B0500000000000000" charset="0"/>
                <a:cs typeface="Arial-Rounded" panose="020B0500000000000000" charset="0"/>
              </a:rPr>
              <a:t>Tiếng sáo diều vi vu</a:t>
            </a:r>
          </a:p>
          <a:p>
            <a:pPr algn="ctr"/>
            <a:r>
              <a:rPr lang="en-US" sz="4000">
                <a:latin typeface="Arial-Rounded" panose="020B0500000000000000" charset="0"/>
                <a:cs typeface="Arial-Rounded" panose="020B0500000000000000" charset="0"/>
              </a:rPr>
              <a:t>Tiếng ve kêu râm ran</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489450" y="1442085"/>
            <a:ext cx="384175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3</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2487E4D7-D3C5-4F90-9351-16631824B8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0124" r="-2133" b="21481"/>
          <a:stretch>
            <a:fillRect/>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117936" y="27856"/>
            <a:ext cx="8226464"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indent="-742950" algn="ctr">
              <a:buAutoNum type="arabicPeriod"/>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charset="0"/>
                <a:ea typeface="Arial-Rounded" panose="020B0500000000000000" charset="0"/>
                <a:cs typeface="Arial-Rounded" panose="020B0500000000000000" charset="0"/>
              </a:rPr>
              <a:t>Ôn và khởi động (Xe bus yêu thương)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pic>
        <p:nvPicPr>
          <p:cNvPr id="6" name="Picture 5">
            <a:extLst>
              <a:ext uri="{FF2B5EF4-FFF2-40B4-BE49-F238E27FC236}">
                <a16:creationId xmlns:a16="http://schemas.microsoft.com/office/drawing/2014/main" id="{57E7228D-500C-42D4-9187-D9A0243287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Tree>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91440" y="1945640"/>
            <a:ext cx="12077700" cy="3333750"/>
          </a:xfrm>
          <a:prstGeom prst="rect">
            <a:avLst/>
          </a:prstGeom>
          <a:noFill/>
          <a:ln>
            <a:noFill/>
          </a:ln>
        </p:spPr>
      </p:pic>
      <p:sp>
        <p:nvSpPr>
          <p:cNvPr id="19462" name="TextBox 8"/>
          <p:cNvSpPr txBox="1"/>
          <p:nvPr/>
        </p:nvSpPr>
        <p:spPr>
          <a:xfrm>
            <a:off x="114300" y="2221865"/>
            <a:ext cx="5380355"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Hôm nay trong lớp học</a:t>
            </a:r>
          </a:p>
        </p:txBody>
      </p:sp>
      <p:sp>
        <p:nvSpPr>
          <p:cNvPr id="2" name="Rounded Rectangle 1"/>
          <p:cNvSpPr/>
          <p:nvPr/>
        </p:nvSpPr>
        <p:spPr>
          <a:xfrm>
            <a:off x="570230" y="410210"/>
            <a:ext cx="1081405"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Arial-Rounded" panose="020B0500000000000000" charset="0"/>
                <a:ea typeface="+mn-ea"/>
                <a:cs typeface="Arial-Rounded" panose="020B0500000000000000" charset="0"/>
              </a:rPr>
              <a:t>Viết </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sp>
        <p:nvSpPr>
          <p:cNvPr id="4" name="TextBox 8"/>
          <p:cNvSpPr txBox="1"/>
          <p:nvPr/>
        </p:nvSpPr>
        <p:spPr>
          <a:xfrm>
            <a:off x="0" y="2985135"/>
            <a:ext cx="631190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Với giấy trắng, bút màu</a:t>
            </a:r>
          </a:p>
        </p:txBody>
      </p:sp>
      <p:sp>
        <p:nvSpPr>
          <p:cNvPr id="6" name="TextBox 8"/>
          <p:cNvSpPr txBox="1"/>
          <p:nvPr/>
        </p:nvSpPr>
        <p:spPr>
          <a:xfrm>
            <a:off x="0" y="3691890"/>
            <a:ext cx="563372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Nắn nót em ngồi vẽ</a:t>
            </a:r>
          </a:p>
        </p:txBody>
      </p:sp>
      <p:sp>
        <p:nvSpPr>
          <p:cNvPr id="7" name="TextBox 8"/>
          <p:cNvSpPr txBox="1"/>
          <p:nvPr/>
        </p:nvSpPr>
        <p:spPr>
          <a:xfrm>
            <a:off x="114300" y="4453890"/>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Lung linh bầu trời sao</a:t>
            </a:r>
          </a:p>
        </p:txBody>
      </p:sp>
      <p:sp>
        <p:nvSpPr>
          <p:cNvPr id="9" name="TextBox 8"/>
          <p:cNvSpPr txBox="1"/>
          <p:nvPr/>
        </p:nvSpPr>
        <p:spPr>
          <a:xfrm>
            <a:off x="6638290" y="2221865"/>
            <a:ext cx="600837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Vẽ ông trăng trên cao</a:t>
            </a:r>
          </a:p>
        </p:txBody>
      </p:sp>
      <p:sp>
        <p:nvSpPr>
          <p:cNvPr id="10" name="TextBox 8"/>
          <p:cNvSpPr txBox="1"/>
          <p:nvPr/>
        </p:nvSpPr>
        <p:spPr>
          <a:xfrm>
            <a:off x="6699885" y="2985135"/>
            <a:ext cx="588518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Rải ánh vàng đầu ngõ</a:t>
            </a:r>
          </a:p>
        </p:txBody>
      </p:sp>
      <p:sp>
        <p:nvSpPr>
          <p:cNvPr id="11" name="TextBox 8"/>
          <p:cNvSpPr txBox="1"/>
          <p:nvPr/>
        </p:nvSpPr>
        <p:spPr>
          <a:xfrm>
            <a:off x="6589395" y="3691890"/>
            <a:ext cx="588518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Vẽ cánh diều no gió</a:t>
            </a:r>
          </a:p>
        </p:txBody>
      </p:sp>
      <p:sp>
        <p:nvSpPr>
          <p:cNvPr id="12" name="TextBox 8"/>
          <p:cNvSpPr txBox="1"/>
          <p:nvPr/>
        </p:nvSpPr>
        <p:spPr>
          <a:xfrm>
            <a:off x="6589395" y="4398645"/>
            <a:ext cx="588518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Vi vu giữa trời xanh</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heckerboard(across)">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heckerboard(across)">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4" grpId="0"/>
      <p:bldP spid="4" grpId="1"/>
      <p:bldP spid="6" grpId="0"/>
      <p:bldP spid="6" grpId="1"/>
      <p:bldP spid="7" grpId="0"/>
      <p:bldP spid="7" grpId="1"/>
      <p:bldP spid="9" grpId="0"/>
      <p:bldP spid="9" grpId="1"/>
      <p:bldP spid="10" grpId="0"/>
      <p:bldP spid="10" grpId="1"/>
      <p:bldP spid="11" grpId="0"/>
      <p:bldP spid="11" grpId="1"/>
      <p:bldP spid="12" grpId="0"/>
      <p:bldP spid="1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charset="0"/>
                <a:cs typeface="Arial-Rounded" panose="020B0500000000000000" charset="0"/>
              </a:rPr>
              <a:t>2. Chọn ng hay ngh thay cho ô vuông</a:t>
            </a:r>
          </a:p>
        </p:txBody>
      </p:sp>
      <p:sp>
        <p:nvSpPr>
          <p:cNvPr id="3" name="Content Placeholder 2"/>
          <p:cNvSpPr>
            <a:spLocks noGrp="1"/>
          </p:cNvSpPr>
          <p:nvPr>
            <p:ph idx="1"/>
          </p:nvPr>
        </p:nvSpPr>
        <p:spPr/>
        <p:txBody>
          <a:bodyPr/>
          <a:lstStyle/>
          <a:p>
            <a:pPr marL="0" indent="0">
              <a:buNone/>
            </a:pPr>
            <a:r>
              <a:rPr lang="en-US" sz="3600">
                <a:latin typeface="Arial-Rounded" panose="020B0500000000000000" charset="0"/>
                <a:cs typeface="Arial-Rounded" panose="020B0500000000000000" charset="0"/>
              </a:rPr>
              <a:t>a. Trăm nghe không bằng một thấy</a:t>
            </a:r>
          </a:p>
          <a:p>
            <a:pPr marL="0" indent="0">
              <a:buNone/>
            </a:pPr>
            <a:r>
              <a:rPr lang="en-US" sz="3600">
                <a:latin typeface="Arial-Rounded" panose="020B0500000000000000" charset="0"/>
                <a:cs typeface="Arial-Rounded" panose="020B0500000000000000" charset="0"/>
              </a:rPr>
              <a:t>b. Có công mài sắt, có ngày nên kim</a:t>
            </a:r>
          </a:p>
        </p:txBody>
      </p:sp>
      <p:pic>
        <p:nvPicPr>
          <p:cNvPr id="9" name="Content Placeholder 8" descr="0083"/>
          <p:cNvPicPr>
            <a:picLocks noChangeAspect="1"/>
          </p:cNvPicPr>
          <p:nvPr/>
        </p:nvPicPr>
        <p:blipFill>
          <a:blip r:embed="rId2"/>
          <a:stretch>
            <a:fillRect/>
          </a:stretch>
        </p:blipFill>
        <p:spPr>
          <a:xfrm>
            <a:off x="2546985" y="1824990"/>
            <a:ext cx="622935" cy="655955"/>
          </a:xfrm>
          <a:prstGeom prst="rect">
            <a:avLst/>
          </a:prstGeom>
        </p:spPr>
      </p:pic>
      <p:pic>
        <p:nvPicPr>
          <p:cNvPr id="4" name="Content Placeholder 8" descr="0083"/>
          <p:cNvPicPr>
            <a:picLocks noChangeAspect="1"/>
          </p:cNvPicPr>
          <p:nvPr/>
        </p:nvPicPr>
        <p:blipFill>
          <a:blip r:embed="rId2"/>
          <a:stretch>
            <a:fillRect/>
          </a:stretch>
        </p:blipFill>
        <p:spPr>
          <a:xfrm>
            <a:off x="5276215" y="2480945"/>
            <a:ext cx="450215" cy="655955"/>
          </a:xfrm>
          <a:prstGeom prst="rect">
            <a:avLst/>
          </a:prstGeom>
        </p:spPr>
      </p:pic>
      <p:pic>
        <p:nvPicPr>
          <p:cNvPr id="6" name="Picture 5"/>
          <p:cNvPicPr>
            <a:picLocks noChangeAspect="1"/>
          </p:cNvPicPr>
          <p:nvPr/>
        </p:nvPicPr>
        <p:blipFill>
          <a:blip r:embed="rId3"/>
          <a:stretch>
            <a:fillRect/>
          </a:stretch>
        </p:blipFill>
        <p:spPr>
          <a:xfrm>
            <a:off x="838200" y="3562350"/>
            <a:ext cx="8997315" cy="3030220"/>
          </a:xfrm>
          <a:prstGeom prst="rect">
            <a:avLst/>
          </a:prstGeom>
        </p:spPr>
      </p:pic>
      <p:sp>
        <p:nvSpPr>
          <p:cNvPr id="7" name="Text Box 6"/>
          <p:cNvSpPr txBox="1"/>
          <p:nvPr/>
        </p:nvSpPr>
        <p:spPr>
          <a:xfrm>
            <a:off x="4695825" y="4645660"/>
            <a:ext cx="963295" cy="645160"/>
          </a:xfrm>
          <a:prstGeom prst="rect">
            <a:avLst/>
          </a:prstGeom>
          <a:noFill/>
        </p:spPr>
        <p:txBody>
          <a:bodyPr wrap="square" rtlCol="0">
            <a:spAutoFit/>
          </a:bodyPr>
          <a:lstStyle/>
          <a:p>
            <a:r>
              <a:rPr lang="en-US" sz="3600">
                <a:latin typeface="Arial-Rounded" panose="020B0500000000000000" charset="0"/>
                <a:cs typeface="Arial-Rounded" panose="020B0500000000000000" charset="0"/>
              </a:rPr>
              <a:t>rùa</a:t>
            </a:r>
          </a:p>
        </p:txBody>
      </p:sp>
      <p:sp>
        <p:nvSpPr>
          <p:cNvPr id="8" name="Text Box 7"/>
          <p:cNvSpPr txBox="1"/>
          <p:nvPr/>
        </p:nvSpPr>
        <p:spPr>
          <a:xfrm>
            <a:off x="4695825" y="5314950"/>
            <a:ext cx="2341880" cy="645160"/>
          </a:xfrm>
          <a:prstGeom prst="rect">
            <a:avLst/>
          </a:prstGeom>
          <a:noFill/>
        </p:spPr>
        <p:txBody>
          <a:bodyPr wrap="square" rtlCol="0">
            <a:spAutoFit/>
          </a:bodyPr>
          <a:lstStyle/>
          <a:p>
            <a:r>
              <a:rPr lang="en-US" sz="3600">
                <a:latin typeface="Arial-Rounded" panose="020B0500000000000000" charset="0"/>
                <a:cs typeface="Arial-Rounded" panose="020B0500000000000000" charset="0"/>
              </a:rPr>
              <a:t>chớp</a:t>
            </a:r>
          </a:p>
        </p:txBody>
      </p:sp>
      <p:sp>
        <p:nvSpPr>
          <p:cNvPr id="10" name="Text Box 9"/>
          <p:cNvSpPr txBox="1"/>
          <p:nvPr/>
        </p:nvSpPr>
        <p:spPr>
          <a:xfrm>
            <a:off x="6257925" y="5947410"/>
            <a:ext cx="2341880" cy="645160"/>
          </a:xfrm>
          <a:prstGeom prst="rect">
            <a:avLst/>
          </a:prstGeom>
          <a:noFill/>
        </p:spPr>
        <p:txBody>
          <a:bodyPr wrap="square" rtlCol="0">
            <a:spAutoFit/>
          </a:bodyPr>
          <a:lstStyle/>
          <a:p>
            <a:r>
              <a:rPr lang="en-US" sz="3600">
                <a:latin typeface="Arial-Rounded" panose="020B0500000000000000" charset="0"/>
                <a:cs typeface="Arial-Rounded" panose="020B0500000000000000" charset="0"/>
              </a:rPr>
              <a:t>dưa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nodeType="clickEffect">
                                  <p:stCondLst>
                                    <p:cond delay="0"/>
                                  </p:stCondLst>
                                  <p:childTnLst>
                                    <p:animEffect transition="out" filter="strips(downLeft)">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10" grpId="0"/>
      <p:bldP spid="10"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apture"/>
          <p:cNvPicPr>
            <a:picLocks noGrp="1" noChangeAspect="1"/>
          </p:cNvPicPr>
          <p:nvPr>
            <p:ph idx="1"/>
          </p:nvPr>
        </p:nvPicPr>
        <p:blipFill>
          <a:blip r:embed="rId2"/>
          <a:stretch>
            <a:fillRect/>
          </a:stretch>
        </p:blipFill>
        <p:spPr>
          <a:xfrm>
            <a:off x="1300480" y="1464310"/>
            <a:ext cx="9478010" cy="2893695"/>
          </a:xfrm>
          <a:prstGeom prst="rect">
            <a:avLst/>
          </a:prstGeom>
        </p:spPr>
      </p:pic>
      <p:sp>
        <p:nvSpPr>
          <p:cNvPr id="5" name="Rounded Rectangle 4"/>
          <p:cNvSpPr/>
          <p:nvPr/>
        </p:nvSpPr>
        <p:spPr>
          <a:xfrm>
            <a:off x="2444750" y="4229735"/>
            <a:ext cx="1104900" cy="689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Rounded" panose="020B0500000000000000" charset="0"/>
                <a:cs typeface="Arial-Rounded" panose="020B0500000000000000" charset="0"/>
              </a:rPr>
              <a:t>Bàn</a:t>
            </a:r>
          </a:p>
        </p:txBody>
      </p:sp>
      <p:sp>
        <p:nvSpPr>
          <p:cNvPr id="6" name="Rounded Rectangle 5"/>
          <p:cNvSpPr/>
          <p:nvPr/>
        </p:nvSpPr>
        <p:spPr>
          <a:xfrm>
            <a:off x="5290185" y="4168775"/>
            <a:ext cx="1468755" cy="689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Rounded" panose="020B0500000000000000" charset="0"/>
                <a:cs typeface="Arial-Rounded" panose="020B0500000000000000" charset="0"/>
              </a:rPr>
              <a:t>Bảng</a:t>
            </a:r>
          </a:p>
        </p:txBody>
      </p:sp>
      <p:sp>
        <p:nvSpPr>
          <p:cNvPr id="7" name="Rounded Rectangle 6"/>
          <p:cNvSpPr/>
          <p:nvPr/>
        </p:nvSpPr>
        <p:spPr>
          <a:xfrm>
            <a:off x="8474710" y="4229735"/>
            <a:ext cx="1468755" cy="689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Rounded" panose="020B0500000000000000" charset="0"/>
                <a:cs typeface="Arial-Rounded" panose="020B0500000000000000" charset="0"/>
              </a:rPr>
              <a:t>Đàn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bldLvl="0" animBg="1"/>
      <p:bldP spid="6" grpId="1" animBg="1"/>
      <p:bldP spid="7" grpId="0" bldLvl="0" animBg="1"/>
      <p:bldP spid="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505835" y="1442085"/>
            <a:ext cx="574865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5 +6</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8840" y="1614805"/>
            <a:ext cx="6962775" cy="362839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806094" y="336501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Luyện tập</a:t>
            </a:r>
          </a:p>
        </p:txBody>
      </p:sp>
    </p:spTree>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1377950" y="891540"/>
            <a:ext cx="9062085" cy="4557395"/>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155" y="365125"/>
            <a:ext cx="10875645" cy="1325880"/>
          </a:xfrm>
        </p:spPr>
        <p:txBody>
          <a:bodyPr/>
          <a:lstStyle/>
          <a:p>
            <a:endParaRPr lang="en-US" sz="2800">
              <a:latin typeface="Arial-Rounded" panose="020B0500000000000000" charset="0"/>
              <a:cs typeface="Arial-Rounded" panose="020B0500000000000000" charset="0"/>
            </a:endParaRPr>
          </a:p>
        </p:txBody>
      </p:sp>
      <p:pic>
        <p:nvPicPr>
          <p:cNvPr id="4" name="Content Placeholder 3"/>
          <p:cNvPicPr>
            <a:picLocks noGrp="1" noChangeAspect="1"/>
          </p:cNvPicPr>
          <p:nvPr>
            <p:ph idx="1"/>
          </p:nvPr>
        </p:nvPicPr>
        <p:blipFill>
          <a:blip r:embed="rId2"/>
          <a:stretch>
            <a:fillRect/>
          </a:stretch>
        </p:blipFill>
        <p:spPr>
          <a:xfrm>
            <a:off x="905510" y="1691005"/>
            <a:ext cx="9458325" cy="3279140"/>
          </a:xfrm>
          <a:prstGeom prst="rect">
            <a:avLst/>
          </a:prstGeom>
        </p:spPr>
      </p:pic>
      <p:sp>
        <p:nvSpPr>
          <p:cNvPr id="5" name="Rounded Rectangle 4"/>
          <p:cNvSpPr/>
          <p:nvPr/>
        </p:nvSpPr>
        <p:spPr>
          <a:xfrm>
            <a:off x="3723640" y="4063365"/>
            <a:ext cx="2108200" cy="5378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đèn học</a:t>
            </a:r>
          </a:p>
        </p:txBody>
      </p:sp>
      <p:sp>
        <p:nvSpPr>
          <p:cNvPr id="6" name="Rounded Rectangle 5"/>
          <p:cNvSpPr/>
          <p:nvPr/>
        </p:nvSpPr>
        <p:spPr>
          <a:xfrm>
            <a:off x="6096000" y="4063365"/>
            <a:ext cx="5257800" cy="5378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Đèn học dùng để chiếu sáng.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6" name="Content Placeholder 5" descr="Capture"/>
          <p:cNvPicPr>
            <a:picLocks noGrp="1" noChangeAspect="1"/>
          </p:cNvPicPr>
          <p:nvPr>
            <p:ph idx="1"/>
          </p:nvPr>
        </p:nvPicPr>
        <p:blipFill>
          <a:blip r:embed="rId3"/>
          <a:stretch>
            <a:fillRect/>
          </a:stretch>
        </p:blipFill>
        <p:spPr>
          <a:xfrm>
            <a:off x="1653540" y="887730"/>
            <a:ext cx="9411970" cy="3603625"/>
          </a:xfrm>
          <a:prstGeom prst="rect">
            <a:avLst/>
          </a:prstGeom>
        </p:spPr>
      </p:pic>
      <p:sp>
        <p:nvSpPr>
          <p:cNvPr id="8" name="Rounded Rectangle 7"/>
          <p:cNvSpPr/>
          <p:nvPr/>
        </p:nvSpPr>
        <p:spPr>
          <a:xfrm>
            <a:off x="9919335" y="1691005"/>
            <a:ext cx="314325" cy="335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Arial-Rounded" panose="020B0500000000000000" charset="0"/>
                <a:cs typeface="Arial-Rounded" panose="020B0500000000000000" charset="0"/>
              </a:rPr>
              <a:t>?</a:t>
            </a:r>
          </a:p>
        </p:txBody>
      </p:sp>
      <p:sp>
        <p:nvSpPr>
          <p:cNvPr id="9" name="Rounded Rectangle 8"/>
          <p:cNvSpPr/>
          <p:nvPr/>
        </p:nvSpPr>
        <p:spPr>
          <a:xfrm>
            <a:off x="7545705" y="2288540"/>
            <a:ext cx="314325" cy="335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Arial-Rounded" panose="020B0500000000000000" charset="0"/>
                <a:cs typeface="Arial-Rounded" panose="020B0500000000000000" charset="0"/>
              </a:rPr>
              <a:t>?</a:t>
            </a:r>
          </a:p>
        </p:txBody>
      </p:sp>
      <p:sp>
        <p:nvSpPr>
          <p:cNvPr id="10" name="Rounded Rectangle 9"/>
          <p:cNvSpPr/>
          <p:nvPr/>
        </p:nvSpPr>
        <p:spPr>
          <a:xfrm>
            <a:off x="7545705" y="2875915"/>
            <a:ext cx="314325" cy="335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Arial-Rounded" panose="020B0500000000000000" charset="0"/>
                <a:cs typeface="Arial-Rounded" panose="020B0500000000000000" charset="0"/>
              </a:rPr>
              <a:t>.</a:t>
            </a:r>
          </a:p>
        </p:txBody>
      </p:sp>
      <p:sp>
        <p:nvSpPr>
          <p:cNvPr id="11" name="Rounded Rectangle 10"/>
          <p:cNvSpPr/>
          <p:nvPr/>
        </p:nvSpPr>
        <p:spPr>
          <a:xfrm>
            <a:off x="6000115" y="3484880"/>
            <a:ext cx="314325" cy="335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Arial-Rounded" panose="020B0500000000000000" charset="0"/>
                <a:cs typeface="Arial-Rounded" panose="020B0500000000000000" charset="0"/>
              </a:rPr>
              <a:t>.</a:t>
            </a:r>
          </a:p>
        </p:txBody>
      </p:sp>
      <p:sp>
        <p:nvSpPr>
          <p:cNvPr id="12" name="Rounded Rectangle 11"/>
          <p:cNvSpPr/>
          <p:nvPr/>
        </p:nvSpPr>
        <p:spPr>
          <a:xfrm>
            <a:off x="5604510" y="4062730"/>
            <a:ext cx="314325" cy="335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Arial-Rounded" panose="020B0500000000000000" charset="0"/>
                <a:cs typeface="Arial-Rounded" panose="020B0500000000000000" charset="0"/>
              </a:rPr>
              <a:t>.</a:t>
            </a:r>
          </a:p>
        </p:txBody>
      </p:sp>
      <p:pic>
        <p:nvPicPr>
          <p:cNvPr id="13" name="Picture 12"/>
          <p:cNvPicPr>
            <a:picLocks noChangeAspect="1"/>
          </p:cNvPicPr>
          <p:nvPr/>
        </p:nvPicPr>
        <p:blipFill>
          <a:blip r:embed="rId4"/>
          <a:stretch>
            <a:fillRect/>
          </a:stretch>
        </p:blipFill>
        <p:spPr>
          <a:xfrm>
            <a:off x="2425700" y="4603115"/>
            <a:ext cx="7056120" cy="185166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bldLvl="0" animBg="1"/>
      <p:bldP spid="9" grpId="1" animBg="1"/>
      <p:bldP spid="10" grpId="0" bldLvl="0" animBg="1"/>
      <p:bldP spid="10" grpId="1" animBg="1"/>
      <p:bldP spid="11" grpId="0" bldLvl="0" animBg="1"/>
      <p:bldP spid="11" grpId="1" animBg="1"/>
      <p:bldP spid="12" grpId="0" bldLvl="0" animBg="1"/>
      <p:bldP spid="1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0645"/>
            <a:ext cx="12192635" cy="1325880"/>
          </a:xfrm>
        </p:spPr>
        <p:txBody>
          <a:bodyPr>
            <a:normAutofit/>
          </a:bodyPr>
          <a:lstStyle/>
          <a:p>
            <a:r>
              <a:rPr lang="en-US">
                <a:latin typeface="Arial-Rounded" panose="020B0500000000000000" charset="0"/>
                <a:cs typeface="Arial-Rounded" panose="020B0500000000000000" charset="0"/>
              </a:rPr>
              <a:t>1. Nhìn tranh nói tên vật và nêu công dụng của chúng</a:t>
            </a:r>
          </a:p>
        </p:txBody>
      </p:sp>
      <p:pic>
        <p:nvPicPr>
          <p:cNvPr id="4" name="Content Placeholder 3"/>
          <p:cNvPicPr>
            <a:picLocks noGrp="1" noChangeAspect="1"/>
          </p:cNvPicPr>
          <p:nvPr>
            <p:ph idx="1"/>
          </p:nvPr>
        </p:nvPicPr>
        <p:blipFill>
          <a:blip r:embed="rId4"/>
          <a:stretch>
            <a:fillRect/>
          </a:stretch>
        </p:blipFill>
        <p:spPr>
          <a:xfrm>
            <a:off x="1724025" y="1245235"/>
            <a:ext cx="8936990" cy="4128770"/>
          </a:xfrm>
          <a:prstGeom prst="rect">
            <a:avLst/>
          </a:prstGeom>
        </p:spPr>
      </p:pic>
      <p:sp>
        <p:nvSpPr>
          <p:cNvPr id="5" name="Cloud Callout 4"/>
          <p:cNvSpPr/>
          <p:nvPr/>
        </p:nvSpPr>
        <p:spPr>
          <a:xfrm>
            <a:off x="770255" y="1245235"/>
            <a:ext cx="3073400" cy="943610"/>
          </a:xfrm>
          <a:prstGeom prst="cloudCallout">
            <a:avLst>
              <a:gd name="adj1" fmla="val 25404"/>
              <a:gd name="adj2" fmla="val 1098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Rounded" panose="020B0500000000000000" charset="0"/>
                <a:cs typeface="Arial-Rounded" panose="020B0500000000000000" charset="0"/>
              </a:rPr>
              <a:t>Bút chì dùng để vẽ.</a:t>
            </a:r>
          </a:p>
        </p:txBody>
      </p:sp>
      <p:sp>
        <p:nvSpPr>
          <p:cNvPr id="6" name="Cloud Callout 5"/>
          <p:cNvSpPr/>
          <p:nvPr/>
        </p:nvSpPr>
        <p:spPr>
          <a:xfrm>
            <a:off x="8956675" y="971550"/>
            <a:ext cx="2910840" cy="963295"/>
          </a:xfrm>
          <a:prstGeom prst="cloudCallout">
            <a:avLst>
              <a:gd name="adj1" fmla="val -43586"/>
              <a:gd name="adj2" fmla="val 1109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Rounded" panose="020B0500000000000000" charset="0"/>
                <a:cs typeface="Arial-Rounded" panose="020B0500000000000000" charset="0"/>
              </a:rPr>
              <a:t>Thước dùng để kẻ.</a:t>
            </a:r>
          </a:p>
        </p:txBody>
      </p:sp>
      <p:sp>
        <p:nvSpPr>
          <p:cNvPr id="7" name="Cloud Callout 6"/>
          <p:cNvSpPr/>
          <p:nvPr/>
        </p:nvSpPr>
        <p:spPr>
          <a:xfrm>
            <a:off x="9463405" y="3902710"/>
            <a:ext cx="2910840" cy="963295"/>
          </a:xfrm>
          <a:prstGeom prst="cloudCallout">
            <a:avLst>
              <a:gd name="adj1" fmla="val -91688"/>
              <a:gd name="adj2" fmla="val 298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Rounded" panose="020B0500000000000000" charset="0"/>
                <a:cs typeface="Arial-Rounded" panose="020B0500000000000000" charset="0"/>
              </a:rPr>
              <a:t>Bút màu dùng để tô</a:t>
            </a:r>
          </a:p>
        </p:txBody>
      </p:sp>
      <p:sp>
        <p:nvSpPr>
          <p:cNvPr id="8" name="Cloud Callout 7"/>
          <p:cNvSpPr/>
          <p:nvPr/>
        </p:nvSpPr>
        <p:spPr>
          <a:xfrm>
            <a:off x="770255" y="3851910"/>
            <a:ext cx="2910840" cy="963295"/>
          </a:xfrm>
          <a:prstGeom prst="cloudCallout">
            <a:avLst>
              <a:gd name="adj1" fmla="val 51505"/>
              <a:gd name="adj2" fmla="val 961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Rounded" panose="020B0500000000000000" charset="0"/>
                <a:cs typeface="Arial-Rounded" panose="020B0500000000000000" charset="0"/>
              </a:rPr>
              <a:t>Ghế dùng để ngồi.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heckerboard(across)">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bldLvl="0" animBg="1"/>
      <p:bldP spid="6" grpId="1" animBg="1"/>
      <p:bldP spid="7" grpId="0" bldLvl="0" animBg="1"/>
      <p:bldP spid="7" grpId="1" animBg="1"/>
      <p:bldP spid="8" grpId="0" bldLvl="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a:fillRect/>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941207" y="152402"/>
            <a:ext cx="915524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Arial-Rounded" panose="020B0500000000000000" charset="0"/>
                <a:ea typeface="Arial-Rounded" panose="020B0500000000000000" charset="0"/>
                <a:cs typeface="Arial-Rounded" panose="020B0500000000000000" charset="0"/>
              </a:rPr>
              <a:t>Bài Yêu lắm trường em đã học, có mấy khổ thơ</a:t>
            </a:r>
            <a:endParaRPr lang="en-US" sz="3600" b="1" dirty="0">
              <a:solidFill>
                <a:prstClr val="black"/>
              </a:solidFill>
              <a:latin typeface="Arial-Rounded" panose="020B0500000000000000" charset="0"/>
              <a:ea typeface="Arial-Rounded" panose="020B0500000000000000" charset="0"/>
              <a:cs typeface="Arial-Rounded" panose="020B0500000000000000" charset="0"/>
            </a:endParaRPr>
          </a:p>
        </p:txBody>
      </p:sp>
      <p:sp>
        <p:nvSpPr>
          <p:cNvPr id="10" name="Rectangle 9"/>
          <p:cNvSpPr/>
          <p:nvPr/>
        </p:nvSpPr>
        <p:spPr>
          <a:xfrm>
            <a:off x="1941207" y="1685926"/>
            <a:ext cx="2821837"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Arial-Rounded" panose="020B0500000000000000" charset="0"/>
                <a:ea typeface="Arial-Rounded" panose="020B0500000000000000" charset="0"/>
                <a:cs typeface="Arial-Rounded" panose="020B0500000000000000" charset="0"/>
              </a:rPr>
              <a:t>A. 4</a:t>
            </a:r>
          </a:p>
        </p:txBody>
      </p:sp>
      <p:sp>
        <p:nvSpPr>
          <p:cNvPr id="11" name="Rectangle 10"/>
          <p:cNvSpPr/>
          <p:nvPr/>
        </p:nvSpPr>
        <p:spPr>
          <a:xfrm>
            <a:off x="8489934" y="1643062"/>
            <a:ext cx="3092466"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Arial-Rounded" panose="020B0500000000000000" charset="0"/>
                <a:ea typeface="Arial-Rounded" panose="020B0500000000000000" charset="0"/>
                <a:cs typeface="Arial-Rounded" panose="020B0500000000000000" charset="0"/>
              </a:rPr>
              <a:t>C. 3</a:t>
            </a:r>
          </a:p>
        </p:txBody>
      </p:sp>
      <p:sp>
        <p:nvSpPr>
          <p:cNvPr id="12" name="Rectangle 11"/>
          <p:cNvSpPr/>
          <p:nvPr/>
        </p:nvSpPr>
        <p:spPr>
          <a:xfrm>
            <a:off x="5365734" y="1685926"/>
            <a:ext cx="2711466"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Arial-Rounded" panose="020B0500000000000000" charset="0"/>
                <a:ea typeface="Arial-Rounded" panose="020B0500000000000000" charset="0"/>
                <a:cs typeface="Arial-Rounded" panose="020B0500000000000000" charset="0"/>
              </a:rPr>
              <a:t>B. 2</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0 0 L 0.25 0 E" pathEditMode="relative" ptsTypes="">
                                      <p:cBhvr>
                                        <p:cTn id="37" dur="2000" fill="hold"/>
                                        <p:tgtEl>
                                          <p:spTgt spid="7170"/>
                                        </p:tgtEl>
                                        <p:attrNameLst>
                                          <p:attrName>ppt_x</p:attrName>
                                          <p:attrName>ppt_y</p:attrName>
                                        </p:attrNameLst>
                                      </p:cBhvr>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500"/>
                                        <p:tgtEl>
                                          <p:spTgt spid="7170"/>
                                        </p:tgtEl>
                                        <p:attrNameLst>
                                          <p:attrName>ppt_w</p:attrName>
                                        </p:attrNameLst>
                                      </p:cBhvr>
                                      <p:tavLst>
                                        <p:tav tm="0">
                                          <p:val>
                                            <p:strVal val="ppt_w"/>
                                          </p:val>
                                        </p:tav>
                                        <p:tav tm="100000">
                                          <p:val>
                                            <p:fltVal val="0"/>
                                          </p:val>
                                        </p:tav>
                                      </p:tavLst>
                                    </p:anim>
                                    <p:anim calcmode="lin" valueType="num">
                                      <p:cBhvr>
                                        <p:cTn id="41" dur="500"/>
                                        <p:tgtEl>
                                          <p:spTgt spid="7170"/>
                                        </p:tgtEl>
                                        <p:attrNameLst>
                                          <p:attrName>ppt_h</p:attrName>
                                        </p:attrNameLst>
                                      </p:cBhvr>
                                      <p:tavLst>
                                        <p:tav tm="0">
                                          <p:val>
                                            <p:strVal val="ppt_h"/>
                                          </p:val>
                                        </p:tav>
                                        <p:tav tm="100000">
                                          <p:val>
                                            <p:fltVal val="0"/>
                                          </p:val>
                                        </p:tav>
                                      </p:tavLst>
                                    </p:anim>
                                    <p:animEffect transition="out" filter="fade">
                                      <p:cBhvr>
                                        <p:cTn id="42" dur="500"/>
                                        <p:tgtEl>
                                          <p:spTgt spid="7170"/>
                                        </p:tgtEl>
                                      </p:cBhvr>
                                    </p:animEffect>
                                    <p:set>
                                      <p:cBhvr>
                                        <p:cTn id="43" dur="1" fill="hold">
                                          <p:stCondLst>
                                            <p:cond delay="499"/>
                                          </p:stCondLst>
                                        </p:cTn>
                                        <p:tgtEl>
                                          <p:spTgt spid="7170"/>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apture"/>
          <p:cNvPicPr>
            <a:picLocks noGrp="1" noChangeAspect="1"/>
          </p:cNvPicPr>
          <p:nvPr>
            <p:ph idx="1"/>
          </p:nvPr>
        </p:nvPicPr>
        <p:blipFill>
          <a:blip r:embed="rId2"/>
          <a:stretch>
            <a:fillRect/>
          </a:stretch>
        </p:blipFill>
        <p:spPr>
          <a:xfrm>
            <a:off x="1471295" y="243205"/>
            <a:ext cx="9187180" cy="5934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10CEC-97B5-4A60-9C71-EBC9746E467C}"/>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355902D5-0BD4-455F-AB5D-E3F6F81064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4124" y="0"/>
            <a:ext cx="8875553" cy="5931017"/>
          </a:xfrm>
        </p:spPr>
      </p:pic>
      <p:sp>
        <p:nvSpPr>
          <p:cNvPr id="8" name="TextBox 7">
            <a:extLst>
              <a:ext uri="{FF2B5EF4-FFF2-40B4-BE49-F238E27FC236}">
                <a16:creationId xmlns:a16="http://schemas.microsoft.com/office/drawing/2014/main" id="{02169937-B356-427A-BB98-7689C56BAD18}"/>
              </a:ext>
            </a:extLst>
          </p:cNvPr>
          <p:cNvSpPr txBox="1"/>
          <p:nvPr/>
        </p:nvSpPr>
        <p:spPr>
          <a:xfrm>
            <a:off x="3147969" y="1266629"/>
            <a:ext cx="6094602" cy="2800767"/>
          </a:xfrm>
          <a:prstGeom prst="rect">
            <a:avLst/>
          </a:prstGeom>
          <a:noFill/>
        </p:spPr>
        <p:txBody>
          <a:bodyPr wrap="square">
            <a:spAutoFit/>
          </a:bodyPr>
          <a:lstStyle/>
          <a:p>
            <a:pPr algn="ctr"/>
            <a:r>
              <a:rPr lang="en-US" sz="8800" b="1" dirty="0">
                <a:solidFill>
                  <a:srgbClr val="0070C0"/>
                </a:solidFill>
              </a:rPr>
              <a:t>CỦNG CỐ BÀI HỌC</a:t>
            </a:r>
          </a:p>
        </p:txBody>
      </p:sp>
      <p:pic>
        <p:nvPicPr>
          <p:cNvPr id="9" name="Picture 8">
            <a:extLst>
              <a:ext uri="{FF2B5EF4-FFF2-40B4-BE49-F238E27FC236}">
                <a16:creationId xmlns:a16="http://schemas.microsoft.com/office/drawing/2014/main" id="{7508C7DF-FC71-4648-BCA1-28B99FD29E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grpSp>
        <p:nvGrpSpPr>
          <p:cNvPr id="13" name="1">
            <a:extLst>
              <a:ext uri="{FF2B5EF4-FFF2-40B4-BE49-F238E27FC236}">
                <a16:creationId xmlns:a16="http://schemas.microsoft.com/office/drawing/2014/main" id="{F91B7652-1A43-4852-AB5E-0C39343DCA52}"/>
              </a:ext>
            </a:extLst>
          </p:cNvPr>
          <p:cNvGrpSpPr/>
          <p:nvPr/>
        </p:nvGrpSpPr>
        <p:grpSpPr>
          <a:xfrm>
            <a:off x="0" y="4443812"/>
            <a:ext cx="12282473" cy="2258127"/>
            <a:chOff x="-53293" y="2190760"/>
            <a:chExt cx="9211855" cy="2951064"/>
          </a:xfrm>
        </p:grpSpPr>
        <p:pic>
          <p:nvPicPr>
            <p:cNvPr id="14" name="10">
              <a:extLst>
                <a:ext uri="{FF2B5EF4-FFF2-40B4-BE49-F238E27FC236}">
                  <a16:creationId xmlns:a16="http://schemas.microsoft.com/office/drawing/2014/main" id="{CD9DD4C0-AF4B-4FE1-A3E1-388DA021776B}"/>
                </a:ext>
              </a:extLst>
            </p:cNvPr>
            <p:cNvPicPr>
              <a:picLocks noChangeAspect="1"/>
            </p:cNvPicPr>
            <p:nvPr/>
          </p:nvPicPr>
          <p:blipFill>
            <a:blip r:embed="rId4" cstate="screen"/>
            <a:stretch>
              <a:fillRect/>
            </a:stretch>
          </p:blipFill>
          <p:spPr>
            <a:xfrm>
              <a:off x="4248310" y="3185627"/>
              <a:ext cx="4910252" cy="1956197"/>
            </a:xfrm>
            <a:prstGeom prst="rect">
              <a:avLst/>
            </a:prstGeom>
          </p:spPr>
        </p:pic>
        <p:pic>
          <p:nvPicPr>
            <p:cNvPr id="15" name="13">
              <a:extLst>
                <a:ext uri="{FF2B5EF4-FFF2-40B4-BE49-F238E27FC236}">
                  <a16:creationId xmlns:a16="http://schemas.microsoft.com/office/drawing/2014/main" id="{4EA58876-3131-4127-8EF3-6DF6D95EF17F}"/>
                </a:ext>
              </a:extLst>
            </p:cNvPr>
            <p:cNvPicPr>
              <a:picLocks noChangeAspect="1"/>
            </p:cNvPicPr>
            <p:nvPr/>
          </p:nvPicPr>
          <p:blipFill>
            <a:blip r:embed="rId5"/>
            <a:stretch>
              <a:fillRect/>
            </a:stretch>
          </p:blipFill>
          <p:spPr>
            <a:xfrm>
              <a:off x="5936016" y="2190760"/>
              <a:ext cx="3208926" cy="2720031"/>
            </a:xfrm>
            <a:prstGeom prst="rect">
              <a:avLst/>
            </a:prstGeom>
          </p:spPr>
        </p:pic>
        <p:pic>
          <p:nvPicPr>
            <p:cNvPr id="16" name="16">
              <a:extLst>
                <a:ext uri="{FF2B5EF4-FFF2-40B4-BE49-F238E27FC236}">
                  <a16:creationId xmlns:a16="http://schemas.microsoft.com/office/drawing/2014/main" id="{6CE6C008-AB85-4086-B124-DE7BDF8BE17B}"/>
                </a:ext>
              </a:extLst>
            </p:cNvPr>
            <p:cNvPicPr>
              <a:picLocks noChangeAspect="1"/>
            </p:cNvPicPr>
            <p:nvPr/>
          </p:nvPicPr>
          <p:blipFill>
            <a:blip r:embed="rId4"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408333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160" y="60960"/>
            <a:ext cx="10515600" cy="1325563"/>
          </a:xfrm>
        </p:spPr>
        <p:txBody>
          <a:bodyPr/>
          <a:lstStyle/>
          <a:p>
            <a:r>
              <a:rPr lang="en-US">
                <a:latin typeface="Arial-Rounded" panose="020B0500000000000000" charset="0"/>
                <a:cs typeface="Arial-Rounded" panose="020B0500000000000000" charset="0"/>
              </a:rPr>
              <a:t>Tìm đọc một câu chuyện về trường học</a:t>
            </a:r>
          </a:p>
        </p:txBody>
      </p:sp>
      <p:sp>
        <p:nvSpPr>
          <p:cNvPr id="4" name="Rectangles 3"/>
          <p:cNvSpPr/>
          <p:nvPr/>
        </p:nvSpPr>
        <p:spPr>
          <a:xfrm>
            <a:off x="800735" y="1338580"/>
            <a:ext cx="10822305" cy="52038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a:latin typeface="Arial-Rounded" panose="020B0500000000000000" charset="0"/>
                <a:cs typeface="Arial-Rounded" panose="020B0500000000000000" charset="0"/>
              </a:rPr>
              <a:t>Lan đến trường tiểu học</a:t>
            </a:r>
          </a:p>
          <a:p>
            <a:pPr algn="just"/>
            <a:r>
              <a:rPr lang="en-US">
                <a:latin typeface="Arial-Rounded" panose="020B0500000000000000" charset="0"/>
                <a:cs typeface="Arial-Rounded" panose="020B0500000000000000" charset="0"/>
              </a:rPr>
              <a:t>Bao nhiêu mong đợi, cuối cùng thì ngày khai giảng năm học mới cũng đã tới. Lan sung sướng vô cùng và xúc động thật sự.</a:t>
            </a:r>
          </a:p>
          <a:p>
            <a:pPr algn="just"/>
            <a:r>
              <a:rPr lang="en-US">
                <a:latin typeface="Arial-Rounded" panose="020B0500000000000000" charset="0"/>
                <a:cs typeface="Arial-Rounded" panose="020B0500000000000000" charset="0"/>
              </a:rPr>
              <a:t>Lan mặc váy rất dẹp và đánh đôi giày sáng bóng. Từ mấy ngày trước đây Lan đã chuẩn bị đầy đủ sách vở, giấy bút, thức kẻ vào chiếc cặp mới mà Lan được mẹ tặng trong ngày Tết nguyên đán.</a:t>
            </a:r>
          </a:p>
          <a:p>
            <a:pPr algn="just"/>
            <a:r>
              <a:rPr lang="en-US">
                <a:latin typeface="Arial-Rounded" panose="020B0500000000000000" charset="0"/>
                <a:cs typeface="Arial-Rounded" panose="020B0500000000000000" charset="0"/>
              </a:rPr>
              <a:t> Nhưng điều Lan vui nhất là đến trường Lan được gặp  nhiều bạn cùng học một lớp với nhau, nhất định Lan sẽ tìm được những bạn tốt.</a:t>
            </a:r>
          </a:p>
          <a:p>
            <a:pPr algn="just"/>
            <a:r>
              <a:rPr lang="en-US">
                <a:latin typeface="Arial-Rounded" panose="020B0500000000000000" charset="0"/>
                <a:cs typeface="Arial-Rounded" panose="020B0500000000000000" charset="0"/>
              </a:rPr>
              <a:t>Bà nội, bố mẹ Lan cũng rất vui trong những ngày này. Bố mẹ Lan đã xin nghỉ phép để đưa Lan đến trường, cùng dự lễ khai giảng với Lan và anh Dũng.</a:t>
            </a:r>
          </a:p>
          <a:p>
            <a:pPr algn="just"/>
            <a:r>
              <a:rPr lang="en-US">
                <a:latin typeface="Arial-Rounded" panose="020B0500000000000000" charset="0"/>
                <a:cs typeface="Arial-Rounded" panose="020B0500000000000000" charset="0"/>
              </a:rPr>
              <a:t> Mở đầu lễ khai giảng tại hội trường, thầy Hiệu trưởng đặc biệt chào mừng các em học lớp Một lần đầu tiên đến trường. Sau phần đọc dễn văn khai giảng của thầy Hiệu trưởng, đội thiếu niên tiền phong đã biểu diễn một số tiết mục văn nghệ.</a:t>
            </a:r>
          </a:p>
          <a:p>
            <a:pPr algn="just"/>
            <a:r>
              <a:rPr lang="en-US">
                <a:latin typeface="Arial-Rounded" panose="020B0500000000000000" charset="0"/>
                <a:cs typeface="Arial-Rounded" panose="020B0500000000000000" charset="0"/>
              </a:rPr>
              <a:t>  Sau buổi lễ, cô giáo đến hướng dẫn học sinh vào lớp. Tên lớp 1A in trên tấm bảng to, gắn ngay cạnh cửa ra vào. Lớp 1A là lớp học của Lan.</a:t>
            </a:r>
          </a:p>
          <a:p>
            <a:pPr algn="just"/>
            <a:r>
              <a:rPr lang="en-US">
                <a:latin typeface="Arial-Rounded" panose="020B0500000000000000" charset="0"/>
                <a:cs typeface="Arial-Rounded" panose="020B0500000000000000" charset="0"/>
              </a:rPr>
              <a:t>Cô giáo giảng bài, học sinh chú ý lắng nghe. Lan chăm chú nhìn cô và nhận thấy cô giáo của Lan trẻ, đẹp, lại vui vẻ và hiền từ. Lan cảm thấy mến cô ngay và chắc là cô sẽ dạy rất hay.</a:t>
            </a:r>
          </a:p>
          <a:p>
            <a:pPr algn="just"/>
            <a:r>
              <a:rPr lang="en-US">
                <a:latin typeface="Arial-Rounded" panose="020B0500000000000000" charset="0"/>
                <a:cs typeface="Arial-Rounded" panose="020B0500000000000000" charset="0"/>
              </a:rPr>
              <a:t> Lan vui sướng với nhiệm vụ học tập mới ở trường, đây là một việc rất quan trọng đối với Lan.</a:t>
            </a:r>
          </a:p>
          <a:p>
            <a:pPr algn="just"/>
            <a:endParaRPr lang="en-US">
              <a:latin typeface="Arial-Rounded" panose="020B0500000000000000" charset="0"/>
              <a:cs typeface="Arial-Rounded" panose="020B0500000000000000" charset="0"/>
            </a:endParaRPr>
          </a:p>
        </p:txBody>
      </p:sp>
      <p:pic>
        <p:nvPicPr>
          <p:cNvPr id="5" name="Content Placeholder 4"/>
          <p:cNvPicPr>
            <a:picLocks noGrp="1" noChangeAspect="1"/>
          </p:cNvPicPr>
          <p:nvPr>
            <p:ph idx="1"/>
          </p:nvPr>
        </p:nvPicPr>
        <p:blipFill>
          <a:blip r:embed="rId2"/>
          <a:stretch>
            <a:fillRect/>
          </a:stretch>
        </p:blipFill>
        <p:spPr>
          <a:xfrm>
            <a:off x="2933065" y="2419985"/>
            <a:ext cx="6324600" cy="3162300"/>
          </a:xfrm>
          <a:prstGeom prst="rect">
            <a:avLst/>
          </a:prstGeom>
        </p:spPr>
      </p:pic>
      <p:sp>
        <p:nvSpPr>
          <p:cNvPr id="6" name="Rounded Rectangle 5"/>
          <p:cNvSpPr/>
          <p:nvPr/>
        </p:nvSpPr>
        <p:spPr>
          <a:xfrm>
            <a:off x="1003300" y="5801995"/>
            <a:ext cx="7840345" cy="730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 Nói về nhân vật em thích trong câu chuyện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a:fillRect/>
          </a:stretch>
        </p:blipFill>
        <p:spPr>
          <a:xfrm>
            <a:off x="7886700" y="34636"/>
            <a:ext cx="4038600" cy="3657600"/>
          </a:xfrm>
          <a:prstGeom prst="rect">
            <a:avLst/>
          </a:prstGeom>
        </p:spPr>
      </p:pic>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692" b="99769" l="10000" r="95769"/>
                    </a14:imgEffect>
                  </a14:imgLayer>
                </a14:imgProps>
              </a:ext>
              <a:ext uri="{28A0092B-C50C-407E-A947-70E740481C1C}">
                <a14:useLocalDpi xmlns:a14="http://schemas.microsoft.com/office/drawing/2010/main" val="0"/>
              </a:ext>
            </a:extLst>
          </a:blip>
          <a:srcRect l="7936" r="4762"/>
          <a:stretch>
            <a:fillRect/>
          </a:stretch>
        </p:blipFill>
        <p:spPr>
          <a:xfrm>
            <a:off x="0" y="457200"/>
            <a:ext cx="2625436" cy="2367395"/>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a:fillRect/>
          </a:stretch>
        </p:blipFill>
        <p:spPr>
          <a:xfrm>
            <a:off x="7769814" y="4881631"/>
            <a:ext cx="1426110" cy="1371600"/>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1049000" y="4728834"/>
            <a:ext cx="1295400" cy="1447801"/>
          </a:xfrm>
          <a:prstGeom prst="rect">
            <a:avLst/>
          </a:prstGeom>
        </p:spPr>
      </p:pic>
      <p:pic>
        <p:nvPicPr>
          <p:cNvPr id="21" name="Picture 20"/>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0" cstate="print">
            <a:extLst>
              <a:ext uri="{BEBA8EAE-BF5A-486C-A8C5-ECC9F3942E4B}">
                <a14:imgProps xmlns:a14="http://schemas.microsoft.com/office/drawing/2010/main">
                  <a14:imgLayer r:embed="rId21">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a:fillRect/>
          </a:stretch>
        </p:blipFill>
        <p:spPr>
          <a:xfrm>
            <a:off x="1677769" y="4409208"/>
            <a:ext cx="1398310" cy="1551709"/>
          </a:xfrm>
          <a:prstGeom prst="rect">
            <a:avLst/>
          </a:prstGeom>
        </p:spPr>
      </p:pic>
      <p:pic>
        <p:nvPicPr>
          <p:cNvPr id="25" name="Picture 24"/>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a:fillRect/>
          </a:stretch>
        </p:blipFill>
        <p:spPr>
          <a:xfrm>
            <a:off x="3829413" y="4458566"/>
            <a:ext cx="1228718" cy="1645902"/>
          </a:xfrm>
          <a:prstGeom prst="rect">
            <a:avLst/>
          </a:prstGeom>
        </p:spPr>
      </p:pic>
      <p:pic>
        <p:nvPicPr>
          <p:cNvPr id="26" name="Picture 25"/>
          <p:cNvPicPr>
            <a:picLocks noChangeAspect="1"/>
          </p:cNvPicPr>
          <p:nvPr/>
        </p:nvPicPr>
        <p:blipFill>
          <a:blip r:embed="rId26">
            <a:extLst>
              <a:ext uri="{BEBA8EAE-BF5A-486C-A8C5-ECC9F3942E4B}">
                <a14:imgProps xmlns:a14="http://schemas.microsoft.com/office/drawing/2010/main">
                  <a14:imgLayer r:embed="rId27">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202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charset="0"/>
                <a:ea typeface="Arial-Rounded" panose="020B0500000000000000" charset="0"/>
                <a:cs typeface="Arial-Rounded" panose="020B0500000000000000" charset="0"/>
              </a:rPr>
              <a:t>Lớp 2A hẹn gặp lại các bạn ở bài sau nhé</a:t>
            </a:r>
          </a:p>
        </p:txBody>
      </p:sp>
      <p:pic>
        <p:nvPicPr>
          <p:cNvPr id="28" name="Picture 27"/>
          <p:cNvPicPr>
            <a:picLocks noChangeAspect="1"/>
          </p:cNvPicPr>
          <p:nvPr/>
        </p:nvPicPr>
        <p:blipFill>
          <a:blip r:embed="rId28">
            <a:extLst>
              <a:ext uri="{BEBA8EAE-BF5A-486C-A8C5-ECC9F3942E4B}">
                <a14:imgProps xmlns:a14="http://schemas.microsoft.com/office/drawing/2010/main">
                  <a14:imgLayer r:embed="rId29">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1">
            <a:extLst>
              <a:ext uri="{BEBA8EAE-BF5A-486C-A8C5-ECC9F3942E4B}">
                <a14:imgProps xmlns:a14="http://schemas.microsoft.com/office/drawing/2010/main">
                  <a14:imgLayer r:embed="rId32">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pic>
        <p:nvPicPr>
          <p:cNvPr id="31" name="Picture 30">
            <a:extLst>
              <a:ext uri="{FF2B5EF4-FFF2-40B4-BE49-F238E27FC236}">
                <a16:creationId xmlns:a16="http://schemas.microsoft.com/office/drawing/2014/main" id="{237A0BD4-95D0-47AC-A254-67358926319E}"/>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1301274" y="0"/>
            <a:ext cx="890726" cy="807868"/>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charset="0"/>
                <a:ea typeface="Arial-Rounded" panose="020B0500000000000000" charset="0"/>
                <a:cs typeface="Arial-Rounded" panose="020B0500000000000000" charset="0"/>
              </a:rPr>
              <a:t>Em yêu mái trường</a:t>
            </a:r>
          </a:p>
          <a:p>
            <a:pPr algn="ctr"/>
            <a:r>
              <a:rPr lang="en-US" sz="3600" b="1" dirty="0">
                <a:solidFill>
                  <a:schemeClr val="tx1"/>
                </a:solidFill>
                <a:latin typeface="Arial-Rounded" panose="020B0500000000000000" charset="0"/>
                <a:ea typeface="Arial-Rounded" panose="020B0500000000000000" charset="0"/>
                <a:cs typeface="Arial-Rounded" panose="020B0500000000000000" charset="0"/>
              </a:rPr>
              <a:t>Có hàng.... mát</a:t>
            </a: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Arial-Rounded" panose="020B0500000000000000" charset="0"/>
                <a:ea typeface="Arial-Rounded" panose="020B0500000000000000" charset="0"/>
                <a:cs typeface="Arial-Rounded" panose="020B0500000000000000" charset="0"/>
              </a:rPr>
              <a:t>A. bàng</a:t>
            </a:r>
          </a:p>
        </p:txBody>
      </p:sp>
      <p:sp>
        <p:nvSpPr>
          <p:cNvPr id="11" name="Rectangle 10"/>
          <p:cNvSpPr/>
          <p:nvPr/>
        </p:nvSpPr>
        <p:spPr>
          <a:xfrm>
            <a:off x="8942040" y="1846888"/>
            <a:ext cx="2487960" cy="15059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Arial-Rounded" panose="020B0500000000000000" charset="0"/>
                <a:ea typeface="Arial-Rounded" panose="020B0500000000000000" charset="0"/>
                <a:cs typeface="Arial-Rounded" panose="020B0500000000000000" charset="0"/>
              </a:rPr>
              <a:t>C. cây</a:t>
            </a:r>
          </a:p>
        </p:txBody>
      </p:sp>
      <p:sp>
        <p:nvSpPr>
          <p:cNvPr id="12" name="Rectangle 11"/>
          <p:cNvSpPr/>
          <p:nvPr/>
        </p:nvSpPr>
        <p:spPr>
          <a:xfrm>
            <a:off x="4860184" y="1752600"/>
            <a:ext cx="3369415"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Arial-Rounded" panose="020B0500000000000000" charset="0"/>
                <a:ea typeface="Arial-Rounded" panose="020B0500000000000000" charset="0"/>
                <a:cs typeface="Arial-Rounded" panose="020B0500000000000000" charset="0"/>
              </a:rPr>
              <a:t>B. tre</a:t>
            </a: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a:fillRect/>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Arial-Rounded" panose="020B0500000000000000" charset="0"/>
                <a:ea typeface="Arial-Rounded" panose="020B0500000000000000" charset="0"/>
                <a:cs typeface="Arial-Rounded" panose="020B0500000000000000" charset="0"/>
              </a:rPr>
              <a:t>Vào mùa nào, các em không phải đến trường?</a:t>
            </a:r>
          </a:p>
        </p:txBody>
      </p:sp>
      <p:sp>
        <p:nvSpPr>
          <p:cNvPr id="10" name="Rectangle 9"/>
          <p:cNvSpPr/>
          <p:nvPr/>
        </p:nvSpPr>
        <p:spPr>
          <a:xfrm>
            <a:off x="2067445" y="1660972"/>
            <a:ext cx="1797066"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Arial-Rounded" panose="020B0500000000000000" charset="0"/>
                <a:ea typeface="Arial-Rounded" panose="020B0500000000000000" charset="0"/>
                <a:cs typeface="Arial-Rounded" panose="020B0500000000000000" charset="0"/>
              </a:rPr>
              <a:t>A. mùa thu</a:t>
            </a:r>
          </a:p>
        </p:txBody>
      </p:sp>
      <p:sp>
        <p:nvSpPr>
          <p:cNvPr id="11" name="Rectangle 10"/>
          <p:cNvSpPr/>
          <p:nvPr/>
        </p:nvSpPr>
        <p:spPr>
          <a:xfrm>
            <a:off x="9322360" y="1551435"/>
            <a:ext cx="2641040"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prstClr val="white"/>
                </a:solidFill>
                <a:latin typeface="Arial-Rounded" panose="020B0500000000000000" charset="0"/>
                <a:ea typeface="Arial-Rounded" panose="020B0500000000000000" charset="0"/>
                <a:cs typeface="Arial-Rounded" panose="020B0500000000000000" charset="0"/>
              </a:rPr>
              <a:t>C. mùa hè</a:t>
            </a:r>
          </a:p>
        </p:txBody>
      </p:sp>
      <p:sp>
        <p:nvSpPr>
          <p:cNvPr id="12" name="Rectangle 11"/>
          <p:cNvSpPr/>
          <p:nvPr/>
        </p:nvSpPr>
        <p:spPr>
          <a:xfrm>
            <a:off x="5620294" y="1562100"/>
            <a:ext cx="1797066"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Arial-Rounded" panose="020B0500000000000000" charset="0"/>
                <a:ea typeface="Arial-Rounded" panose="020B0500000000000000" charset="0"/>
                <a:cs typeface="Arial-Rounded" panose="020B0500000000000000" charset="0"/>
              </a:rPr>
              <a:t>B. mùa đông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50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17"/>
          <p:cNvSpPr/>
          <p:nvPr/>
        </p:nvSpPr>
        <p:spPr>
          <a:xfrm>
            <a:off x="-43199" y="10758"/>
            <a:ext cx="12235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10" name="TextBox 9"/>
          <p:cNvSpPr txBox="1"/>
          <p:nvPr/>
        </p:nvSpPr>
        <p:spPr>
          <a:xfrm>
            <a:off x="1989567" y="263830"/>
            <a:ext cx="9753600" cy="1197610"/>
          </a:xfrm>
          <a:prstGeom prst="rect">
            <a:avLst/>
          </a:prstGeom>
          <a:noFill/>
        </p:spPr>
        <p:txBody>
          <a:bodyPr wrap="square" lIns="91391" tIns="45696" rIns="91391" bIns="45696" rtlCol="0">
            <a:spAutoFit/>
          </a:bodyPr>
          <a:lstStyle/>
          <a:p>
            <a:pPr algn="ctr"/>
            <a:r>
              <a:rPr lang="en-US" sz="7200" b="1" dirty="0">
                <a:ln w="3175">
                  <a:solidFill>
                    <a:schemeClr val="bg1"/>
                  </a:solidFill>
                </a:ln>
                <a:solidFill>
                  <a:schemeClr val="bg1"/>
                </a:solidFill>
                <a:latin typeface="Arial-Rounded" panose="020B0500000000000000" charset="0"/>
                <a:ea typeface="Arial-Rounded" panose="020B0500000000000000" charset="0"/>
                <a:cs typeface="Arial-Rounded" panose="020B0500000000000000" charset="0"/>
              </a:rPr>
              <a:t>Thứ.....ngày....tháng......</a:t>
            </a:r>
          </a:p>
        </p:txBody>
      </p:sp>
      <p:grpSp>
        <p:nvGrpSpPr>
          <p:cNvPr id="11" name="Group 10"/>
          <p:cNvGrpSpPr/>
          <p:nvPr/>
        </p:nvGrpSpPr>
        <p:grpSpPr>
          <a:xfrm>
            <a:off x="3505200" y="2966085"/>
            <a:ext cx="7910830" cy="1295400"/>
            <a:chOff x="9566064" y="964372"/>
            <a:chExt cx="5446164" cy="698253"/>
          </a:xfrm>
        </p:grpSpPr>
        <p:sp>
          <p:nvSpPr>
            <p:cNvPr id="12"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5" name="Rectangle 17"/>
          <p:cNvSpPr/>
          <p:nvPr/>
        </p:nvSpPr>
        <p:spPr>
          <a:xfrm>
            <a:off x="1873593" y="3158147"/>
            <a:ext cx="1750345" cy="1205899"/>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6"/>
          <p:cNvSpPr/>
          <p:nvPr/>
        </p:nvSpPr>
        <p:spPr>
          <a:xfrm>
            <a:off x="2193050" y="3261097"/>
            <a:ext cx="1258009" cy="999997"/>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2815797" y="2822865"/>
            <a:ext cx="1378806" cy="1412343"/>
            <a:chOff x="1149549" y="1066515"/>
            <a:chExt cx="992332" cy="992332"/>
          </a:xfrm>
          <a:solidFill>
            <a:schemeClr val="accent6">
              <a:lumMod val="75000"/>
            </a:schemeClr>
          </a:solidFill>
        </p:grpSpPr>
        <p:sp>
          <p:nvSpPr>
            <p:cNvPr id="18" name="Oval 17"/>
            <p:cNvSpPr/>
            <p:nvPr/>
          </p:nvSpPr>
          <p:spPr>
            <a:xfrm>
              <a:off x="1149549" y="1066515"/>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188515" y="1081392"/>
              <a:ext cx="914400" cy="914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2655570" y="2872105"/>
            <a:ext cx="1539240" cy="1413510"/>
          </a:xfrm>
          <a:prstGeom prst="rect">
            <a:avLst/>
          </a:prstGeom>
          <a:noFill/>
        </p:spPr>
        <p:txBody>
          <a:bodyPr wrap="square" lIns="91391" tIns="45696" rIns="91391" bIns="45696" rtlCol="0">
            <a:spAutoFit/>
          </a:bodyPr>
          <a:lstStyle/>
          <a:p>
            <a:pPr algn="ctr"/>
            <a:r>
              <a:rPr lang="en-US" sz="3200" b="1" dirty="0">
                <a:solidFill>
                  <a:schemeClr val="bg1"/>
                </a:solidFill>
                <a:latin typeface="Arial-Rounded" panose="020B0500000000000000" charset="0"/>
                <a:ea typeface="Arial-Rounded" panose="020B0500000000000000" charset="0"/>
                <a:cs typeface="Arial-Rounded" panose="020B0500000000000000" charset="0"/>
              </a:rPr>
              <a:t>Bài</a:t>
            </a:r>
          </a:p>
          <a:p>
            <a:pPr algn="ctr"/>
            <a:r>
              <a:rPr lang="en-US" sz="5400" b="1" dirty="0">
                <a:solidFill>
                  <a:schemeClr val="bg1"/>
                </a:solidFill>
                <a:latin typeface="Arial Rounded MT Bold" panose="020F0704030504030204" charset="0"/>
                <a:ea typeface="Arial-Rounded" panose="020B0500000000000000" charset="0"/>
                <a:cs typeface="Times New Roman" panose="02020603050405020304" pitchFamily="18" charset="0"/>
              </a:rPr>
              <a:t>14</a:t>
            </a:r>
          </a:p>
        </p:txBody>
      </p:sp>
      <p:sp>
        <p:nvSpPr>
          <p:cNvPr id="22" name="TextBox 21"/>
          <p:cNvSpPr txBox="1"/>
          <p:nvPr/>
        </p:nvSpPr>
        <p:spPr>
          <a:xfrm>
            <a:off x="3826510" y="3089910"/>
            <a:ext cx="7176770" cy="1013460"/>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anose="020B0500000000000000" charset="0"/>
                <a:ea typeface="Arial-Rounded" panose="020B0500000000000000" charset="0"/>
                <a:cs typeface="Arial-Rounded" panose="020B0500000000000000" charset="0"/>
              </a:rPr>
              <a:t>Em học vẽ</a:t>
            </a:r>
          </a:p>
        </p:txBody>
      </p:sp>
      <p:pic>
        <p:nvPicPr>
          <p:cNvPr id="20" name="Picture 19">
            <a:extLst>
              <a:ext uri="{FF2B5EF4-FFF2-40B4-BE49-F238E27FC236}">
                <a16:creationId xmlns:a16="http://schemas.microsoft.com/office/drawing/2014/main" id="{47A450B2-D148-4C82-8C47-96C8569156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95945" y="5866688"/>
            <a:ext cx="996055" cy="991312"/>
          </a:xfrm>
          <a:prstGeom prst="rect">
            <a:avLst/>
          </a:prstGeom>
        </p:spPr>
      </p:pic>
    </p:spTree>
  </p:cSld>
  <p:clrMapOvr>
    <a:masterClrMapping/>
  </p:clrMapOvr>
  <p:transition advClick="0">
    <p:wedg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 + 2</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C62432D2-AF62-499F-911D-D06A297753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Arial-Rounded" panose="020B0500000000000000" charset="0"/>
                <a:cs typeface="Arial-Rounded" panose="020B0500000000000000" charset="0"/>
              </a:rPr>
              <a:t>Giới thiệu với bạn một bức tranh mà em thích</a:t>
            </a:r>
          </a:p>
        </p:txBody>
      </p:sp>
      <p:pic>
        <p:nvPicPr>
          <p:cNvPr id="5" name="Content Placeholder 4"/>
          <p:cNvPicPr>
            <a:picLocks noGrp="1" noChangeAspect="1"/>
          </p:cNvPicPr>
          <p:nvPr>
            <p:ph idx="1"/>
          </p:nvPr>
        </p:nvPicPr>
        <p:blipFill>
          <a:blip r:embed="rId3"/>
          <a:stretch>
            <a:fillRect/>
          </a:stretch>
        </p:blipFill>
        <p:spPr>
          <a:xfrm>
            <a:off x="2912745" y="1890395"/>
            <a:ext cx="6537960" cy="346075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776</Words>
  <Application>Microsoft Office PowerPoint</Application>
  <PresentationFormat>Widescreen</PresentationFormat>
  <Paragraphs>119</Paragraphs>
  <Slides>33</Slides>
  <Notes>16</Notes>
  <HiddenSlides>0</HiddenSlides>
  <MMClips>17</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33</vt:i4>
      </vt:variant>
    </vt:vector>
  </HeadingPairs>
  <TitlesOfParts>
    <vt:vector size="47" baseType="lpstr">
      <vt:lpstr>Microsoft YaHei</vt:lpstr>
      <vt:lpstr>Arial</vt:lpstr>
      <vt:lpstr>Arial Rounded MT Bold</vt:lpstr>
      <vt:lpstr>Arial-Rounded</vt:lpstr>
      <vt:lpstr>Calibri</vt:lpstr>
      <vt:lpstr>Calibri Light</vt:lpstr>
      <vt:lpstr>HP001 4 hàng</vt:lpstr>
      <vt:lpstr>Times New Roman</vt:lpstr>
      <vt:lpstr>1_Office Theme</vt:lpstr>
      <vt:lpstr>5_Office Theme</vt:lpstr>
      <vt:lpstr>2_Office Theme</vt:lpstr>
      <vt:lpstr>2_Office 主题​​</vt:lpstr>
      <vt:lpstr>3_Office Theme</vt:lpstr>
      <vt:lpstr>7_Office Theme</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Giới thiệu với bạn một bức tranh mà em thích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Chọn ng hay ngh thay cho ô vuông</vt:lpstr>
      <vt:lpstr>PowerPoint Presentation</vt:lpstr>
      <vt:lpstr>PowerPoint Presentation</vt:lpstr>
      <vt:lpstr>PowerPoint Presentation</vt:lpstr>
      <vt:lpstr>PowerPoint Presentation</vt:lpstr>
      <vt:lpstr>PowerPoint Presentation</vt:lpstr>
      <vt:lpstr>PowerPoint Presentation</vt:lpstr>
      <vt:lpstr>1. Nhìn tranh nói tên vật và nêu công dụng của chúng</vt:lpstr>
      <vt:lpstr>PowerPoint Presentation</vt:lpstr>
      <vt:lpstr>PowerPoint Presentation</vt:lpstr>
      <vt:lpstr>Tìm đọc một câu chuyện về trường học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
  <cp:lastModifiedBy>Admin</cp:lastModifiedBy>
  <cp:revision>5</cp:revision>
  <dcterms:created xsi:type="dcterms:W3CDTF">2021-05-25T05:02:22Z</dcterms:created>
  <dcterms:modified xsi:type="dcterms:W3CDTF">2021-05-30T07:37:49Z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