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708" r:id="rId2"/>
    <p:sldId id="258" r:id="rId3"/>
    <p:sldId id="284" r:id="rId4"/>
    <p:sldId id="263" r:id="rId5"/>
    <p:sldId id="260" r:id="rId6"/>
    <p:sldId id="283" r:id="rId7"/>
    <p:sldId id="259" r:id="rId8"/>
    <p:sldId id="2007577107" r:id="rId9"/>
    <p:sldId id="2007577100" r:id="rId10"/>
    <p:sldId id="360" r:id="rId11"/>
    <p:sldId id="526" r:id="rId12"/>
    <p:sldId id="2007577108" r:id="rId13"/>
    <p:sldId id="386" r:id="rId14"/>
    <p:sldId id="2007577109" r:id="rId15"/>
    <p:sldId id="2007577110" r:id="rId16"/>
    <p:sldId id="361" r:id="rId17"/>
    <p:sldId id="2007577114" r:id="rId18"/>
    <p:sldId id="2007577112" r:id="rId19"/>
    <p:sldId id="387" r:id="rId20"/>
    <p:sldId id="20075771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h Thu Nguyen Vu" initials="ATNV" lastIdx="1" clrIdx="0">
    <p:extLst>
      <p:ext uri="{19B8F6BF-5375-455C-9EA6-DF929625EA0E}">
        <p15:presenceInfo xmlns:p15="http://schemas.microsoft.com/office/powerpoint/2012/main" userId="f61fda6222132a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4660"/>
  </p:normalViewPr>
  <p:slideViewPr>
    <p:cSldViewPr snapToGrid="0">
      <p:cViewPr varScale="1">
        <p:scale>
          <a:sx n="83" d="100"/>
          <a:sy n="83" d="100"/>
        </p:scale>
        <p:origin x="605" y="77"/>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E4553-5FB9-4B64-A276-A53DE441E21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35576-5083-47AE-B84E-467D4DEDE4A8}" type="slidenum">
              <a:rPr lang="en-US" smtClean="0"/>
              <a:t>‹#›</a:t>
            </a:fld>
            <a:endParaRPr lang="en-US"/>
          </a:p>
        </p:txBody>
      </p:sp>
    </p:spTree>
    <p:extLst>
      <p:ext uri="{BB962C8B-B14F-4D97-AF65-F5344CB8AC3E}">
        <p14:creationId xmlns:p14="http://schemas.microsoft.com/office/powerpoint/2010/main" val="26531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20C29576-E1DF-4A7B-8727-2A6C0DFAB771}" type="slidenum">
              <a:rPr lang="en-US" smtClean="0"/>
              <a:t>6</a:t>
            </a:fld>
            <a:endParaRPr lang="en-US"/>
          </a:p>
        </p:txBody>
      </p:sp>
    </p:spTree>
    <p:extLst>
      <p:ext uri="{BB962C8B-B14F-4D97-AF65-F5344CB8AC3E}">
        <p14:creationId xmlns:p14="http://schemas.microsoft.com/office/powerpoint/2010/main" val="414705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987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32008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3200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51624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6A88-1465-10FA-5B95-2723689B4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CDDF2-AB28-9C43-FB61-A10689536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9F253C-F16F-6280-E9D0-7A33427824BD}"/>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077177B0-6DC9-8218-4265-7E49455E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C1C98-F596-E220-1F67-DA13DE490CC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9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BE27-64CA-93C1-ED36-6E9B1975B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A8C368-4C35-CC65-FA78-842317055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47C64-81B0-0DCB-93F7-4B2693DACB4D}"/>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264CBCE3-98C2-617F-B6AE-3A82AFF66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BB393-2FA4-7ADA-7AF8-DA88CF922DB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99451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8ADB3-8E23-DD6E-F86A-A7DC3C24D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C6AA6-6D93-D303-59E9-D34EB3604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E44-69C1-5B3A-0F42-2517E137C21B}"/>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53DE4330-9240-8C94-8200-5A9C88A31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DB60B-DE9F-B794-B1BA-B619BAB78ED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13693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2/20/2025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err="1">
                <a:solidFill>
                  <a:schemeClr val="tx1">
                    <a:lumMod val="50000"/>
                    <a:lumOff val="50000"/>
                  </a:schemeClr>
                </a:solidFill>
                <a:cs typeface="Arial"/>
                <a:sym typeface="Arial"/>
              </a:rPr>
              <a:t>Hương</a:t>
            </a:r>
            <a:r>
              <a:rPr lang="en-US" sz="1200" kern="0">
                <a:solidFill>
                  <a:schemeClr val="tx1">
                    <a:lumMod val="50000"/>
                    <a:lumOff val="50000"/>
                  </a:schemeClr>
                </a:solidFill>
                <a:cs typeface="Arial"/>
                <a:sym typeface="Arial"/>
              </a:rPr>
              <a:t> </a:t>
            </a:r>
            <a:r>
              <a:rPr lang="en-US" sz="1200" kern="0" err="1">
                <a:solidFill>
                  <a:schemeClr val="tx1">
                    <a:lumMod val="50000"/>
                    <a:lumOff val="50000"/>
                  </a:schemeClr>
                </a:solidFill>
                <a:cs typeface="Arial"/>
                <a:sym typeface="Arial"/>
              </a:rPr>
              <a:t>Thảo</a:t>
            </a:r>
            <a:r>
              <a:rPr lang="en-US" sz="1200" kern="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0740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6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7A69-9CB7-84D9-21E9-9F8A425A8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5AA89-7C01-CD8F-982E-B17E0EA38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56594-413C-882E-532D-B8DA55B37483}"/>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6A95C6B3-1227-8C4F-9134-0FEF474A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1FFDE-F6EE-67D0-8DDE-A3E1ABF8BCFD}"/>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91469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0C2C-D183-E0C1-32A0-D653A6634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3FFF0-D98F-DC34-C5A9-8E787E019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1CC01-DF14-403C-EB52-E5495A632EF5}"/>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EFD8FD26-44F1-A3C0-17BC-947AD8D9B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A2BA2-468C-85DB-E94A-550E3590710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53342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1AC4-5305-3BA1-CF31-5160DAA62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93406-5109-1A3A-172B-3C1EDA6816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339CE-9F66-8F52-E458-09ABAA3C4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9862C-0769-49E4-30F0-23E7A82EB406}"/>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6" name="Footer Placeholder 5">
            <a:extLst>
              <a:ext uri="{FF2B5EF4-FFF2-40B4-BE49-F238E27FC236}">
                <a16:creationId xmlns:a16="http://schemas.microsoft.com/office/drawing/2014/main" id="{09F514E2-4DB0-C825-2453-AF791F5A7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E926A-49C1-828B-BE0A-F9535A88AAC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D415-F18B-E938-8D93-173B9C88D4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ABFF6-4127-D265-5EF0-F442C7C07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FACDF-7F66-21FA-23F3-1ED4B648B7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6D4AD-0633-7AD8-C288-0F32FB391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5E494-EC01-1126-8F70-48AAB16EA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F16DF-5E63-DA3E-C87E-F943A47C2103}"/>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8" name="Footer Placeholder 7">
            <a:extLst>
              <a:ext uri="{FF2B5EF4-FFF2-40B4-BE49-F238E27FC236}">
                <a16:creationId xmlns:a16="http://schemas.microsoft.com/office/drawing/2014/main" id="{E2FFA48C-0913-9346-FCDE-E02F8EC5C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D8A6CF-C00E-FE46-38C8-CFCEA60019F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00831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A186-1B1F-F0EC-349F-1D02FCDA6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244DB-0A3E-E8FB-9F1C-1A1892A5A85B}"/>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4" name="Footer Placeholder 3">
            <a:extLst>
              <a:ext uri="{FF2B5EF4-FFF2-40B4-BE49-F238E27FC236}">
                <a16:creationId xmlns:a16="http://schemas.microsoft.com/office/drawing/2014/main" id="{0A39717D-05FE-6E16-3E7A-E9CA45F2F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9340D7-AC21-1C7F-69DA-958ABF3B378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7431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FDFEB-BDE1-AB4E-D9D6-206496A5B3B9}"/>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3" name="Footer Placeholder 2">
            <a:extLst>
              <a:ext uri="{FF2B5EF4-FFF2-40B4-BE49-F238E27FC236}">
                <a16:creationId xmlns:a16="http://schemas.microsoft.com/office/drawing/2014/main" id="{23ACC094-B872-301B-1D98-F834FDD5B3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49FFD7-E606-FDD7-998D-4AF6EDCFED00}"/>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4516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E1CA-B9F2-94A8-E5D2-82727B85D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8F2F3C-8242-3708-03AA-D05879357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C23DD-BA1D-6EB8-5237-B198296FC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45C29-117D-1CF3-23AB-47B49CEC5E53}"/>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6" name="Footer Placeholder 5">
            <a:extLst>
              <a:ext uri="{FF2B5EF4-FFF2-40B4-BE49-F238E27FC236}">
                <a16:creationId xmlns:a16="http://schemas.microsoft.com/office/drawing/2014/main" id="{F1170DE5-76BC-F368-5D4B-DC7E3A113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8A9E8-9FD1-71C0-14BF-13365297B38F}"/>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242282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B66D-E653-C111-F795-E7E7B6DCC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19030-1DFA-72B1-09B4-BAD43715F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D6042-BFFD-B07E-DAAA-039530712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592B1-8672-0C70-84EE-56D10093646D}"/>
              </a:ext>
            </a:extLst>
          </p:cNvPr>
          <p:cNvSpPr>
            <a:spLocks noGrp="1"/>
          </p:cNvSpPr>
          <p:nvPr>
            <p:ph type="dt" sz="half" idx="10"/>
          </p:nvPr>
        </p:nvSpPr>
        <p:spPr/>
        <p:txBody>
          <a:bodyPr/>
          <a:lstStyle/>
          <a:p>
            <a:fld id="{22F472AD-D5DB-4BFC-BAA8-CDEC04682D05}" type="datetimeFigureOut">
              <a:rPr lang="en-US" smtClean="0"/>
              <a:t>2/20/2025</a:t>
            </a:fld>
            <a:endParaRPr lang="en-US"/>
          </a:p>
        </p:txBody>
      </p:sp>
      <p:sp>
        <p:nvSpPr>
          <p:cNvPr id="6" name="Footer Placeholder 5">
            <a:extLst>
              <a:ext uri="{FF2B5EF4-FFF2-40B4-BE49-F238E27FC236}">
                <a16:creationId xmlns:a16="http://schemas.microsoft.com/office/drawing/2014/main" id="{E74D2324-ACDF-8FFB-F919-7C65BBCD7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AC400-EC1B-EEC0-9695-DD63377B77D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4279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21ACB-2A88-F4ED-E9E7-D586915F9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6C79D7-203C-F2D5-2DB7-DA1D1860C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B8A2A-DC5D-9965-17CB-577E747F4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472AD-D5DB-4BFC-BAA8-CDEC04682D05}" type="datetimeFigureOut">
              <a:rPr lang="en-US" smtClean="0"/>
              <a:t>2/20/2025</a:t>
            </a:fld>
            <a:endParaRPr lang="en-US"/>
          </a:p>
        </p:txBody>
      </p:sp>
      <p:sp>
        <p:nvSpPr>
          <p:cNvPr id="5" name="Footer Placeholder 4">
            <a:extLst>
              <a:ext uri="{FF2B5EF4-FFF2-40B4-BE49-F238E27FC236}">
                <a16:creationId xmlns:a16="http://schemas.microsoft.com/office/drawing/2014/main" id="{E86A1C38-AD9A-E81E-7CA2-98349EA6A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3AD0F-5A80-CB12-6B84-B498676F7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442B1-93FF-4993-8BEB-7F34BA38E3A2}" type="slidenum">
              <a:rPr lang="en-US" smtClean="0"/>
              <a:t>‹#›</a:t>
            </a:fld>
            <a:endParaRPr lang="en-US"/>
          </a:p>
        </p:txBody>
      </p:sp>
    </p:spTree>
    <p:extLst>
      <p:ext uri="{BB962C8B-B14F-4D97-AF65-F5344CB8AC3E}">
        <p14:creationId xmlns:p14="http://schemas.microsoft.com/office/powerpoint/2010/main" val="352710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f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85B9D24-895D-D97C-60D5-7D350722B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42" y="30308"/>
            <a:ext cx="13411200" cy="72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F1FF6E0-962F-2244-BF8D-640D293FEF7C}"/>
              </a:ext>
            </a:extLst>
          </p:cNvPr>
          <p:cNvSpPr/>
          <p:nvPr/>
        </p:nvSpPr>
        <p:spPr>
          <a:xfrm>
            <a:off x="1257961" y="-114711"/>
            <a:ext cx="9139107" cy="999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sz="3200" b="1" spc="51">
              <a:ln w="0">
                <a:solidFill>
                  <a:schemeClr val="accent5">
                    <a:lumMod val="50000"/>
                  </a:schemeClr>
                </a:solidFill>
              </a:ln>
              <a:solidFill>
                <a:schemeClr val="tx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grpSp>
        <p:nvGrpSpPr>
          <p:cNvPr id="5125" name="Group 5">
            <a:extLst>
              <a:ext uri="{FF2B5EF4-FFF2-40B4-BE49-F238E27FC236}">
                <a16:creationId xmlns:a16="http://schemas.microsoft.com/office/drawing/2014/main" id="{BBAA60DD-472C-1407-E437-763CFD28D46A}"/>
              </a:ext>
            </a:extLst>
          </p:cNvPr>
          <p:cNvGrpSpPr>
            <a:grpSpLocks/>
          </p:cNvGrpSpPr>
          <p:nvPr/>
        </p:nvGrpSpPr>
        <p:grpSpPr bwMode="auto">
          <a:xfrm>
            <a:off x="1113697" y="3345113"/>
            <a:ext cx="9427633" cy="1250366"/>
            <a:chOff x="3515734" y="3703147"/>
            <a:chExt cx="6887736" cy="1248897"/>
          </a:xfrm>
        </p:grpSpPr>
        <p:sp>
          <p:nvSpPr>
            <p:cNvPr id="5128" name="TextBox 6">
              <a:extLst>
                <a:ext uri="{FF2B5EF4-FFF2-40B4-BE49-F238E27FC236}">
                  <a16:creationId xmlns:a16="http://schemas.microsoft.com/office/drawing/2014/main" id="{AFAB8513-14DB-8B85-C79C-C017EC6F133F}"/>
                </a:ext>
              </a:extLst>
            </p:cNvPr>
            <p:cNvSpPr txBox="1">
              <a:spLocks noChangeArrowheads="1"/>
            </p:cNvSpPr>
            <p:nvPr/>
          </p:nvSpPr>
          <p:spPr bwMode="auto">
            <a:xfrm>
              <a:off x="3515734" y="3840100"/>
              <a:ext cx="6887736" cy="11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FontTx/>
                <a:buNone/>
              </a:pPr>
              <a:r>
                <a:rPr lang="en-US" altLang="en-US" sz="3067" b="1" dirty="0" err="1">
                  <a:solidFill>
                    <a:srgbClr val="0000CC"/>
                  </a:solidFill>
                  <a:latin typeface="Times New Roman" panose="02020603050405020304" pitchFamily="18" charset="0"/>
                  <a:cs typeface="Times New Roman" panose="02020603050405020304" pitchFamily="18" charset="0"/>
                </a:rPr>
                <a:t>Giáo</a:t>
              </a:r>
              <a:r>
                <a:rPr lang="en-US" altLang="en-US" sz="3067" b="1" dirty="0">
                  <a:solidFill>
                    <a:srgbClr val="0000CC"/>
                  </a:solidFill>
                  <a:latin typeface="Times New Roman" panose="02020603050405020304" pitchFamily="18" charset="0"/>
                  <a:cs typeface="Times New Roman" panose="02020603050405020304" pitchFamily="18" charset="0"/>
                </a:rPr>
                <a:t> </a:t>
              </a:r>
              <a:r>
                <a:rPr lang="en-US" altLang="en-US" sz="3067" b="1" dirty="0" err="1">
                  <a:solidFill>
                    <a:srgbClr val="0000CC"/>
                  </a:solidFill>
                  <a:latin typeface="Times New Roman" panose="02020603050405020304" pitchFamily="18" charset="0"/>
                  <a:cs typeface="Times New Roman" panose="02020603050405020304" pitchFamily="18" charset="0"/>
                </a:rPr>
                <a:t>viên</a:t>
              </a:r>
              <a:r>
                <a:rPr lang="en-US" altLang="en-US" sz="3067" b="1" dirty="0">
                  <a:solidFill>
                    <a:srgbClr val="0000CC"/>
                  </a:solidFill>
                  <a:latin typeface="Times New Roman" panose="02020603050405020304" pitchFamily="18" charset="0"/>
                  <a:cs typeface="Times New Roman" panose="02020603050405020304" pitchFamily="18" charset="0"/>
                </a:rPr>
                <a:t>: Vũ </a:t>
              </a:r>
              <a:r>
                <a:rPr lang="en-US" altLang="en-US" sz="3067" b="1" dirty="0" err="1">
                  <a:solidFill>
                    <a:srgbClr val="0000CC"/>
                  </a:solidFill>
                  <a:latin typeface="Times New Roman" panose="02020603050405020304" pitchFamily="18" charset="0"/>
                  <a:cs typeface="Times New Roman" panose="02020603050405020304" pitchFamily="18" charset="0"/>
                </a:rPr>
                <a:t>Thị</a:t>
              </a:r>
              <a:r>
                <a:rPr lang="en-US" altLang="en-US" sz="3067" b="1" dirty="0">
                  <a:solidFill>
                    <a:srgbClr val="0000CC"/>
                  </a:solidFill>
                  <a:latin typeface="Times New Roman" panose="02020603050405020304" pitchFamily="18" charset="0"/>
                  <a:cs typeface="Times New Roman" panose="02020603050405020304" pitchFamily="18" charset="0"/>
                </a:rPr>
                <a:t> Liên</a:t>
              </a:r>
            </a:p>
            <a:p>
              <a:pPr algn="ctr" eaLnBrk="1" hangingPunct="1">
                <a:spcBef>
                  <a:spcPts val="600"/>
                </a:spcBef>
                <a:buFontTx/>
                <a:buNone/>
              </a:pPr>
              <a:r>
                <a:rPr lang="en-US" altLang="en-US" sz="3067" b="1" dirty="0" err="1">
                  <a:solidFill>
                    <a:srgbClr val="0000CC"/>
                  </a:solidFill>
                  <a:latin typeface="Times New Roman" panose="02020603050405020304" pitchFamily="18" charset="0"/>
                  <a:cs typeface="Times New Roman" panose="02020603050405020304" pitchFamily="18" charset="0"/>
                </a:rPr>
                <a:t>Lớp</a:t>
              </a:r>
              <a:r>
                <a:rPr lang="en-US" altLang="en-US" sz="3067" b="1" dirty="0">
                  <a:solidFill>
                    <a:srgbClr val="0000CC"/>
                  </a:solidFill>
                  <a:latin typeface="Times New Roman" panose="02020603050405020304" pitchFamily="18" charset="0"/>
                  <a:cs typeface="Times New Roman" panose="02020603050405020304" pitchFamily="18" charset="0"/>
                </a:rPr>
                <a:t> 2C - </a:t>
              </a:r>
              <a:r>
                <a:rPr lang="en-US" altLang="en-US" sz="3067" b="1" dirty="0" err="1">
                  <a:solidFill>
                    <a:srgbClr val="0000CC"/>
                  </a:solidFill>
                  <a:latin typeface="Times New Roman" panose="02020603050405020304" pitchFamily="18" charset="0"/>
                  <a:cs typeface="Times New Roman" panose="02020603050405020304" pitchFamily="18" charset="0"/>
                </a:rPr>
                <a:t>Trường</a:t>
              </a:r>
              <a:r>
                <a:rPr lang="en-US" altLang="en-US" sz="3067" b="1" dirty="0">
                  <a:solidFill>
                    <a:srgbClr val="0000CC"/>
                  </a:solidFill>
                  <a:latin typeface="Times New Roman" panose="02020603050405020304" pitchFamily="18" charset="0"/>
                  <a:cs typeface="Times New Roman" panose="02020603050405020304" pitchFamily="18" charset="0"/>
                </a:rPr>
                <a:t> </a:t>
              </a:r>
              <a:r>
                <a:rPr lang="en-US" altLang="en-US" sz="3067" b="1" dirty="0" err="1">
                  <a:solidFill>
                    <a:srgbClr val="0000CC"/>
                  </a:solidFill>
                  <a:latin typeface="Times New Roman" panose="02020603050405020304" pitchFamily="18" charset="0"/>
                  <a:cs typeface="Times New Roman" panose="02020603050405020304" pitchFamily="18" charset="0"/>
                </a:rPr>
                <a:t>Tiểu</a:t>
              </a:r>
              <a:r>
                <a:rPr lang="en-US" altLang="en-US" sz="3067" b="1" dirty="0">
                  <a:solidFill>
                    <a:srgbClr val="0000CC"/>
                  </a:solidFill>
                  <a:latin typeface="Times New Roman" panose="02020603050405020304" pitchFamily="18" charset="0"/>
                  <a:cs typeface="Times New Roman" panose="02020603050405020304" pitchFamily="18" charset="0"/>
                </a:rPr>
                <a:t> </a:t>
              </a:r>
              <a:r>
                <a:rPr lang="en-US" altLang="en-US" sz="3067" b="1" dirty="0" err="1">
                  <a:solidFill>
                    <a:srgbClr val="0000CC"/>
                  </a:solidFill>
                  <a:latin typeface="Times New Roman" panose="02020603050405020304" pitchFamily="18" charset="0"/>
                  <a:cs typeface="Times New Roman" panose="02020603050405020304" pitchFamily="18" charset="0"/>
                </a:rPr>
                <a:t>học</a:t>
              </a:r>
              <a:r>
                <a:rPr lang="en-US" altLang="en-US" sz="3067" b="1" dirty="0">
                  <a:solidFill>
                    <a:srgbClr val="0000CC"/>
                  </a:solidFill>
                  <a:latin typeface="Times New Roman" panose="02020603050405020304" pitchFamily="18" charset="0"/>
                  <a:cs typeface="Times New Roman" panose="02020603050405020304" pitchFamily="18" charset="0"/>
                </a:rPr>
                <a:t> </a:t>
              </a:r>
              <a:r>
                <a:rPr lang="en-US" altLang="en-US" sz="3067" b="1" dirty="0" err="1">
                  <a:solidFill>
                    <a:srgbClr val="0000CC"/>
                  </a:solidFill>
                  <a:latin typeface="Times New Roman" panose="02020603050405020304" pitchFamily="18" charset="0"/>
                  <a:cs typeface="Times New Roman" panose="02020603050405020304" pitchFamily="18" charset="0"/>
                </a:rPr>
                <a:t>Cấp</a:t>
              </a:r>
              <a:r>
                <a:rPr lang="en-US" altLang="en-US" sz="3067" b="1" dirty="0">
                  <a:solidFill>
                    <a:srgbClr val="0000CC"/>
                  </a:solidFill>
                  <a:latin typeface="Times New Roman" panose="02020603050405020304" pitchFamily="18" charset="0"/>
                  <a:cs typeface="Times New Roman" panose="02020603050405020304" pitchFamily="18" charset="0"/>
                </a:rPr>
                <a:t> </a:t>
              </a:r>
              <a:r>
                <a:rPr lang="en-US" altLang="en-US" sz="3067" b="1" dirty="0" err="1">
                  <a:solidFill>
                    <a:srgbClr val="0000CC"/>
                  </a:solidFill>
                  <a:latin typeface="Times New Roman" panose="02020603050405020304" pitchFamily="18" charset="0"/>
                  <a:cs typeface="Times New Roman" panose="02020603050405020304" pitchFamily="18" charset="0"/>
                </a:rPr>
                <a:t>Tiến</a:t>
              </a:r>
              <a:r>
                <a:rPr lang="en-US" altLang="en-US" sz="3067" b="1" dirty="0">
                  <a:solidFill>
                    <a:srgbClr val="0000CC"/>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7A9DB560-D310-1114-D1F8-1B0D798C46C5}"/>
                </a:ext>
              </a:extLst>
            </p:cNvPr>
            <p:cNvSpPr txBox="1"/>
            <p:nvPr/>
          </p:nvSpPr>
          <p:spPr>
            <a:xfrm>
              <a:off x="6737713" y="3703147"/>
              <a:ext cx="2856230" cy="584087"/>
            </a:xfrm>
            <a:prstGeom prst="rect">
              <a:avLst/>
            </a:prstGeom>
            <a:noFill/>
          </p:spPr>
          <p:txBody>
            <a:bodyPr>
              <a:spAutoFit/>
            </a:bodyPr>
            <a:lstStyle/>
            <a:p>
              <a:pPr algn="ctr">
                <a:defRPr/>
              </a:pPr>
              <a:endParaRPr lang="en-US" sz="3200" kern="10">
                <a:ln w="9525">
                  <a:solidFill>
                    <a:srgbClr val="0000FF"/>
                  </a:solidFill>
                  <a:round/>
                  <a:headEnd/>
                  <a:tailEnd/>
                </a:ln>
                <a:solidFill>
                  <a:srgbClr val="7030A0"/>
                </a:solidFill>
                <a:latin typeface="Times New Roman" panose="02020603050405020304" pitchFamily="18" charset="0"/>
                <a:cs typeface="Times New Roman" panose="02020603050405020304" pitchFamily="18" charset="0"/>
              </a:endParaRPr>
            </a:p>
          </p:txBody>
        </p:sp>
      </p:grpSp>
      <p:sp>
        <p:nvSpPr>
          <p:cNvPr id="5127" name="TextBox 9">
            <a:extLst>
              <a:ext uri="{FF2B5EF4-FFF2-40B4-BE49-F238E27FC236}">
                <a16:creationId xmlns:a16="http://schemas.microsoft.com/office/drawing/2014/main" id="{0B7BA57B-649B-B0F5-97CB-FDA353A32BFF}"/>
              </a:ext>
            </a:extLst>
          </p:cNvPr>
          <p:cNvSpPr txBox="1">
            <a:spLocks noChangeArrowheads="1"/>
          </p:cNvSpPr>
          <p:nvPr/>
        </p:nvSpPr>
        <p:spPr bwMode="auto">
          <a:xfrm>
            <a:off x="-70373" y="1299969"/>
            <a:ext cx="11734800"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733" b="1" dirty="0">
                <a:solidFill>
                  <a:srgbClr val="FF0000"/>
                </a:solidFill>
                <a:latin typeface="Times New Roman" panose="02020603050405020304" pitchFamily="18" charset="0"/>
                <a:cs typeface="Times New Roman" panose="02020603050405020304" pitchFamily="18" charset="0"/>
              </a:rPr>
              <a:t>Môn </a:t>
            </a:r>
            <a:r>
              <a:rPr lang="en-US" altLang="en-US" sz="3733" b="1" dirty="0" err="1">
                <a:solidFill>
                  <a:srgbClr val="FF0000"/>
                </a:solidFill>
                <a:latin typeface="Times New Roman" panose="02020603050405020304" pitchFamily="18" charset="0"/>
                <a:cs typeface="Times New Roman" panose="02020603050405020304" pitchFamily="18" charset="0"/>
              </a:rPr>
              <a:t>Tiếng</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Việt</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lớp</a:t>
            </a:r>
            <a:r>
              <a:rPr lang="en-US" altLang="en-US" sz="3733" b="1" dirty="0">
                <a:solidFill>
                  <a:srgbClr val="FF0000"/>
                </a:solidFill>
                <a:latin typeface="Times New Roman" panose="02020603050405020304" pitchFamily="18" charset="0"/>
                <a:cs typeface="Times New Roman" panose="02020603050405020304" pitchFamily="18" charset="0"/>
              </a:rPr>
              <a:t> 2 (</a:t>
            </a:r>
            <a:r>
              <a:rPr lang="en-US" altLang="en-US" sz="3733" b="1" dirty="0" err="1">
                <a:solidFill>
                  <a:srgbClr val="FF0000"/>
                </a:solidFill>
                <a:latin typeface="Times New Roman" panose="02020603050405020304" pitchFamily="18" charset="0"/>
                <a:cs typeface="Times New Roman" panose="02020603050405020304" pitchFamily="18" charset="0"/>
              </a:rPr>
              <a:t>Bộ</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sách</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Kết</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nối</a:t>
            </a:r>
            <a:r>
              <a:rPr lang="en-US" altLang="en-US" sz="3733" b="1" dirty="0">
                <a:solidFill>
                  <a:srgbClr val="FF0000"/>
                </a:solidFill>
                <a:latin typeface="Times New Roman" panose="02020603050405020304" pitchFamily="18" charset="0"/>
                <a:cs typeface="Times New Roman" panose="02020603050405020304" pitchFamily="18" charset="0"/>
              </a:rPr>
              <a:t> )</a:t>
            </a:r>
          </a:p>
          <a:p>
            <a:pPr algn="ctr">
              <a:spcBef>
                <a:spcPct val="0"/>
              </a:spcBef>
              <a:buFontTx/>
              <a:buNone/>
            </a:pPr>
            <a:r>
              <a:rPr lang="en-US" altLang="en-US" sz="3733" b="1" dirty="0" err="1">
                <a:solidFill>
                  <a:srgbClr val="FF0000"/>
                </a:solidFill>
                <a:latin typeface="Times New Roman" panose="02020603050405020304" pitchFamily="18" charset="0"/>
                <a:cs typeface="Times New Roman" panose="02020603050405020304" pitchFamily="18" charset="0"/>
              </a:rPr>
              <a:t>Tuần</a:t>
            </a:r>
            <a:r>
              <a:rPr lang="en-US" altLang="en-US" sz="3733" b="1" dirty="0">
                <a:solidFill>
                  <a:srgbClr val="FF0000"/>
                </a:solidFill>
                <a:latin typeface="Times New Roman" panose="02020603050405020304" pitchFamily="18" charset="0"/>
                <a:cs typeface="Times New Roman" panose="02020603050405020304" pitchFamily="18" charset="0"/>
              </a:rPr>
              <a:t> 32: </a:t>
            </a:r>
            <a:r>
              <a:rPr lang="en-US" altLang="en-US" sz="3733" b="1" dirty="0" err="1">
                <a:solidFill>
                  <a:srgbClr val="FF0000"/>
                </a:solidFill>
                <a:latin typeface="Times New Roman" panose="02020603050405020304" pitchFamily="18" charset="0"/>
                <a:cs typeface="Times New Roman" panose="02020603050405020304" pitchFamily="18" charset="0"/>
              </a:rPr>
              <a:t>Bài</a:t>
            </a:r>
            <a:r>
              <a:rPr lang="en-US" altLang="en-US" sz="3733" b="1" dirty="0">
                <a:solidFill>
                  <a:srgbClr val="FF0000"/>
                </a:solidFill>
                <a:latin typeface="Times New Roman" panose="02020603050405020304" pitchFamily="18" charset="0"/>
                <a:cs typeface="Times New Roman" panose="02020603050405020304" pitchFamily="18" charset="0"/>
              </a:rPr>
              <a:t> 25 - </a:t>
            </a:r>
            <a:r>
              <a:rPr lang="en-US" altLang="en-US" sz="3733" b="1" dirty="0" err="1">
                <a:solidFill>
                  <a:srgbClr val="FF0000"/>
                </a:solidFill>
                <a:latin typeface="Times New Roman" panose="02020603050405020304" pitchFamily="18" charset="0"/>
                <a:cs typeface="Times New Roman" panose="02020603050405020304" pitchFamily="18" charset="0"/>
              </a:rPr>
              <a:t>Đọc</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Đất</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nước</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chúng</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mình</a:t>
            </a:r>
            <a:endParaRPr lang="en-US" altLang="en-US" sz="3733"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733" b="1" dirty="0" err="1">
                <a:solidFill>
                  <a:srgbClr val="FF0000"/>
                </a:solidFill>
                <a:latin typeface="Times New Roman" panose="02020603050405020304" pitchFamily="18" charset="0"/>
                <a:cs typeface="Times New Roman" panose="02020603050405020304" pitchFamily="18" charset="0"/>
              </a:rPr>
              <a:t>Lồng</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ghép</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nội</a:t>
            </a:r>
            <a:r>
              <a:rPr lang="en-US" altLang="en-US" sz="3733" b="1" dirty="0">
                <a:solidFill>
                  <a:srgbClr val="FF0000"/>
                </a:solidFill>
                <a:latin typeface="Times New Roman" panose="02020603050405020304" pitchFamily="18" charset="0"/>
                <a:cs typeface="Times New Roman" panose="02020603050405020304" pitchFamily="18" charset="0"/>
              </a:rPr>
              <a:t> dung GD </a:t>
            </a:r>
            <a:r>
              <a:rPr lang="en-US" altLang="en-US" sz="3733" b="1" dirty="0" err="1">
                <a:solidFill>
                  <a:srgbClr val="FF0000"/>
                </a:solidFill>
                <a:latin typeface="Times New Roman" panose="02020603050405020304" pitchFamily="18" charset="0"/>
                <a:cs typeface="Times New Roman" panose="02020603050405020304" pitchFamily="18" charset="0"/>
              </a:rPr>
              <a:t>Quốc</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phòng</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và</a:t>
            </a:r>
            <a:r>
              <a:rPr lang="en-US" altLang="en-US" sz="3733" b="1" dirty="0">
                <a:solidFill>
                  <a:srgbClr val="FF0000"/>
                </a:solidFill>
                <a:latin typeface="Times New Roman" panose="02020603050405020304" pitchFamily="18" charset="0"/>
                <a:cs typeface="Times New Roman" panose="02020603050405020304" pitchFamily="18" charset="0"/>
              </a:rPr>
              <a:t> an </a:t>
            </a:r>
            <a:r>
              <a:rPr lang="en-US" altLang="en-US" sz="3733" b="1" dirty="0" err="1">
                <a:solidFill>
                  <a:srgbClr val="FF0000"/>
                </a:solidFill>
                <a:latin typeface="Times New Roman" panose="02020603050405020304" pitchFamily="18" charset="0"/>
                <a:cs typeface="Times New Roman" panose="02020603050405020304" pitchFamily="18" charset="0"/>
              </a:rPr>
              <a:t>ninh</a:t>
            </a:r>
            <a:endParaRPr lang="en-US" altLang="en-US" sz="3733" dirty="0">
              <a:solidFill>
                <a:srgbClr val="FF0000"/>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090286" y="1061663"/>
            <a:ext cx="9649269" cy="1493358"/>
          </a:xfrm>
          <a:prstGeom prst="rect">
            <a:avLst/>
          </a:prstGeom>
          <a:noFill/>
        </p:spPr>
        <p:txBody>
          <a:bodyPr wrap="square" rtlCol="0">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 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233979" y="123603"/>
            <a:ext cx="1758776" cy="1738991"/>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1560946" y="3211647"/>
            <a:ext cx="4404423" cy="672113"/>
            <a:chOff x="718457" y="2123591"/>
            <a:chExt cx="2710543" cy="504085"/>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76496"/>
              <a:chOff x="718457" y="2123591"/>
              <a:chExt cx="2710543" cy="476496"/>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92415"/>
              </a:xfrm>
              <a:prstGeom prst="rect">
                <a:avLst/>
              </a:prstGeom>
            </p:spPr>
            <p:txBody>
              <a:bodyPr wrap="square">
                <a:spAutoFit/>
              </a:bodyPr>
              <a:lstStyle/>
              <a:p>
                <a:pPr algn="ctr"/>
                <a:r>
                  <a:rPr lang="vi-VN" sz="2800" dirty="0">
                    <a:latin typeface="+mj-lt"/>
                  </a:rPr>
                  <a:t>Các miền, khí hậu</a:t>
                </a:r>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257676" cy="484748"/>
            </a:xfrm>
            <a:prstGeom prst="rect">
              <a:avLst/>
            </a:prstGeom>
          </p:spPr>
          <p:txBody>
            <a:bodyPr wrap="none">
              <a:spAutoFit/>
            </a:bodyPr>
            <a:lstStyle/>
            <a:p>
              <a:r>
                <a:rPr lang="en-US" sz="3600" dirty="0">
                  <a:latin typeface="UTM Avo" panose="02040603050506020204" pitchFamily="18" charset="0"/>
                </a:rPr>
                <a:t>1</a:t>
              </a:r>
              <a:endParaRPr lang="vi-VN" sz="3600" dirty="0"/>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6355526" y="3198756"/>
            <a:ext cx="4469348" cy="672113"/>
            <a:chOff x="718457" y="2123591"/>
            <a:chExt cx="2710543" cy="504085"/>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76496"/>
              <a:chOff x="718457" y="2123591"/>
              <a:chExt cx="2710543" cy="476496"/>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9241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Tên nước, thủ đô, lá cờ</a:t>
                </a:r>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253933" cy="484748"/>
            </a:xfrm>
            <a:prstGeom prst="rect">
              <a:avLst/>
            </a:prstGeom>
          </p:spPr>
          <p:txBody>
            <a:bodyPr wrap="none">
              <a:spAutoFit/>
            </a:bodyPr>
            <a:lstStyle/>
            <a:p>
              <a:r>
                <a:rPr lang="en-US" sz="3600" dirty="0">
                  <a:latin typeface="UTM Avo" panose="02040603050506020204" pitchFamily="18" charset="0"/>
                </a:rPr>
                <a:t>2</a:t>
              </a:r>
              <a:endParaRPr lang="vi-VN" sz="3600" dirty="0"/>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1560946" y="4577922"/>
            <a:ext cx="4404424" cy="672113"/>
            <a:chOff x="718457" y="2123591"/>
            <a:chExt cx="2710543" cy="504085"/>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76496"/>
              <a:chOff x="718457" y="2123591"/>
              <a:chExt cx="2710543" cy="476496"/>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92415"/>
              </a:xfrm>
              <a:prstGeom prst="rect">
                <a:avLst/>
              </a:prstGeom>
            </p:spPr>
            <p:txBody>
              <a:bodyPr wrap="square">
                <a:spAutoFit/>
              </a:bodyPr>
              <a:lstStyle/>
              <a:p>
                <a:pPr algn="ctr"/>
                <a:r>
                  <a:rPr lang="vi-VN" sz="2800" dirty="0">
                    <a:latin typeface="+mj-lt"/>
                  </a:rPr>
                  <a:t>Những người anh hùng</a:t>
                </a:r>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257676" cy="484748"/>
            </a:xfrm>
            <a:prstGeom prst="rect">
              <a:avLst/>
            </a:prstGeom>
          </p:spPr>
          <p:txBody>
            <a:bodyPr wrap="none">
              <a:spAutoFit/>
            </a:bodyPr>
            <a:lstStyle/>
            <a:p>
              <a:r>
                <a:rPr lang="en-US" sz="3600" dirty="0">
                  <a:latin typeface="UTM Avo" panose="02040603050506020204" pitchFamily="18" charset="0"/>
                </a:rPr>
                <a:t>3</a:t>
              </a:r>
              <a:endParaRPr lang="vi-VN" sz="3600" dirty="0"/>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6414622" y="4655739"/>
            <a:ext cx="4502759" cy="672113"/>
            <a:chOff x="718457" y="2123591"/>
            <a:chExt cx="2767398" cy="504085"/>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76496"/>
              <a:chOff x="718457" y="2123591"/>
              <a:chExt cx="2767398" cy="476496"/>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92415"/>
              </a:xfrm>
              <a:prstGeom prst="rect">
                <a:avLst/>
              </a:prstGeom>
            </p:spPr>
            <p:txBody>
              <a:bodyPr wrap="square">
                <a:spAutoFit/>
              </a:bodyPr>
              <a:lstStyle/>
              <a:p>
                <a:pPr algn="ctr"/>
                <a:r>
                  <a:rPr lang="vi-VN" sz="2800" dirty="0">
                    <a:latin typeface="UTM Avo" panose="02040603050506020204" pitchFamily="18" charset="0"/>
                  </a:rPr>
                  <a:t>Trang phục truyền thống</a:t>
                </a:r>
                <a:endParaRPr lang="vi-VN" sz="2800"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257336" cy="484748"/>
            </a:xfrm>
            <a:prstGeom prst="rect">
              <a:avLst/>
            </a:prstGeom>
          </p:spPr>
          <p:txBody>
            <a:bodyPr wrap="none">
              <a:spAutoFit/>
            </a:bodyPr>
            <a:lstStyle/>
            <a:p>
              <a:r>
                <a:rPr lang="en-US" sz="3600" dirty="0">
                  <a:latin typeface="UTM Avo" panose="02040603050506020204" pitchFamily="18" charset="0"/>
                </a:rPr>
                <a:t>4</a:t>
              </a:r>
              <a:endParaRPr lang="vi-VN" sz="3600" dirty="0"/>
            </a:p>
          </p:txBody>
        </p:sp>
      </p:grpSp>
      <p:sp>
        <p:nvSpPr>
          <p:cNvPr id="40" name="Rectangle: Rounded Corners 39">
            <a:extLst>
              <a:ext uri="{FF2B5EF4-FFF2-40B4-BE49-F238E27FC236}">
                <a16:creationId xmlns:a16="http://schemas.microsoft.com/office/drawing/2014/main" id="{5E61D4C0-A826-4B80-8EDB-304DA3FD2350}"/>
              </a:ext>
            </a:extLst>
          </p:cNvPr>
          <p:cNvSpPr/>
          <p:nvPr/>
        </p:nvSpPr>
        <p:spPr>
          <a:xfrm>
            <a:off x="3945170" y="123603"/>
            <a:ext cx="5461605" cy="798451"/>
          </a:xfrm>
          <a:prstGeom prst="roundRect">
            <a:avLst/>
          </a:prstGeom>
          <a:solidFill>
            <a:srgbClr val="FFC000"/>
          </a:solidFill>
          <a:ln w="25400" cap="flat" cmpd="sng" algn="ctr">
            <a:noFill/>
            <a:prstDash val="solid"/>
          </a:ln>
          <a:effectLst/>
        </p:spPr>
        <p:txBody>
          <a:bodyPr rtlCol="0" anchor="ctr"/>
          <a:lstStyle/>
          <a:p>
            <a:pPr algn="ctr" defTabSz="1219170">
              <a:defRPr/>
            </a:pP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Tìm</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hiểu</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bài</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4.02962E-6 L 0.14098 0.21289 " pathEditMode="relative" rAng="0" ptsTypes="AA">
                                      <p:cBhvr>
                                        <p:cTn id="25" dur="2000" fill="hold"/>
                                        <p:tgtEl>
                                          <p:spTgt spid="16"/>
                                        </p:tgtEl>
                                        <p:attrNameLst>
                                          <p:attrName>ppt_x</p:attrName>
                                          <p:attrName>ppt_y</p:attrName>
                                        </p:attrNameLst>
                                      </p:cBhvr>
                                      <p:rCtr x="7037" y="10645"/>
                                    </p:animMotion>
                                  </p:childTnLst>
                                </p:cTn>
                              </p:par>
                              <p:par>
                                <p:cTn id="26" presetID="42" presetClass="path" presetSubtype="0" accel="50000" decel="50000" fill="hold" nodeType="withEffect">
                                  <p:stCondLst>
                                    <p:cond delay="0"/>
                                  </p:stCondLst>
                                  <p:childTnLst>
                                    <p:animMotion origin="layout" path="M -0.00116 -0.02622 L -0.31505 -0.02992 " pathEditMode="relative" rAng="0" ptsTypes="AA">
                                      <p:cBhvr>
                                        <p:cTn id="27" dur="2000" fill="hold"/>
                                        <p:tgtEl>
                                          <p:spTgt spid="17"/>
                                        </p:tgtEl>
                                        <p:attrNameLst>
                                          <p:attrName>ppt_x</p:attrName>
                                          <p:attrName>ppt_y</p:attrName>
                                        </p:attrNameLst>
                                      </p:cBhvr>
                                      <p:rCtr x="-15694" y="-185"/>
                                    </p:animMotion>
                                  </p:childTnLst>
                                </p:cTn>
                              </p:par>
                              <p:par>
                                <p:cTn id="28" presetID="42" presetClass="path" presetSubtype="0" accel="50000" decel="50000" fill="hold" nodeType="withEffect">
                                  <p:stCondLst>
                                    <p:cond delay="0"/>
                                  </p:stCondLst>
                                  <p:childTnLst>
                                    <p:animMotion origin="layout" path="M -0.18889 0.00617 L 0.14375 -0.10707 " pathEditMode="relative" rAng="0" ptsTypes="AA">
                                      <p:cBhvr>
                                        <p:cTn id="29" dur="2000" fill="hold"/>
                                        <p:tgtEl>
                                          <p:spTgt spid="24"/>
                                        </p:tgtEl>
                                        <p:attrNameLst>
                                          <p:attrName>ppt_x</p:attrName>
                                          <p:attrName>ppt_y</p:attrName>
                                        </p:attrNameLst>
                                      </p:cBhvr>
                                      <p:rCtr x="16620" y="-5677"/>
                                    </p:animMotion>
                                  </p:childTnLst>
                                </p:cTn>
                              </p:par>
                              <p:par>
                                <p:cTn id="30" presetID="42" presetClass="path" presetSubtype="0" accel="50000" decel="50000" fill="hold" nodeType="withEffect">
                                  <p:stCondLst>
                                    <p:cond delay="0"/>
                                  </p:stCondLst>
                                  <p:childTnLst>
                                    <p:animMotion origin="layout" path="M -4.07407E-6 -3.3971E-6 L -0.30601 0.11725 " pathEditMode="relative" rAng="0" ptsTypes="AA">
                                      <p:cBhvr>
                                        <p:cTn id="31" dur="2000" fill="hold"/>
                                        <p:tgtEl>
                                          <p:spTgt spid="31"/>
                                        </p:tgtEl>
                                        <p:attrNameLst>
                                          <p:attrName>ppt_x</p:attrName>
                                          <p:attrName>ppt_y</p:attrName>
                                        </p:attrNameLst>
                                      </p:cBhvr>
                                      <p:rCtr x="-15301" y="58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97132" y="0"/>
            <a:ext cx="1758776" cy="1738991"/>
          </a:xfrm>
          <a:prstGeom prst="ellipse">
            <a:avLst/>
          </a:prstGeom>
        </p:spPr>
      </p:pic>
      <p:sp>
        <p:nvSpPr>
          <p:cNvPr id="38" name="TextBox 37">
            <a:extLst>
              <a:ext uri="{FF2B5EF4-FFF2-40B4-BE49-F238E27FC236}">
                <a16:creationId xmlns:a16="http://schemas.microsoft.com/office/drawing/2014/main" id="{F38F0C59-CD49-47A3-A7C5-9FFC0FD0D364}"/>
              </a:ext>
            </a:extLst>
          </p:cNvPr>
          <p:cNvSpPr txBox="1"/>
          <p:nvPr/>
        </p:nvSpPr>
        <p:spPr>
          <a:xfrm>
            <a:off x="2442976" y="1017614"/>
            <a:ext cx="8575403" cy="742511"/>
          </a:xfrm>
          <a:prstGeom prst="rect">
            <a:avLst/>
          </a:prstGeom>
          <a:noFill/>
        </p:spPr>
        <p:txBody>
          <a:bodyPr wrap="square" rtlCol="0">
            <a:spAutoFit/>
          </a:bodyPr>
          <a:lstStyle/>
          <a:p>
            <a:pPr algn="just">
              <a:lnSpc>
                <a:spcPct val="150000"/>
              </a:lnSpc>
            </a:pPr>
            <a:r>
              <a:rPr lang="vi-VN" sz="3200" b="1">
                <a:latin typeface="+mj-lt"/>
              </a:rPr>
              <a:t>2. 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554925" y="2349894"/>
            <a:ext cx="4813488" cy="2219838"/>
          </a:xfrm>
          <a:prstGeom prst="rect">
            <a:avLst/>
          </a:prstGeom>
          <a:noFill/>
        </p:spPr>
        <p:txBody>
          <a:bodyPr wrap="square" rtlCol="0">
            <a:spAutoFit/>
          </a:bodyPr>
          <a:lstStyle/>
          <a:p>
            <a:pPr algn="just">
              <a:lnSpc>
                <a:spcPct val="150000"/>
              </a:lnSpc>
            </a:pPr>
            <a:r>
              <a:rPr lang="vi-VN" sz="3200" dirty="0">
                <a:solidFill>
                  <a:srgbClr val="FF0000"/>
                </a:solidFill>
                <a:latin typeface="+mj-lt"/>
                <a:sym typeface="Wingdings" panose="05000000000000000000" pitchFamily="2" charset="2"/>
              </a:rPr>
              <a:t> </a:t>
            </a:r>
            <a:r>
              <a:rPr lang="vi-VN" sz="3200" b="1" dirty="0">
                <a:solidFill>
                  <a:srgbClr val="FF0000"/>
                </a:solidFill>
                <a:latin typeface="+mj-lt"/>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5" y="2202688"/>
            <a:ext cx="5363347" cy="320505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3947798" y="194648"/>
            <a:ext cx="5461605" cy="798451"/>
          </a:xfrm>
          <a:prstGeom prst="roundRect">
            <a:avLst/>
          </a:prstGeom>
          <a:solidFill>
            <a:srgbClr val="FFC000"/>
          </a:solidFill>
          <a:ln w="25400" cap="flat" cmpd="sng" algn="ctr">
            <a:noFill/>
            <a:prstDash val="solid"/>
          </a:ln>
          <a:effectLst/>
        </p:spPr>
        <p:txBody>
          <a:bodyPr rtlCol="0" anchor="ctr"/>
          <a:lstStyle/>
          <a:p>
            <a:pPr algn="ctr" defTabSz="1219170">
              <a:defRPr/>
            </a:pP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Tìm</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hiểu</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bài</a:t>
            </a:r>
            <a:endParaRPr lang="en-US" sz="4000" b="1" kern="0" dirty="0">
              <a:solidFill>
                <a:schemeClr val="tx1">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6679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ình luận">
            <a:hlinkClick r:id="" action="ppaction://media"/>
            <a:extLst>
              <a:ext uri="{FF2B5EF4-FFF2-40B4-BE49-F238E27FC236}">
                <a16:creationId xmlns:a16="http://schemas.microsoft.com/office/drawing/2014/main" id="{093D8F1D-8EAD-46CB-8DB4-764510F3BEF2}"/>
              </a:ext>
            </a:extLst>
          </p:cNvPr>
          <p:cNvPicPr>
            <a:picLocks noChangeAspect="1"/>
          </p:cNvPicPr>
          <p:nvPr>
            <a:videoFile r:link="rId1"/>
            <p:extLst>
              <p:ext uri="{DAA4B4D4-6D71-4841-9C94-3DE7FCFB9230}">
                <p14:media xmlns:p14="http://schemas.microsoft.com/office/powerpoint/2010/main" r:embed="rId2">
                  <p14:trim st="12307"/>
                </p14:media>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11358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1759976" y="588939"/>
            <a:ext cx="9037718" cy="661207"/>
          </a:xfrm>
          <a:prstGeom prst="rect">
            <a:avLst/>
          </a:prstGeom>
          <a:noFill/>
        </p:spPr>
        <p:txBody>
          <a:bodyPr wrap="square" rtlCol="0">
            <a:spAutoFit/>
          </a:bodyPr>
          <a:lstStyle/>
          <a:p>
            <a:pPr algn="just">
              <a:lnSpc>
                <a:spcPct val="150000"/>
              </a:lnSpc>
            </a:pPr>
            <a:r>
              <a:rPr lang="vi-VN" sz="2800" b="1">
                <a:latin typeface="+mj-lt"/>
              </a:rPr>
              <a:t>3. 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2470151" y="1351810"/>
            <a:ext cx="2786708"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961" y="1351810"/>
            <a:ext cx="186469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101" y="4085279"/>
            <a:ext cx="2786708" cy="2090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681" y="4085279"/>
            <a:ext cx="2632617" cy="20725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222" y="1351810"/>
            <a:ext cx="1784628" cy="2494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3025454" y="3350229"/>
            <a:ext cx="1998111" cy="461665"/>
          </a:xfrm>
          <a:prstGeom prst="rect">
            <a:avLst/>
          </a:prstGeom>
          <a:solidFill>
            <a:schemeClr val="accent2"/>
          </a:solidFill>
          <a:scene3d>
            <a:camera prst="orthographicFront"/>
            <a:lightRig rig="threePt" dir="t"/>
          </a:scene3d>
          <a:sp3d>
            <a:bevelT/>
          </a:sp3d>
        </p:spPr>
        <p:txBody>
          <a:bodyPr wrap="none">
            <a:spAutoFit/>
          </a:bodyPr>
          <a:lstStyle/>
          <a:p>
            <a:r>
              <a:rPr lang="vi-VN" sz="2400" b="1" dirty="0">
                <a:latin typeface="+mj-lt"/>
              </a:rPr>
              <a:t>Hai Bà Trưng</a:t>
            </a:r>
          </a:p>
        </p:txBody>
      </p:sp>
      <p:sp>
        <p:nvSpPr>
          <p:cNvPr id="11" name="Rectangle 10">
            <a:extLst>
              <a:ext uri="{FF2B5EF4-FFF2-40B4-BE49-F238E27FC236}">
                <a16:creationId xmlns:a16="http://schemas.microsoft.com/office/drawing/2014/main" id="{B37F30D1-C7BB-4147-8FF7-0876FE82D631}"/>
              </a:ext>
            </a:extLst>
          </p:cNvPr>
          <p:cNvSpPr/>
          <p:nvPr/>
        </p:nvSpPr>
        <p:spPr>
          <a:xfrm>
            <a:off x="5979360" y="3350229"/>
            <a:ext cx="1326453" cy="46166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b="1" dirty="0">
                <a:latin typeface="+mj-lt"/>
              </a:rPr>
              <a:t>Bà Triệu</a:t>
            </a:r>
          </a:p>
        </p:txBody>
      </p:sp>
      <p:sp>
        <p:nvSpPr>
          <p:cNvPr id="12" name="Rectangle 11">
            <a:extLst>
              <a:ext uri="{FF2B5EF4-FFF2-40B4-BE49-F238E27FC236}">
                <a16:creationId xmlns:a16="http://schemas.microsoft.com/office/drawing/2014/main" id="{64BEF960-0659-47EA-AB93-D8B96E2099AE}"/>
              </a:ext>
            </a:extLst>
          </p:cNvPr>
          <p:cNvSpPr/>
          <p:nvPr/>
        </p:nvSpPr>
        <p:spPr>
          <a:xfrm>
            <a:off x="3570669" y="5639520"/>
            <a:ext cx="2261774" cy="46166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b="1" dirty="0">
                <a:latin typeface="+mj-lt"/>
              </a:rPr>
              <a:t>Trần Hưng Đạo</a:t>
            </a:r>
          </a:p>
        </p:txBody>
      </p:sp>
      <p:sp>
        <p:nvSpPr>
          <p:cNvPr id="13" name="Rectangle 12">
            <a:extLst>
              <a:ext uri="{FF2B5EF4-FFF2-40B4-BE49-F238E27FC236}">
                <a16:creationId xmlns:a16="http://schemas.microsoft.com/office/drawing/2014/main" id="{39A0160A-D9AE-4336-9F70-BF800452C89B}"/>
              </a:ext>
            </a:extLst>
          </p:cNvPr>
          <p:cNvSpPr/>
          <p:nvPr/>
        </p:nvSpPr>
        <p:spPr>
          <a:xfrm>
            <a:off x="6908369" y="5639520"/>
            <a:ext cx="1961243" cy="46166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b="1" dirty="0">
                <a:latin typeface="+mj-lt"/>
              </a:rPr>
              <a:t>Quang Trung</a:t>
            </a:r>
          </a:p>
        </p:txBody>
      </p:sp>
      <p:sp>
        <p:nvSpPr>
          <p:cNvPr id="14" name="Rectangle 13">
            <a:extLst>
              <a:ext uri="{FF2B5EF4-FFF2-40B4-BE49-F238E27FC236}">
                <a16:creationId xmlns:a16="http://schemas.microsoft.com/office/drawing/2014/main" id="{A69B9220-33D7-43C2-A17C-4567052F01E2}"/>
              </a:ext>
            </a:extLst>
          </p:cNvPr>
          <p:cNvSpPr/>
          <p:nvPr/>
        </p:nvSpPr>
        <p:spPr>
          <a:xfrm>
            <a:off x="7880195" y="3351212"/>
            <a:ext cx="1928733" cy="46166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b="1" dirty="0">
                <a:latin typeface="+mj-lt"/>
              </a:rPr>
              <a:t>Hồ Chí Minh</a:t>
            </a: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3336256" y="90157"/>
            <a:ext cx="5461605" cy="523904"/>
          </a:xfrm>
          <a:prstGeom prst="roundRect">
            <a:avLst/>
          </a:prstGeom>
          <a:solidFill>
            <a:srgbClr val="FFC000"/>
          </a:solidFill>
          <a:ln w="25400" cap="flat" cmpd="sng" algn="ctr">
            <a:noFill/>
            <a:prstDash val="solid"/>
          </a:ln>
          <a:effectLst/>
        </p:spPr>
        <p:txBody>
          <a:bodyPr rtlCol="0" anchor="ctr"/>
          <a:lstStyle/>
          <a:p>
            <a:pPr algn="ctr" defTabSz="1219170">
              <a:defRPr/>
            </a:pP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Tìm</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hiểu</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r>
              <a:rPr lang="en-US" sz="4000" b="1" kern="0" dirty="0" err="1">
                <a:solidFill>
                  <a:schemeClr val="tx1">
                    <a:lumMod val="50000"/>
                  </a:schemeClr>
                </a:solidFill>
                <a:latin typeface="Times New Roman" panose="02020603050405020304" pitchFamily="18" charset="0"/>
                <a:cs typeface="Times New Roman" panose="02020603050405020304" pitchFamily="18" charset="0"/>
              </a:rPr>
              <a:t>bài</a:t>
            </a:r>
            <a:r>
              <a:rPr lang="en-US" sz="4000" b="1" kern="0" dirty="0">
                <a:solidFill>
                  <a:schemeClr val="tx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DE26E-A1A3-4090-8E7A-5BCE91EA1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26" y="137079"/>
            <a:ext cx="4463845" cy="2534264"/>
          </a:xfrm>
          <a:prstGeom prst="rect">
            <a:avLst/>
          </a:prstGeom>
        </p:spPr>
      </p:pic>
      <p:pic>
        <p:nvPicPr>
          <p:cNvPr id="11" name="Picture 10">
            <a:extLst>
              <a:ext uri="{FF2B5EF4-FFF2-40B4-BE49-F238E27FC236}">
                <a16:creationId xmlns:a16="http://schemas.microsoft.com/office/drawing/2014/main" id="{A13262F5-76EA-4BD8-A6CA-4940347E1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640" y="0"/>
            <a:ext cx="3982064" cy="2671343"/>
          </a:xfrm>
          <a:prstGeom prst="rect">
            <a:avLst/>
          </a:prstGeom>
        </p:spPr>
      </p:pic>
      <p:pic>
        <p:nvPicPr>
          <p:cNvPr id="13" name="Picture 12">
            <a:extLst>
              <a:ext uri="{FF2B5EF4-FFF2-40B4-BE49-F238E27FC236}">
                <a16:creationId xmlns:a16="http://schemas.microsoft.com/office/drawing/2014/main" id="{B5915027-4364-48ED-9936-B2B4512C0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233" y="3102078"/>
            <a:ext cx="3824748" cy="3060290"/>
          </a:xfrm>
          <a:prstGeom prst="rect">
            <a:avLst/>
          </a:prstGeom>
        </p:spPr>
      </p:pic>
      <p:sp>
        <p:nvSpPr>
          <p:cNvPr id="14" name="TextBox 13">
            <a:extLst>
              <a:ext uri="{FF2B5EF4-FFF2-40B4-BE49-F238E27FC236}">
                <a16:creationId xmlns:a16="http://schemas.microsoft.com/office/drawing/2014/main" id="{15AE6660-0527-4DD4-AA84-053591CA9BDB}"/>
              </a:ext>
            </a:extLst>
          </p:cNvPr>
          <p:cNvSpPr txBox="1"/>
          <p:nvPr/>
        </p:nvSpPr>
        <p:spPr>
          <a:xfrm>
            <a:off x="1720646" y="2676259"/>
            <a:ext cx="3264309" cy="400110"/>
          </a:xfrm>
          <a:prstGeom prst="rect">
            <a:avLst/>
          </a:prstGeom>
          <a:noFill/>
        </p:spPr>
        <p:txBody>
          <a:bodyPr wrap="square" rtlCol="0">
            <a:spAutoFit/>
          </a:bodyPr>
          <a:lstStyle/>
          <a:p>
            <a:r>
              <a:rPr lang="en-US" sz="2000" b="1" dirty="0">
                <a:highlight>
                  <a:srgbClr val="FFFF00"/>
                </a:highlight>
              </a:rPr>
              <a:t>KIM ĐỒNG</a:t>
            </a:r>
          </a:p>
        </p:txBody>
      </p:sp>
      <p:sp>
        <p:nvSpPr>
          <p:cNvPr id="15" name="TextBox 14">
            <a:extLst>
              <a:ext uri="{FF2B5EF4-FFF2-40B4-BE49-F238E27FC236}">
                <a16:creationId xmlns:a16="http://schemas.microsoft.com/office/drawing/2014/main" id="{972FA808-15F3-48F5-820E-8DA175ED1DB0}"/>
              </a:ext>
            </a:extLst>
          </p:cNvPr>
          <p:cNvSpPr txBox="1"/>
          <p:nvPr/>
        </p:nvSpPr>
        <p:spPr>
          <a:xfrm>
            <a:off x="7069395" y="2737979"/>
            <a:ext cx="3264309" cy="400110"/>
          </a:xfrm>
          <a:prstGeom prst="rect">
            <a:avLst/>
          </a:prstGeom>
          <a:noFill/>
        </p:spPr>
        <p:txBody>
          <a:bodyPr wrap="square" rtlCol="0">
            <a:spAutoFit/>
          </a:bodyPr>
          <a:lstStyle/>
          <a:p>
            <a:r>
              <a:rPr lang="en-US" sz="2000" b="1" dirty="0">
                <a:highlight>
                  <a:srgbClr val="FFFF00"/>
                </a:highlight>
              </a:rPr>
              <a:t>LÊ VĂN TÁM</a:t>
            </a:r>
          </a:p>
        </p:txBody>
      </p:sp>
      <p:sp>
        <p:nvSpPr>
          <p:cNvPr id="16" name="TextBox 15">
            <a:extLst>
              <a:ext uri="{FF2B5EF4-FFF2-40B4-BE49-F238E27FC236}">
                <a16:creationId xmlns:a16="http://schemas.microsoft.com/office/drawing/2014/main" id="{57715100-8570-4C45-90BE-118B7E70F6B9}"/>
              </a:ext>
            </a:extLst>
          </p:cNvPr>
          <p:cNvSpPr txBox="1"/>
          <p:nvPr/>
        </p:nvSpPr>
        <p:spPr>
          <a:xfrm>
            <a:off x="1720645" y="6235712"/>
            <a:ext cx="3264309" cy="400110"/>
          </a:xfrm>
          <a:prstGeom prst="rect">
            <a:avLst/>
          </a:prstGeom>
          <a:noFill/>
        </p:spPr>
        <p:txBody>
          <a:bodyPr wrap="square" rtlCol="0">
            <a:spAutoFit/>
          </a:bodyPr>
          <a:lstStyle/>
          <a:p>
            <a:r>
              <a:rPr lang="en-US" sz="2000" b="1">
                <a:highlight>
                  <a:srgbClr val="FFFF00"/>
                </a:highlight>
              </a:rPr>
              <a:t>VÕ THỊ SÁU</a:t>
            </a:r>
          </a:p>
        </p:txBody>
      </p:sp>
      <p:sp>
        <p:nvSpPr>
          <p:cNvPr id="20" name="TextBox 19">
            <a:extLst>
              <a:ext uri="{FF2B5EF4-FFF2-40B4-BE49-F238E27FC236}">
                <a16:creationId xmlns:a16="http://schemas.microsoft.com/office/drawing/2014/main" id="{BD5DD646-686E-4752-B204-C9E6D70151C2}"/>
              </a:ext>
            </a:extLst>
          </p:cNvPr>
          <p:cNvSpPr txBox="1"/>
          <p:nvPr/>
        </p:nvSpPr>
        <p:spPr>
          <a:xfrm>
            <a:off x="6904706" y="6281879"/>
            <a:ext cx="3264309" cy="707886"/>
          </a:xfrm>
          <a:prstGeom prst="rect">
            <a:avLst/>
          </a:prstGeom>
          <a:noFill/>
        </p:spPr>
        <p:txBody>
          <a:bodyPr wrap="square" rtlCol="0">
            <a:spAutoFit/>
          </a:bodyPr>
          <a:lstStyle/>
          <a:p>
            <a:r>
              <a:rPr lang="en-US" sz="2000" b="1" dirty="0">
                <a:highlight>
                  <a:srgbClr val="FFFF00"/>
                </a:highlight>
              </a:rPr>
              <a:t>NGUYỄN VĂN TRỖI</a:t>
            </a:r>
          </a:p>
          <a:p>
            <a:endParaRPr lang="en-US" sz="2000" dirty="0">
              <a:highlight>
                <a:srgbClr val="FFFF00"/>
              </a:highlight>
            </a:endParaRPr>
          </a:p>
        </p:txBody>
      </p:sp>
      <p:pic>
        <p:nvPicPr>
          <p:cNvPr id="22" name="Picture 21">
            <a:extLst>
              <a:ext uri="{FF2B5EF4-FFF2-40B4-BE49-F238E27FC236}">
                <a16:creationId xmlns:a16="http://schemas.microsoft.com/office/drawing/2014/main" id="{A360E656-5323-45EF-B50D-E7A9DB5C8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995" y="3259107"/>
            <a:ext cx="3475703" cy="3001583"/>
          </a:xfrm>
          <a:prstGeom prst="rect">
            <a:avLst/>
          </a:prstGeom>
        </p:spPr>
      </p:pic>
    </p:spTree>
    <p:extLst>
      <p:ext uri="{BB962C8B-B14F-4D97-AF65-F5344CB8AC3E}">
        <p14:creationId xmlns:p14="http://schemas.microsoft.com/office/powerpoint/2010/main" val="9421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701666112819">
            <a:hlinkClick r:id="" action="ppaction://media"/>
            <a:extLst>
              <a:ext uri="{FF2B5EF4-FFF2-40B4-BE49-F238E27FC236}">
                <a16:creationId xmlns:a16="http://schemas.microsoft.com/office/drawing/2014/main" id="{B9AE934B-7C9C-414A-820D-21B1281DEE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898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3985930" y="1267363"/>
            <a:ext cx="3803157" cy="502766"/>
          </a:xfrm>
          <a:prstGeom prst="rect">
            <a:avLst/>
          </a:prstGeom>
          <a:solidFill>
            <a:srgbClr val="FF0090"/>
          </a:solidFill>
          <a:scene3d>
            <a:camera prst="orthographicFront"/>
            <a:lightRig rig="threePt" dir="t"/>
          </a:scene3d>
          <a:sp3d>
            <a:bevelT/>
          </a:sp3d>
        </p:spPr>
        <p:txBody>
          <a:bodyPr wrap="none">
            <a:spAutoFit/>
          </a:bodyPr>
          <a:lstStyle/>
          <a:p>
            <a:r>
              <a:rPr lang="vi-VN" sz="2667" b="1" dirty="0">
                <a:highlight>
                  <a:srgbClr val="C0C0C0"/>
                </a:highlight>
                <a:latin typeface="+mj-lt"/>
              </a:rPr>
              <a:t>Miền Bắc và miền Trung</a:t>
            </a:r>
          </a:p>
        </p:txBody>
      </p:sp>
      <p:grpSp>
        <p:nvGrpSpPr>
          <p:cNvPr id="5" name="Group 4">
            <a:extLst>
              <a:ext uri="{FF2B5EF4-FFF2-40B4-BE49-F238E27FC236}">
                <a16:creationId xmlns:a16="http://schemas.microsoft.com/office/drawing/2014/main" id="{C59ECF9B-9B4C-458E-AEC0-92B1EF6FC739}"/>
              </a:ext>
            </a:extLst>
          </p:cNvPr>
          <p:cNvGrpSpPr/>
          <p:nvPr/>
        </p:nvGrpSpPr>
        <p:grpSpPr>
          <a:xfrm>
            <a:off x="2264170" y="1921258"/>
            <a:ext cx="7523297" cy="2777084"/>
            <a:chOff x="555127" y="1325033"/>
            <a:chExt cx="5658958" cy="2225695"/>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1000948" y="3213667"/>
              <a:ext cx="4985868" cy="337061"/>
            </a:xfrm>
            <a:prstGeom prst="rect">
              <a:avLst/>
            </a:prstGeom>
          </p:spPr>
          <p:txBody>
            <a:bodyPr wrap="square">
              <a:spAutoFit/>
            </a:bodyPr>
            <a:lstStyle/>
            <a:p>
              <a:r>
                <a:rPr lang="vi-VN" sz="2133" b="1">
                  <a:latin typeface="+mj-lt"/>
                </a:rPr>
                <a:t>Xuân               </a:t>
              </a:r>
              <a:r>
                <a:rPr lang="en-US" sz="2133" b="1">
                  <a:latin typeface="+mj-lt"/>
                </a:rPr>
                <a:t> </a:t>
              </a:r>
              <a:r>
                <a:rPr lang="vi-VN" sz="2133" b="1">
                  <a:latin typeface="+mj-lt"/>
                </a:rPr>
                <a:t>Hạ                   </a:t>
              </a:r>
              <a:r>
                <a:rPr lang="en-US" sz="2133" b="1">
                  <a:latin typeface="+mj-lt"/>
                </a:rPr>
                <a:t>     </a:t>
              </a:r>
              <a:r>
                <a:rPr lang="vi-VN" sz="2133" b="1">
                  <a:latin typeface="+mj-lt"/>
                </a:rPr>
                <a:t>Thu              </a:t>
              </a:r>
              <a:r>
                <a:rPr lang="en-US" sz="2133" b="1">
                  <a:latin typeface="+mj-lt"/>
                </a:rPr>
                <a:t>  </a:t>
              </a:r>
              <a:r>
                <a:rPr lang="vi-VN" sz="2133" b="1">
                  <a:latin typeface="+mj-lt"/>
                </a:rPr>
                <a:t>Đông</a:t>
              </a:r>
              <a:r>
                <a:rPr lang="en-US" sz="2133" b="1">
                  <a:latin typeface="+mj-lt"/>
                </a:rPr>
                <a:t>    </a:t>
              </a:r>
              <a:endParaRPr lang="vi-VN" sz="2133" b="1">
                <a:latin typeface="+mj-lt"/>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2507816" y="5418313"/>
            <a:ext cx="1733167" cy="502766"/>
          </a:xfrm>
          <a:prstGeom prst="rect">
            <a:avLst/>
          </a:prstGeom>
          <a:solidFill>
            <a:srgbClr val="0070C0"/>
          </a:solidFill>
          <a:scene3d>
            <a:camera prst="orthographicFront"/>
            <a:lightRig rig="threePt" dir="t"/>
          </a:scene3d>
          <a:sp3d>
            <a:bevelT/>
          </a:sp3d>
        </p:spPr>
        <p:txBody>
          <a:bodyPr wrap="none">
            <a:spAutoFit/>
          </a:bodyPr>
          <a:lstStyle/>
          <a:p>
            <a:r>
              <a:rPr lang="vi-VN" sz="2667" b="1" dirty="0">
                <a:highlight>
                  <a:srgbClr val="C0C0C0"/>
                </a:highlight>
                <a:latin typeface="+mj-lt"/>
              </a:rPr>
              <a:t>Miền Nam</a:t>
            </a:r>
          </a:p>
        </p:txBody>
      </p:sp>
      <p:grpSp>
        <p:nvGrpSpPr>
          <p:cNvPr id="6" name="Group 5">
            <a:extLst>
              <a:ext uri="{FF2B5EF4-FFF2-40B4-BE49-F238E27FC236}">
                <a16:creationId xmlns:a16="http://schemas.microsoft.com/office/drawing/2014/main" id="{89B6C36F-95C9-419B-9276-FFDC10B4D7A7}"/>
              </a:ext>
            </a:extLst>
          </p:cNvPr>
          <p:cNvGrpSpPr/>
          <p:nvPr/>
        </p:nvGrpSpPr>
        <p:grpSpPr>
          <a:xfrm>
            <a:off x="5119788" y="4837501"/>
            <a:ext cx="4365536" cy="1836764"/>
            <a:chOff x="2641226" y="3447822"/>
            <a:chExt cx="3274152" cy="1377573"/>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15423"/>
            </a:xfrm>
            <a:prstGeom prst="rect">
              <a:avLst/>
            </a:prstGeom>
          </p:spPr>
          <p:txBody>
            <a:bodyPr wrap="square">
              <a:spAutoFit/>
            </a:bodyPr>
            <a:lstStyle/>
            <a:p>
              <a:r>
                <a:rPr lang="vi-VN" sz="2133" b="1">
                  <a:latin typeface="+mj-lt"/>
                </a:rPr>
                <a:t>Mùa mưa           Mùa khô</a:t>
              </a: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3487999" y="89535"/>
            <a:ext cx="5461605" cy="495741"/>
          </a:xfrm>
          <a:prstGeom prst="roundRect">
            <a:avLst/>
          </a:prstGeom>
          <a:solidFill>
            <a:srgbClr val="FFC000"/>
          </a:solidFill>
          <a:ln w="25400" cap="flat" cmpd="sng" algn="ctr">
            <a:noFill/>
            <a:prstDash val="solid"/>
          </a:ln>
          <a:effectLst/>
        </p:spPr>
        <p:txBody>
          <a:bodyPr rtlCol="0" anchor="ctr"/>
          <a:lstStyle/>
          <a:p>
            <a:pPr algn="ctr" defTabSz="1219170">
              <a:defRPr/>
            </a:pPr>
            <a:r>
              <a:rPr lang="en-US" sz="4000" b="1" kern="0" dirty="0" err="1">
                <a:latin typeface="Times New Roman" panose="02020603050405020304" pitchFamily="18" charset="0"/>
                <a:cs typeface="Times New Roman" panose="02020603050405020304" pitchFamily="18" charset="0"/>
              </a:rPr>
              <a:t>Tìm</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bài</a:t>
            </a:r>
            <a:r>
              <a:rPr lang="en-US" sz="4000" b="1" kern="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3DBF8305-1486-4CF3-A94B-82DF39152316}"/>
              </a:ext>
            </a:extLst>
          </p:cNvPr>
          <p:cNvSpPr txBox="1"/>
          <p:nvPr/>
        </p:nvSpPr>
        <p:spPr>
          <a:xfrm>
            <a:off x="1386349" y="458776"/>
            <a:ext cx="12123173" cy="742511"/>
          </a:xfrm>
          <a:prstGeom prst="rect">
            <a:avLst/>
          </a:prstGeom>
          <a:noFill/>
        </p:spPr>
        <p:txBody>
          <a:bodyPr wrap="square" rtlCol="0">
            <a:spAutoFit/>
          </a:bodyPr>
          <a:lstStyle/>
          <a:p>
            <a:pPr algn="just">
              <a:lnSpc>
                <a:spcPct val="150000"/>
              </a:lnSpc>
            </a:pPr>
            <a:r>
              <a:rPr lang="vi-VN" sz="3200" b="1">
                <a:latin typeface="+mj-lt"/>
              </a:rPr>
              <a:t>4. Kể tên các mùa trong năm của ba miền đất nước.</a:t>
            </a: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93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3193553" y="13548"/>
            <a:ext cx="7764797" cy="66120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rPr>
              <a:t>1</a:t>
            </a:r>
            <a:r>
              <a:rPr lang="vi-VN" sz="2800" b="1">
                <a:latin typeface="Times New Roman" panose="02020603050405020304" pitchFamily="18" charset="0"/>
                <a:cs typeface="Times New Roman" panose="02020603050405020304" pitchFamily="18" charset="0"/>
              </a:rPr>
              <a:t>. Tìm các tên riêng có trong bài đọc.</a:t>
            </a: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101708" y="-250054"/>
            <a:ext cx="1758776" cy="1738991"/>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934402" y="796154"/>
            <a:ext cx="6323196" cy="425425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3227816" y="1384937"/>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3050209" y="1616379"/>
            <a:ext cx="55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3240709" y="1980362"/>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8560792" y="1980362"/>
            <a:ext cx="5429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3016030" y="2178161"/>
            <a:ext cx="4212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3568718" y="2181917"/>
            <a:ext cx="6466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4330448" y="2194259"/>
            <a:ext cx="1260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5746741" y="2194259"/>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6935732" y="2194259"/>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8191167" y="2564077"/>
            <a:ext cx="3185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8639526" y="2564077"/>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5710542" y="2789779"/>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8481840" y="2823885"/>
            <a:ext cx="3504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6218763" y="3014935"/>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7553155" y="3205675"/>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5746741" y="4090401"/>
            <a:ext cx="7511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132042" y="5281851"/>
            <a:ext cx="8218404" cy="461665"/>
          </a:xfrm>
          <a:prstGeom prst="rect">
            <a:avLst/>
          </a:prstGeom>
        </p:spPr>
        <p:txBody>
          <a:bodyPr wrap="none">
            <a:spAutoFit/>
          </a:bodyPr>
          <a:lstStyle/>
          <a:p>
            <a:pPr algn="ctr"/>
            <a:r>
              <a:rPr lang="en-US" sz="2400">
                <a:latin typeface="Times New Roman" panose="02020603050405020304" pitchFamily="18"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Tên riêng chỉ địa danh: Việt Nam, Hà Nội, Bắc, Trung, Nam</a:t>
            </a:r>
            <a:endParaRPr lang="vi-VN" sz="2400" b="1">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288B9FF-F317-4CB2-964F-A6D90E9F9788}"/>
              </a:ext>
            </a:extLst>
          </p:cNvPr>
          <p:cNvSpPr/>
          <p:nvPr/>
        </p:nvSpPr>
        <p:spPr>
          <a:xfrm>
            <a:off x="-131074" y="5897919"/>
            <a:ext cx="12068688" cy="461665"/>
          </a:xfrm>
          <a:prstGeom prst="rect">
            <a:avLst/>
          </a:prstGeom>
        </p:spPr>
        <p:txBody>
          <a:bodyPr wrap="square">
            <a:spAutoFit/>
          </a:bodyPr>
          <a:lstStyle/>
          <a:p>
            <a:pPr algn="ctr"/>
            <a:r>
              <a:rPr lang="en-US" sz="2400" b="1">
                <a:latin typeface="Times New Roman" panose="02020603050405020304" pitchFamily="18" charset="0"/>
                <a:cs typeface="Times New Roman" panose="02020603050405020304" pitchFamily="18" charset="0"/>
              </a:rPr>
              <a:t>*</a:t>
            </a:r>
            <a:r>
              <a:rPr lang="en-US" sz="2300" b="1">
                <a:latin typeface="Times New Roman" panose="02020603050405020304" pitchFamily="18" charset="0"/>
                <a:cs typeface="Times New Roman" panose="02020603050405020304" pitchFamily="18" charset="0"/>
              </a:rPr>
              <a:t>Tên riêng chỉ người: Hai Bà trưng, Bà Triệu, Trần Hưng Đạo, Quang Trung, Hồ Chí Minh</a:t>
            </a:r>
            <a:endParaRPr lang="vi-VN" sz="23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08621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14:presetBounceEnd="30000">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14:bounceEnd="30000">
                                          <p:cBhvr additive="base">
                                            <p:cTn id="68" dur="500" fill="hold"/>
                                            <p:tgtEl>
                                              <p:spTgt spid="31"/>
                                            </p:tgtEl>
                                            <p:attrNameLst>
                                              <p:attrName>ppt_x</p:attrName>
                                            </p:attrNameLst>
                                          </p:cBhvr>
                                          <p:tavLst>
                                            <p:tav tm="0">
                                              <p:val>
                                                <p:strVal val="0-#ppt_w/2"/>
                                              </p:val>
                                            </p:tav>
                                            <p:tav tm="100000">
                                              <p:val>
                                                <p:strVal val="#ppt_x"/>
                                              </p:val>
                                            </p:tav>
                                          </p:tavLst>
                                        </p:anim>
                                        <p:anim calcmode="lin" valueType="num" p14:bounceEnd="30000">
                                          <p:cBhvr additive="base">
                                            <p:cTn id="69"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582169" y="1014575"/>
            <a:ext cx="8419309" cy="2888496"/>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245807" y="228560"/>
            <a:ext cx="11946193" cy="661207"/>
          </a:xfrm>
          <a:prstGeom prst="rect">
            <a:avLst/>
          </a:prstGeom>
          <a:noFill/>
        </p:spPr>
        <p:txBody>
          <a:bodyPr wrap="square" rtlCol="0">
            <a:spAutoFit/>
          </a:bodyPr>
          <a:lstStyle/>
          <a:p>
            <a:pPr algn="just">
              <a:lnSpc>
                <a:spcPct val="150000"/>
              </a:lnSpc>
            </a:pPr>
            <a:r>
              <a:rPr lang="vi-VN" sz="2800" b="1">
                <a:latin typeface="+mj-lt"/>
              </a:rPr>
              <a:t>2. Dùng từ </a:t>
            </a:r>
            <a:r>
              <a:rPr lang="vi-VN" sz="2800" b="1" i="1">
                <a:latin typeface="+mj-lt"/>
              </a:rPr>
              <a:t>là </a:t>
            </a:r>
            <a:r>
              <a:rPr lang="vi-VN" sz="2800" b="1">
                <a:latin typeface="+mj-lt"/>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a:cxnSpLocks/>
          </p:cNvCxnSpPr>
          <p:nvPr/>
        </p:nvCxnSpPr>
        <p:spPr>
          <a:xfrm>
            <a:off x="5004423" y="2111540"/>
            <a:ext cx="508000" cy="762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6706223" y="2873540"/>
            <a:ext cx="457200" cy="431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1793408" y="4152687"/>
            <a:ext cx="9825629" cy="66120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sym typeface="Wingdings" panose="05000000000000000000" pitchFamily="2" charset="2"/>
              </a:rPr>
              <a:t>- </a:t>
            </a:r>
            <a:r>
              <a:rPr lang="vi-VN" sz="2800" b="1">
                <a:latin typeface="Times New Roman" panose="02020603050405020304" pitchFamily="18" charset="0"/>
                <a:cs typeface="Times New Roman" panose="02020603050405020304" pitchFamily="18" charset="0"/>
                <a:sym typeface="Wingdings" panose="05000000000000000000" pitchFamily="2" charset="2"/>
              </a:rPr>
              <a:t> </a:t>
            </a:r>
            <a:r>
              <a:rPr lang="vi-VN" sz="2800" b="1">
                <a:latin typeface="Times New Roman" panose="02020603050405020304" pitchFamily="18" charset="0"/>
                <a:cs typeface="Times New Roman" panose="020206030504050203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5004423" y="2616492"/>
            <a:ext cx="508000" cy="25704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6706223" y="2111541"/>
            <a:ext cx="457200" cy="7432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1792276" y="4651036"/>
            <a:ext cx="9825629" cy="66120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sym typeface="Wingdings" panose="05000000000000000000" pitchFamily="2" charset="2"/>
              </a:rPr>
              <a:t>-</a:t>
            </a:r>
            <a:r>
              <a:rPr lang="vi-VN" sz="2800" b="1">
                <a:latin typeface="Times New Roman" panose="02020603050405020304" pitchFamily="18" charset="0"/>
                <a:cs typeface="Times New Roman" panose="02020603050405020304" pitchFamily="18" charset="0"/>
                <a:sym typeface="Wingdings" panose="05000000000000000000" pitchFamily="2" charset="2"/>
              </a:rPr>
              <a:t> </a:t>
            </a:r>
            <a:r>
              <a:rPr lang="vi-VN" sz="2800" b="1">
                <a:latin typeface="Times New Roman" panose="02020603050405020304" pitchFamily="18" charset="0"/>
                <a:cs typeface="Times New Roman" panose="020206030504050203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5004423" y="2873541"/>
            <a:ext cx="508000" cy="3764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6706223" y="2589209"/>
            <a:ext cx="508000" cy="2843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1792276" y="5182218"/>
            <a:ext cx="9825629" cy="66120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sym typeface="Wingdings" panose="05000000000000000000" pitchFamily="2" charset="2"/>
              </a:rPr>
              <a:t>-</a:t>
            </a:r>
            <a:r>
              <a:rPr lang="vi-VN" sz="2800" b="1">
                <a:latin typeface="Times New Roman" panose="02020603050405020304" pitchFamily="18" charset="0"/>
                <a:cs typeface="Times New Roman" panose="02020603050405020304" pitchFamily="18" charset="0"/>
                <a:sym typeface="Wingdings" panose="05000000000000000000" pitchFamily="2" charset="2"/>
              </a:rPr>
              <a:t> </a:t>
            </a:r>
            <a:r>
              <a:rPr lang="vi-VN" sz="2800" b="1">
                <a:latin typeface="Times New Roman" panose="02020603050405020304" pitchFamily="18" charset="0"/>
                <a:cs typeface="Times New Roman" panose="020206030504050203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a:extLst>
              <a:ext uri="{FF2B5EF4-FFF2-40B4-BE49-F238E27FC236}">
                <a16:creationId xmlns:a16="http://schemas.microsoft.com/office/drawing/2014/main" id="{0C671E6F-4928-5B84-A885-91E045354075}"/>
              </a:ext>
            </a:extLst>
          </p:cNvPr>
          <p:cNvPicPr>
            <a:picLocks noChangeAspect="1"/>
          </p:cNvPicPr>
          <p:nvPr>
            <a:videoFile r:link="rId1"/>
            <p:extLst>
              <p:ext uri="{DAA4B4D4-6D71-4841-9C94-3DE7FCFB9230}">
                <p14:media xmlns:p14="http://schemas.microsoft.com/office/powerpoint/2010/main" r:embed="rId2">
                  <p14:trim st="303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45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50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descr="Top 11 Địa điểm ngắm đồng lúa chín tuyệt đẹp - Toplist.vn">
            <a:extLst>
              <a:ext uri="{FF2B5EF4-FFF2-40B4-BE49-F238E27FC236}">
                <a16:creationId xmlns:a16="http://schemas.microsoft.com/office/drawing/2014/main" id="{19574D82-6765-89D8-4EEF-AFE4891D5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04" y="1842267"/>
            <a:ext cx="5750336" cy="3824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55+ Ảnh Mùa Xuân Tươi Đẹp, Hoa Nở Khắp Mọi Nơi">
            <a:extLst>
              <a:ext uri="{FF2B5EF4-FFF2-40B4-BE49-F238E27FC236}">
                <a16:creationId xmlns:a16="http://schemas.microsoft.com/office/drawing/2014/main" id="{F302A26C-E4DA-2592-F122-C07534301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159" y="1768376"/>
            <a:ext cx="5750337" cy="3824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CA2A-21CF-51A4-F21A-FDB51C555B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5" b="92659" l="9073" r="90726">
                        <a14:foregroundMark x1="65927" y1="55159" x2="58266" y2="44246"/>
                        <a14:foregroundMark x1="58266" y1="44246" x2="36895" y2="33333"/>
                        <a14:foregroundMark x1="36895" y1="33333" x2="25806" y2="37103"/>
                        <a14:foregroundMark x1="25806" y1="37103" x2="25202" y2="37897"/>
                        <a14:foregroundMark x1="9677" y1="57738" x2="9274" y2="55754"/>
                        <a14:foregroundMark x1="70565" y1="86111" x2="59476" y2="92262"/>
                        <a14:foregroundMark x1="59476" y1="92262" x2="51613" y2="92857"/>
                        <a14:foregroundMark x1="51613" y1="92857" x2="27016" y2="84921"/>
                        <a14:foregroundMark x1="78226" y1="40675" x2="70766" y2="29563"/>
                        <a14:foregroundMark x1="70766" y1="29563" x2="54350" y2="14893"/>
                        <a14:foregroundMark x1="29867" y1="21448" x2="29032" y2="22421"/>
                        <a14:foregroundMark x1="29032" y1="22421" x2="52419" y2="24802"/>
                        <a14:foregroundMark x1="52419" y1="24802" x2="31653" y2="36905"/>
                        <a14:foregroundMark x1="31653" y1="36905" x2="29032" y2="54167"/>
                        <a14:foregroundMark x1="29032" y1="54167" x2="30444" y2="57143"/>
                        <a14:foregroundMark x1="62298" y1="45238" x2="50403" y2="53770"/>
                        <a14:foregroundMark x1="50403" y1="53770" x2="16331" y2="57341"/>
                        <a14:foregroundMark x1="16331" y1="57341" x2="11492" y2="48810"/>
                        <a14:foregroundMark x1="11492" y1="48810" x2="12500" y2="40476"/>
                        <a14:foregroundMark x1="12500" y1="40476" x2="25000" y2="29167"/>
                        <a14:foregroundMark x1="25000" y1="29167" x2="53831" y2="26190"/>
                        <a14:foregroundMark x1="53831" y1="26190" x2="66129" y2="39484"/>
                        <a14:foregroundMark x1="66129" y1="39484" x2="67742" y2="46230"/>
                        <a14:foregroundMark x1="89516" y1="64484" x2="84879" y2="38690"/>
                        <a14:foregroundMark x1="84879" y1="38690" x2="80444" y2="27778"/>
                        <a14:foregroundMark x1="78375" y1="25089" x2="72177" y2="21627"/>
                        <a14:foregroundMark x1="72177" y1="21627" x2="63911" y2="22619"/>
                        <a14:foregroundMark x1="63911" y1="22619" x2="70766" y2="43651"/>
                        <a14:foregroundMark x1="70766" y1="43651" x2="81452" y2="58135"/>
                        <a14:foregroundMark x1="81452" y1="58135" x2="89919" y2="59127"/>
                        <a14:foregroundMark x1="90121" y1="51389" x2="88105" y2="59921"/>
                        <a14:foregroundMark x1="88105" y1="59921" x2="85282" y2="62500"/>
                        <a14:foregroundMark x1="90927" y1="57143" x2="89919" y2="52381"/>
                        <a14:foregroundMark x1="35484" y1="37698" x2="26815" y2="34722"/>
                        <a14:foregroundMark x1="26815" y1="34722" x2="17742" y2="35714"/>
                        <a14:foregroundMark x1="17742" y1="35714" x2="10081" y2="43056"/>
                        <a14:foregroundMark x1="10081" y1="43056" x2="11895" y2="53770"/>
                        <a14:foregroundMark x1="11895" y1="53770" x2="25806" y2="60516"/>
                        <a14:foregroundMark x1="25806" y1="60516" x2="36290" y2="50000"/>
                        <a14:foregroundMark x1="36290" y1="50000" x2="35484" y2="35317"/>
                        <a14:foregroundMark x1="35484" y1="35317" x2="33468" y2="34524"/>
                        <a14:foregroundMark x1="77626" y1="23839" x2="76815" y2="24802"/>
                        <a14:foregroundMark x1="76815" y1="24802" x2="63306" y2="16071"/>
                        <a14:foregroundMark x1="63306" y1="16071" x2="58293" y2="15307"/>
                        <a14:foregroundMark x1="48015" y1="14229" x2="40542" y2="16831"/>
                        <a14:foregroundMark x1="28427" y1="40079" x2="14919" y2="53373"/>
                        <a14:foregroundMark x1="14919" y1="53373" x2="35282" y2="50397"/>
                        <a14:foregroundMark x1="35282" y1="50397" x2="30847" y2="36508"/>
                        <a14:foregroundMark x1="30847" y1="36508" x2="19758" y2="36905"/>
                        <a14:foregroundMark x1="19758" y1="36905" x2="12500" y2="42460"/>
                        <a14:foregroundMark x1="12500" y1="42460" x2="11492" y2="52381"/>
                        <a14:foregroundMark x1="11492" y1="52381" x2="20766" y2="58135"/>
                        <a14:foregroundMark x1="20766" y1="58135" x2="22984" y2="58333"/>
                        <a14:backgroundMark x1="83871" y1="28373" x2="69556" y2="13095"/>
                        <a14:backgroundMark x1="69556" y1="13095" x2="44960" y2="10516"/>
                        <a14:backgroundMark x1="44960" y1="10516" x2="26613" y2="18452"/>
                        <a14:backgroundMark x1="26613" y1="18452" x2="13105" y2="31746"/>
                        <a14:backgroundMark x1="13105" y1="31746" x2="11492" y2="32341"/>
                        <a14:backgroundMark x1="85887" y1="32341" x2="84879" y2="21627"/>
                        <a14:backgroundMark x1="84879" y1="21627" x2="62500" y2="10714"/>
                        <a14:backgroundMark x1="62500" y1="10714" x2="51411" y2="7937"/>
                        <a14:backgroundMark x1="51411" y1="7937" x2="46169" y2="2183"/>
                        <a14:backgroundMark x1="46169" y1="2183" x2="24194" y2="17659"/>
                        <a14:backgroundMark x1="15524" y1="23810" x2="31250" y2="8532"/>
                        <a14:backgroundMark x1="31250" y1="8532" x2="39113" y2="4365"/>
                        <a14:backgroundMark x1="39113" y1="4365" x2="49597" y2="3373"/>
                        <a14:backgroundMark x1="49597" y1="3373" x2="56250" y2="9127"/>
                        <a14:backgroundMark x1="56250" y1="9127" x2="63508" y2="6151"/>
                        <a14:backgroundMark x1="63508" y1="6151" x2="82661" y2="18849"/>
                        <a14:backgroundMark x1="82661" y1="18849" x2="82661" y2="27778"/>
                        <a14:backgroundMark x1="87097" y1="31746" x2="85887" y2="21825"/>
                        <a14:backgroundMark x1="85887" y1="21825" x2="89516" y2="33333"/>
                        <a14:backgroundMark x1="89516" y1="33333" x2="85685" y2="25992"/>
                        <a14:backgroundMark x1="85685" y1="25992" x2="85282" y2="25794"/>
                        <a14:backgroundMark x1="87097" y1="23413" x2="82863" y2="15873"/>
                        <a14:backgroundMark x1="82863" y1="15873" x2="85484" y2="22421"/>
                        <a14:backgroundMark x1="55040" y1="7540" x2="51210" y2="595"/>
                        <a14:backgroundMark x1="51210" y1="595" x2="26411" y2="4960"/>
                        <a14:backgroundMark x1="26411" y1="4960" x2="18347" y2="10119"/>
                        <a14:backgroundMark x1="18347" y1="10119" x2="12097" y2="21032"/>
                        <a14:backgroundMark x1="12097" y1="21032" x2="21976" y2="21825"/>
                        <a14:backgroundMark x1="21976" y1="21825" x2="33669" y2="12500"/>
                        <a14:backgroundMark x1="33669" y1="12500" x2="54839" y2="5159"/>
                        <a14:backgroundMark x1="20766" y1="12103" x2="20968" y2="11310"/>
                        <a14:backgroundMark x1="21774" y1="12897" x2="21169" y2="14683"/>
                      </a14:backgroundRemoval>
                    </a14:imgEffect>
                  </a14:imgLayer>
                </a14:imgProps>
              </a:ext>
              <a:ext uri="{28A0092B-C50C-407E-A947-70E740481C1C}">
                <a14:useLocalDpi xmlns:a14="http://schemas.microsoft.com/office/drawing/2010/main" val="0"/>
              </a:ext>
            </a:extLst>
          </a:blip>
          <a:srcRect t="12115" b="3571"/>
          <a:stretch/>
        </p:blipFill>
        <p:spPr>
          <a:xfrm>
            <a:off x="2592142" y="885239"/>
            <a:ext cx="6839241" cy="5972761"/>
          </a:xfrm>
          <a:prstGeom prst="rect">
            <a:avLst/>
          </a:prstGeom>
        </p:spPr>
      </p:pic>
      <p:sp>
        <p:nvSpPr>
          <p:cNvPr id="4" name="TextBox 3">
            <a:extLst>
              <a:ext uri="{FF2B5EF4-FFF2-40B4-BE49-F238E27FC236}">
                <a16:creationId xmlns:a16="http://schemas.microsoft.com/office/drawing/2014/main" id="{E8B3210C-D04B-BD5B-2E0C-54014CF2DC3B}"/>
              </a:ext>
            </a:extLst>
          </p:cNvPr>
          <p:cNvSpPr txBox="1"/>
          <p:nvPr/>
        </p:nvSpPr>
        <p:spPr>
          <a:xfrm>
            <a:off x="2945919" y="418543"/>
            <a:ext cx="6603029" cy="646331"/>
          </a:xfrm>
          <a:prstGeom prst="rect">
            <a:avLst/>
          </a:prstGeom>
          <a:noFill/>
        </p:spPr>
        <p:txBody>
          <a:bodyPr wrap="square" rtlCol="0">
            <a:spAutoFit/>
          </a:bodyPr>
          <a:lstStyle/>
          <a:p>
            <a:r>
              <a:rPr lang="en-US" sz="3600" b="1">
                <a:solidFill>
                  <a:schemeClr val="accent6">
                    <a:lumMod val="75000"/>
                  </a:schemeClr>
                </a:solidFill>
                <a:latin typeface="Times New Roman" panose="02020603050405020304" pitchFamily="18" charset="0"/>
                <a:cs typeface="Times New Roman" panose="02020603050405020304" pitchFamily="18" charset="0"/>
              </a:rPr>
              <a:t>VIỆT NAM QUÊ  HƯƠNG EM</a:t>
            </a:r>
          </a:p>
        </p:txBody>
      </p:sp>
    </p:spTree>
    <p:extLst>
      <p:ext uri="{BB962C8B-B14F-4D97-AF65-F5344CB8AC3E}">
        <p14:creationId xmlns:p14="http://schemas.microsoft.com/office/powerpoint/2010/main" val="174018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0D00D-A4DD-0052-EF80-9ED1295AE3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0032" y1="84665" x2="79553" y2="86393"/>
                        <a14:foregroundMark x1="79553" y1="86393" x2="80351" y2="88121"/>
                        <a14:foregroundMark x1="80511" y1="88337" x2="83866" y2="88985"/>
                        <a14:foregroundMark x1="83866" y1="88985" x2="83546" y2="92657"/>
                        <a14:foregroundMark x1="83546" y1="92657" x2="83546" y2="93737"/>
                        <a14:foregroundMark x1="80831" y1="84233" x2="85463" y2="87041"/>
                      </a14:backgroundRemoval>
                    </a14:imgEffect>
                  </a14:imgLayer>
                </a14:imgProps>
              </a:ext>
              <a:ext uri="{28A0092B-C50C-407E-A947-70E740481C1C}">
                <a14:useLocalDpi xmlns:a14="http://schemas.microsoft.com/office/drawing/2010/main" val="0"/>
              </a:ext>
            </a:extLst>
          </a:blip>
          <a:stretch>
            <a:fillRect/>
          </a:stretch>
        </p:blipFill>
        <p:spPr>
          <a:xfrm>
            <a:off x="1449978" y="0"/>
            <a:ext cx="9361713" cy="6924076"/>
          </a:xfrm>
          <a:prstGeom prst="rect">
            <a:avLst/>
          </a:prstGeom>
        </p:spPr>
      </p:pic>
    </p:spTree>
    <p:extLst>
      <p:ext uri="{BB962C8B-B14F-4D97-AF65-F5344CB8AC3E}">
        <p14:creationId xmlns:p14="http://schemas.microsoft.com/office/powerpoint/2010/main" val="156473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4F395C7-CEA9-2B9A-34A6-EEF7288F27D5}"/>
              </a:ext>
            </a:extLst>
          </p:cNvPr>
          <p:cNvSpPr txBox="1"/>
          <p:nvPr/>
        </p:nvSpPr>
        <p:spPr>
          <a:xfrm>
            <a:off x="1090863" y="2506579"/>
            <a:ext cx="5005137" cy="1323439"/>
          </a:xfrm>
          <a:prstGeom prst="rect">
            <a:avLst/>
          </a:prstGeom>
          <a:noFill/>
        </p:spPr>
        <p:txBody>
          <a:bodyPr wrap="square" rtlCol="0">
            <a:spAutoFit/>
          </a:bodyPr>
          <a:lstStyle/>
          <a:p>
            <a:pPr algn="ctr"/>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BÀI 25: ĐẤT NƯỚC CHÚNG MÌNH</a:t>
            </a:r>
          </a:p>
        </p:txBody>
      </p:sp>
    </p:spTree>
    <p:extLst>
      <p:ext uri="{BB962C8B-B14F-4D97-AF65-F5344CB8AC3E}">
        <p14:creationId xmlns:p14="http://schemas.microsoft.com/office/powerpoint/2010/main" val="1002378672"/>
      </p:ext>
    </p:extLst>
  </p:cSld>
  <p:clrMapOvr>
    <a:masterClrMapping/>
  </p:clrMapOvr>
  <p:transition spd="slow">
    <p:cover dir="rd"/>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6D13C5-D09B-ED8A-4408-5570499E63B2}"/>
              </a:ext>
            </a:extLst>
          </p:cNvPr>
          <p:cNvSpPr txBox="1"/>
          <p:nvPr/>
        </p:nvSpPr>
        <p:spPr>
          <a:xfrm>
            <a:off x="3831378" y="735068"/>
            <a:ext cx="4529244" cy="584775"/>
          </a:xfrm>
          <a:prstGeom prst="rect">
            <a:avLst/>
          </a:prstGeom>
          <a:solidFill>
            <a:schemeClr val="bg1">
              <a:lumMod val="95000"/>
            </a:schemeClr>
          </a:solidFill>
          <a:ln>
            <a:noFill/>
          </a:ln>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ĐỌC TỪ KHÓ</a:t>
            </a:r>
          </a:p>
        </p:txBody>
      </p:sp>
      <p:sp>
        <p:nvSpPr>
          <p:cNvPr id="4" name="TextBox 3">
            <a:extLst>
              <a:ext uri="{FF2B5EF4-FFF2-40B4-BE49-F238E27FC236}">
                <a16:creationId xmlns:a16="http://schemas.microsoft.com/office/drawing/2014/main" id="{62C7429F-F4B4-91F7-FFD4-07DD05F3D082}"/>
              </a:ext>
            </a:extLst>
          </p:cNvPr>
          <p:cNvSpPr txBox="1"/>
          <p:nvPr/>
        </p:nvSpPr>
        <p:spPr>
          <a:xfrm>
            <a:off x="4395537" y="1575782"/>
            <a:ext cx="3965085" cy="4158511"/>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3600" b="1" dirty="0">
                <a:latin typeface="Times New Roman" panose="02020603050405020304" pitchFamily="18" charset="0"/>
                <a:ea typeface="Calibri" panose="020F0502020204030204" pitchFamily="34" charset="0"/>
              </a:rPr>
              <a:t>r</a:t>
            </a:r>
            <a:r>
              <a:rPr lang="vi-VN" sz="3600" b="1" dirty="0" err="1">
                <a:effectLst/>
                <a:latin typeface="Times New Roman" panose="02020603050405020304" pitchFamily="18" charset="0"/>
                <a:ea typeface="Calibri" panose="020F0502020204030204" pitchFamily="34" charset="0"/>
              </a:rPr>
              <a:t>ạng</a:t>
            </a:r>
            <a:r>
              <a:rPr lang="vi-VN" sz="3600" b="1" dirty="0">
                <a:effectLst/>
                <a:latin typeface="Times New Roman" panose="02020603050405020304" pitchFamily="18" charset="0"/>
                <a:ea typeface="Calibri" panose="020F0502020204030204" pitchFamily="34" charset="0"/>
              </a:rPr>
              <a:t> danh</a:t>
            </a:r>
            <a:endParaRPr lang="en-US" sz="3600" b="1"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vi-VN" sz="3600" b="1" dirty="0">
                <a:effectLst/>
                <a:latin typeface="Times New Roman" panose="02020603050405020304" pitchFamily="18" charset="0"/>
                <a:ea typeface="Calibri" panose="020F0502020204030204" pitchFamily="34" charset="0"/>
              </a:rPr>
              <a:t>Hai Bà Trưng</a:t>
            </a:r>
            <a:endParaRPr lang="en-US" sz="3600" b="1"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vi-VN" sz="3600" b="1" dirty="0">
                <a:effectLst/>
                <a:latin typeface="Times New Roman" panose="02020603050405020304" pitchFamily="18" charset="0"/>
                <a:ea typeface="Calibri" panose="020F0502020204030204" pitchFamily="34" charset="0"/>
              </a:rPr>
              <a:t>Bà Triệu</a:t>
            </a:r>
            <a:endParaRPr lang="en-US" sz="3600" b="1"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en-US" sz="3600" b="1" dirty="0">
                <a:latin typeface="Times New Roman" panose="02020603050405020304" pitchFamily="18" charset="0"/>
                <a:ea typeface="Calibri" panose="020F0502020204030204" pitchFamily="34" charset="0"/>
              </a:rPr>
              <a:t>l</a:t>
            </a:r>
            <a:r>
              <a:rPr lang="vi-VN" sz="3600" b="1" dirty="0">
                <a:effectLst/>
                <a:latin typeface="Times New Roman" panose="02020603050405020304" pitchFamily="18" charset="0"/>
                <a:ea typeface="Calibri" panose="020F0502020204030204" pitchFamily="34" charset="0"/>
              </a:rPr>
              <a:t>ịch sử</a:t>
            </a:r>
            <a:endParaRPr lang="en-US" sz="3600" b="1"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en-US" sz="3600" b="1" dirty="0">
                <a:latin typeface="Times New Roman" panose="02020603050405020304" pitchFamily="18" charset="0"/>
                <a:ea typeface="Calibri" panose="020F0502020204030204" pitchFamily="34" charset="0"/>
              </a:rPr>
              <a:t>tr</a:t>
            </a:r>
            <a:r>
              <a:rPr lang="vi-VN" sz="3600" b="1" dirty="0" err="1">
                <a:effectLst/>
                <a:latin typeface="Times New Roman" panose="02020603050405020304" pitchFamily="18" charset="0"/>
                <a:ea typeface="Calibri" panose="020F0502020204030204" pitchFamily="34" charset="0"/>
              </a:rPr>
              <a:t>uyền</a:t>
            </a:r>
            <a:r>
              <a:rPr lang="vi-VN" sz="3600" b="1" dirty="0">
                <a:effectLst/>
                <a:latin typeface="Times New Roman" panose="02020603050405020304" pitchFamily="18" charset="0"/>
                <a:ea typeface="Calibri" panose="020F0502020204030204" pitchFamily="34" charset="0"/>
              </a:rPr>
              <a:t> thống</a:t>
            </a:r>
            <a:endParaRPr lang="en-US" sz="3600" b="1" dirty="0"/>
          </a:p>
        </p:txBody>
      </p:sp>
    </p:spTree>
    <p:extLst>
      <p:ext uri="{BB962C8B-B14F-4D97-AF65-F5344CB8AC3E}">
        <p14:creationId xmlns:p14="http://schemas.microsoft.com/office/powerpoint/2010/main" val="12453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14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3576" y="-49730"/>
            <a:ext cx="12551225" cy="7013948"/>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787648" y="1324854"/>
            <a:ext cx="7037765" cy="10634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38077FA-3FE3-4EB1-97D7-6BCE13B1A00D}"/>
              </a:ext>
            </a:extLst>
          </p:cNvPr>
          <p:cNvSpPr txBox="1"/>
          <p:nvPr/>
        </p:nvSpPr>
        <p:spPr>
          <a:xfrm>
            <a:off x="518819" y="2214521"/>
            <a:ext cx="11222182" cy="3785652"/>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vi-VN" sz="4000" b="1"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Việt</a:t>
            </a:r>
            <a:r>
              <a:rPr kumimoji="0" lang="vi-VN" sz="4000" b="1"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 Nam có những vị anh hùng có công lớn với đất nước như Hai Bà Trưng, Bà Triệu, Trần Hưng Đạo, Quang Trung, Hồ Chí Minh,...   Những con người ấy đã làm rạng danh lịch sử nước nhà.</a:t>
            </a:r>
            <a:endParaRPr kumimoji="0" lang="en-US" sz="4000" b="1"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endParaRPr>
          </a:p>
        </p:txBody>
      </p:sp>
      <p:cxnSp>
        <p:nvCxnSpPr>
          <p:cNvPr id="3" name="Straight Connector 2"/>
          <p:cNvCxnSpPr/>
          <p:nvPr/>
        </p:nvCxnSpPr>
        <p:spPr>
          <a:xfrm flipH="1">
            <a:off x="3065418" y="2475372"/>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627121" y="3385417"/>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874760" y="3385418"/>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8982892" y="3385417"/>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1926706" y="4304666"/>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072074" y="4276929"/>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8704218" y="4276929"/>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8843555" y="4287296"/>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3204755" y="5179383"/>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11152135" y="5179383"/>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1012798" y="5179383"/>
            <a:ext cx="139337" cy="624879"/>
          </a:xfrm>
          <a:prstGeom prst="line">
            <a:avLst/>
          </a:prstGeom>
          <a:ln w="57150">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1863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393</Words>
  <Application>Microsoft Office PowerPoint</Application>
  <PresentationFormat>Widescreen</PresentationFormat>
  <Paragraphs>54</Paragraphs>
  <Slides>20</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等线</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Thu Nguyen Vu</dc:creator>
  <cp:lastModifiedBy>Administrator</cp:lastModifiedBy>
  <cp:revision>37</cp:revision>
  <dcterms:created xsi:type="dcterms:W3CDTF">2022-10-05T04:16:33Z</dcterms:created>
  <dcterms:modified xsi:type="dcterms:W3CDTF">2025-02-20T15:19:37Z</dcterms:modified>
</cp:coreProperties>
</file>