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3" r:id="rId4"/>
  </p:sldMasterIdLst>
  <p:notesMasterIdLst>
    <p:notesMasterId r:id="rId27"/>
  </p:notesMasterIdLst>
  <p:handoutMasterIdLst>
    <p:handoutMasterId r:id="rId28"/>
  </p:handoutMasterIdLst>
  <p:sldIdLst>
    <p:sldId id="400" r:id="rId5"/>
    <p:sldId id="256" r:id="rId6"/>
    <p:sldId id="344" r:id="rId7"/>
    <p:sldId id="390" r:id="rId8"/>
    <p:sldId id="347" r:id="rId9"/>
    <p:sldId id="348" r:id="rId10"/>
    <p:sldId id="391" r:id="rId11"/>
    <p:sldId id="392" r:id="rId12"/>
    <p:sldId id="394" r:id="rId13"/>
    <p:sldId id="396" r:id="rId14"/>
    <p:sldId id="397" r:id="rId15"/>
    <p:sldId id="365" r:id="rId16"/>
    <p:sldId id="399" r:id="rId17"/>
    <p:sldId id="366" r:id="rId18"/>
    <p:sldId id="381" r:id="rId19"/>
    <p:sldId id="367" r:id="rId20"/>
    <p:sldId id="371" r:id="rId21"/>
    <p:sldId id="383" r:id="rId22"/>
    <p:sldId id="375" r:id="rId23"/>
    <p:sldId id="377" r:id="rId24"/>
    <p:sldId id="378" r:id="rId25"/>
    <p:sldId id="401" r:id="rId26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Lato" panose="020F0502020204030203" pitchFamily="34" charset="0"/>
      <p:regular r:id="rId37"/>
      <p:bold r:id="rId38"/>
      <p:italic r:id="rId39"/>
      <p:bold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Rockwell Extra Bold" panose="02060903040505020403" pitchFamily="18" charset="0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25D355D-1F8F-4293-8AB0-96AB53EA4FA3}">
          <p14:sldIdLst>
            <p14:sldId id="400"/>
            <p14:sldId id="256"/>
          </p14:sldIdLst>
        </p14:section>
        <p14:section name="Câu chuyện STEM" id="{497BE015-6E69-43CE-9A1E-2538D22C5EB2}">
          <p14:sldIdLst>
            <p14:sldId id="344"/>
            <p14:sldId id="390"/>
          </p14:sldIdLst>
        </p14:section>
        <p14:section name="Thử thách STEM" id="{AE313CB2-34E1-43B1-A980-139C21AF096C}">
          <p14:sldIdLst>
            <p14:sldId id="347"/>
          </p14:sldIdLst>
        </p14:section>
        <p14:section name="Kiến thức STEM" id="{8362B019-6FDB-4A50-8613-8571FEAEFC1C}">
          <p14:sldIdLst>
            <p14:sldId id="348"/>
            <p14:sldId id="391"/>
            <p14:sldId id="392"/>
            <p14:sldId id="394"/>
            <p14:sldId id="396"/>
            <p14:sldId id="397"/>
          </p14:sldIdLst>
        </p14:section>
        <p14:section name="Sáng chế STEM: Em làm thước gấp" id="{C9742B2F-5D17-4453-AD1E-D99202A5EBA1}">
          <p14:sldIdLst>
            <p14:sldId id="365"/>
            <p14:sldId id="399"/>
            <p14:sldId id="366"/>
            <p14:sldId id="381"/>
            <p14:sldId id="367"/>
            <p14:sldId id="371"/>
            <p14:sldId id="383"/>
            <p14:sldId id="375"/>
          </p14:sldIdLst>
        </p14:section>
        <p14:section name="STEM và cuộc sống" id="{2A8192BA-3114-481B-A0C5-A2931EFC18D5}">
          <p14:sldIdLst>
            <p14:sldId id="377"/>
            <p14:sldId id="378"/>
            <p14:sldId id="4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CDB"/>
    <a:srgbClr val="FFFFFF"/>
    <a:srgbClr val="F6856A"/>
    <a:srgbClr val="FFF4F3"/>
    <a:srgbClr val="FBC5B9"/>
    <a:srgbClr val="FFE5E2"/>
    <a:srgbClr val="FF0066"/>
    <a:srgbClr val="34679A"/>
    <a:srgbClr val="000000"/>
    <a:srgbClr val="E57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DCD41A-B48D-4C79-81DD-2719912F821C}">
  <a:tblStyle styleId="{D7DCD41A-B48D-4C79-81DD-2719912F82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5097" autoAdjust="0"/>
  </p:normalViewPr>
  <p:slideViewPr>
    <p:cSldViewPr snapToGrid="0">
      <p:cViewPr varScale="1">
        <p:scale>
          <a:sx n="144" d="100"/>
          <a:sy n="144" d="100"/>
        </p:scale>
        <p:origin x="132" y="174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F1E705-3B95-B2B7-EA4F-5C5C838BC8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05708-F300-3B94-8A3C-1553EE61C1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1DB92-268A-479C-AC9D-A08C4C52BEF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29DED-CFE9-34AB-F886-941824CC2F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0AECD-0A9D-95C4-B667-82F67306B9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B56E7-4095-4761-9233-A365FA463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032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20 </a:t>
            </a:r>
            <a:r>
              <a:rPr lang="en-US" dirty="0" err="1"/>
              <a:t>phút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32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Làm</a:t>
            </a:r>
            <a:r>
              <a:rPr lang="en-US" dirty="0"/>
              <a:t> check list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endParaRPr lang="en-US" dirty="0"/>
          </a:p>
          <a:p>
            <a:pPr marL="158750" indent="0">
              <a:buNone/>
            </a:pP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checklist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84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192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18f7183b11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18f7183b11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0454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18f7183b11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18f7183b11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2808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3661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gấp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vs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thường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5204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gấp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vs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thường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2442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: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,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(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video </a:t>
            </a:r>
            <a:r>
              <a:rPr lang="en-US" dirty="0" err="1"/>
              <a:t>trong</a:t>
            </a:r>
            <a:r>
              <a:rPr lang="en-US" dirty="0"/>
              <a:t> SGV)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7712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75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40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Xem</a:t>
            </a:r>
            <a:r>
              <a:rPr lang="en-US" dirty="0"/>
              <a:t> qua SP </a:t>
            </a:r>
            <a:r>
              <a:rPr lang="en-US" dirty="0" err="1"/>
              <a:t>mẫu</a:t>
            </a:r>
            <a:r>
              <a:rPr lang="en-US" dirty="0"/>
              <a:t> (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) </a:t>
            </a:r>
            <a:r>
              <a:rPr lang="en-US" dirty="0" err="1"/>
              <a:t>nhưng</a:t>
            </a:r>
            <a:r>
              <a:rPr lang="en-US" dirty="0"/>
              <a:t> ko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0421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23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5795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63AC-6CAC-4004-9E0F-15089931E9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DF96-CAEB-45C3-9F1F-CEA215D9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43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63AC-6CAC-4004-9E0F-15089931E9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DF96-CAEB-45C3-9F1F-CEA215D9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63AC-6CAC-4004-9E0F-15089931E9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DF96-CAEB-45C3-9F1F-CEA215D9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75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7775" y="1148463"/>
            <a:ext cx="6488400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7800" y="2965875"/>
            <a:ext cx="64884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030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8875" y="1423650"/>
            <a:ext cx="3731400" cy="29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631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578850" y="1453900"/>
            <a:ext cx="4392300" cy="841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>
            <a:off x="3578861" y="2514500"/>
            <a:ext cx="4392300" cy="11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205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460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63AC-6CAC-4004-9E0F-15089931E9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DF96-CAEB-45C3-9F1F-CEA215D9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63AC-6CAC-4004-9E0F-15089931E9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DF96-CAEB-45C3-9F1F-CEA215D9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5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63AC-6CAC-4004-9E0F-15089931E9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DF96-CAEB-45C3-9F1F-CEA215D9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3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63AC-6CAC-4004-9E0F-15089931E9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DF96-CAEB-45C3-9F1F-CEA215D9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5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63AC-6CAC-4004-9E0F-15089931E9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DF96-CAEB-45C3-9F1F-CEA215D9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7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63AC-6CAC-4004-9E0F-15089931E9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DF96-CAEB-45C3-9F1F-CEA215D9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94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63AC-6CAC-4004-9E0F-15089931E9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DF96-CAEB-45C3-9F1F-CEA215D9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0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63AC-6CAC-4004-9E0F-15089931E9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DF96-CAEB-45C3-9F1F-CEA215D9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3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663AC-6CAC-4004-9E0F-15089931E9D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0DF96-CAEB-45C3-9F1F-CEA215D9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0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jp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285" y="0"/>
            <a:ext cx="14637844" cy="5336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6" y="453243"/>
            <a:ext cx="5289734" cy="3728172"/>
          </a:xfrm>
          <a:prstGeom prst="rect">
            <a:avLst/>
          </a:prstGeom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603151" y="1322044"/>
            <a:ext cx="2304348" cy="2708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700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2032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151F3-68DE-20EA-792D-5BC86810F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03" y="194510"/>
            <a:ext cx="777146" cy="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4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1" name="Group 120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922452" y="951448"/>
            <a:ext cx="2643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Biểu đồ tranh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21" name="TextBox 5120">
            <a:extLst>
              <a:ext uri="{FF2B5EF4-FFF2-40B4-BE49-F238E27FC236}">
                <a16:creationId xmlns:a16="http://schemas.microsoft.com/office/drawing/2014/main" id="{D8E27439-DC8A-8A53-0FBE-72E3A32FBE7C}"/>
              </a:ext>
            </a:extLst>
          </p:cNvPr>
          <p:cNvSpPr txBox="1"/>
          <p:nvPr/>
        </p:nvSpPr>
        <p:spPr>
          <a:xfrm>
            <a:off x="721360" y="91099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526412B-726A-08E9-DB81-1D994D9C30DA}"/>
              </a:ext>
            </a:extLst>
          </p:cNvPr>
          <p:cNvSpPr txBox="1"/>
          <p:nvPr/>
        </p:nvSpPr>
        <p:spPr>
          <a:xfrm>
            <a:off x="4618408" y="2302526"/>
            <a:ext cx="423512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–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tổ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tốt</a:t>
            </a:r>
            <a:r>
              <a:rPr lang="en-US" sz="2000" dirty="0"/>
              <a:t>?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– </a:t>
            </a:r>
            <a:r>
              <a:rPr lang="en-US" sz="2000" dirty="0" err="1"/>
              <a:t>Tổ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/>
              <a:t>?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/>
              <a:t>   Tổ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ít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err="1"/>
              <a:t>nhất</a:t>
            </a:r>
            <a:r>
              <a:rPr lang="en-US" sz="2000"/>
              <a:t>?</a:t>
            </a:r>
            <a:endParaRPr lang="en-US" sz="2000" dirty="0"/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CDFB9C0F-7D20-94AD-B912-79E99797E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62" y="1434215"/>
            <a:ext cx="3664532" cy="32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0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121" name="TextBox 5120">
            <a:extLst>
              <a:ext uri="{FF2B5EF4-FFF2-40B4-BE49-F238E27FC236}">
                <a16:creationId xmlns:a16="http://schemas.microsoft.com/office/drawing/2014/main" id="{D8E27439-DC8A-8A53-0FBE-72E3A32FBE7C}"/>
              </a:ext>
            </a:extLst>
          </p:cNvPr>
          <p:cNvSpPr txBox="1"/>
          <p:nvPr/>
        </p:nvSpPr>
        <p:spPr>
          <a:xfrm>
            <a:off x="721360" y="91099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526412B-726A-08E9-DB81-1D994D9C30DA}"/>
              </a:ext>
            </a:extLst>
          </p:cNvPr>
          <p:cNvSpPr txBox="1"/>
          <p:nvPr/>
        </p:nvSpPr>
        <p:spPr>
          <a:xfrm>
            <a:off x="2178661" y="3684874"/>
            <a:ext cx="50489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vi-VN" sz="2000" b="0" i="0" dirty="0">
                <a:solidFill>
                  <a:srgbClr val="242021"/>
                </a:solidFill>
                <a:effectLst/>
                <a:latin typeface="+mn-lt"/>
              </a:rPr>
              <a:t>– Mỗi loại có bao nhiêu?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vi-VN" sz="2000" b="0" i="0" dirty="0">
                <a:solidFill>
                  <a:srgbClr val="242021"/>
                </a:solidFill>
                <a:effectLst/>
                <a:latin typeface="+mn-lt"/>
              </a:rPr>
              <a:t>– Có tất cả bao nhiêu cây, củ?</a:t>
            </a:r>
            <a:endParaRPr lang="en-US" sz="2000" b="0" i="0" dirty="0">
              <a:solidFill>
                <a:srgbClr val="242021"/>
              </a:solidFill>
              <a:effectLst/>
              <a:latin typeface="+mn-lt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vi-VN" sz="2000" b="0" i="0" dirty="0">
                <a:solidFill>
                  <a:srgbClr val="242021"/>
                </a:solidFill>
                <a:effectLst/>
                <a:latin typeface="+mn-lt"/>
              </a:rPr>
              <a:t>– Su hào nhiều hơn cà rốt bao nhiêu?</a:t>
            </a:r>
            <a:endParaRPr lang="en-US" sz="2000" dirty="0">
              <a:latin typeface="+mn-lt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54363100-4F98-4196-E9FB-3AC273D75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76" y="1023530"/>
            <a:ext cx="7121449" cy="2477509"/>
          </a:xfrm>
          <a:prstGeom prst="rect">
            <a:avLst/>
          </a:prstGeom>
        </p:spPr>
      </p:pic>
      <p:grpSp>
        <p:nvGrpSpPr>
          <p:cNvPr id="121" name="Group 120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D8E27439-DC8A-8A53-0FBE-72E3A32FBE7C}"/>
              </a:ext>
            </a:extLst>
          </p:cNvPr>
          <p:cNvSpPr txBox="1"/>
          <p:nvPr/>
        </p:nvSpPr>
        <p:spPr>
          <a:xfrm>
            <a:off x="721360" y="91099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099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AA4D47-603F-FC07-F820-A991D0795F15}"/>
              </a:ext>
            </a:extLst>
          </p:cNvPr>
          <p:cNvSpPr txBox="1"/>
          <p:nvPr/>
        </p:nvSpPr>
        <p:spPr>
          <a:xfrm>
            <a:off x="3909684" y="392967"/>
            <a:ext cx="14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Em </a:t>
            </a:r>
            <a:r>
              <a:rPr lang="en-US" sz="2400" b="1" dirty="0" err="1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endParaRPr lang="vi-VN" sz="2400" b="1" dirty="0">
              <a:solidFill>
                <a:srgbClr val="F8801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287125" y="4327261"/>
            <a:ext cx="692717" cy="621660"/>
            <a:chOff x="8287125" y="4327261"/>
            <a:chExt cx="692717" cy="6216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19BC1C-76C7-DC0D-2627-AC9E485CCE3B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04E87A-AFCA-C739-C48B-4399A617D1A3}"/>
                </a:ext>
              </a:extLst>
            </p:cNvPr>
            <p:cNvSpPr txBox="1"/>
            <p:nvPr/>
          </p:nvSpPr>
          <p:spPr>
            <a:xfrm>
              <a:off x="8287125" y="432726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663125-CDDF-F6AC-957C-D2ACEE16F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434" y="944678"/>
            <a:ext cx="6503132" cy="39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7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8930B8-2ABB-F622-FE34-A460E1990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331" y="2833337"/>
            <a:ext cx="4182639" cy="16232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287407" y="4271310"/>
            <a:ext cx="692717" cy="622691"/>
            <a:chOff x="8287407" y="4324650"/>
            <a:chExt cx="692717" cy="62269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làm gì?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8D6E44-8568-8817-4242-8E1AB0A44C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079428" y="2384573"/>
            <a:ext cx="2276466" cy="2526883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3D4FC45-13FA-52B4-DA80-9F7EE8999280}"/>
              </a:ext>
            </a:extLst>
          </p:cNvPr>
          <p:cNvSpPr/>
          <p:nvPr/>
        </p:nvSpPr>
        <p:spPr>
          <a:xfrm>
            <a:off x="1079428" y="1304978"/>
            <a:ext cx="5793276" cy="1255763"/>
          </a:xfrm>
          <a:prstGeom prst="cloudCallout">
            <a:avLst>
              <a:gd name="adj1" fmla="val -15984"/>
              <a:gd name="adj2" fmla="val 8266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1FF0F8-271F-BEEE-E9B4-951A36D6DA44}"/>
              </a:ext>
            </a:extLst>
          </p:cNvPr>
          <p:cNvSpPr txBox="1"/>
          <p:nvPr/>
        </p:nvSpPr>
        <p:spPr>
          <a:xfrm>
            <a:off x="1459616" y="1540389"/>
            <a:ext cx="5274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trợ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2000" b="1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000" b="1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61 </a:t>
            </a:r>
            <a:r>
              <a:rPr lang="en-US" sz="2000" b="1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62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66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AA31F1-3E81-09BC-1479-4DF01EEA9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767081" y="2582084"/>
            <a:ext cx="2276466" cy="252688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289234" y="4303839"/>
            <a:ext cx="692717" cy="621660"/>
            <a:chOff x="8289234" y="4357179"/>
            <a:chExt cx="692717" cy="62166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9234" y="4357179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làm gì?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A37D102-AD63-93CC-53E5-606A9E75CB00}"/>
              </a:ext>
            </a:extLst>
          </p:cNvPr>
          <p:cNvSpPr/>
          <p:nvPr/>
        </p:nvSpPr>
        <p:spPr>
          <a:xfrm>
            <a:off x="2463566" y="1335932"/>
            <a:ext cx="4983949" cy="1673226"/>
          </a:xfrm>
          <a:custGeom>
            <a:avLst/>
            <a:gdLst>
              <a:gd name="connsiteX0" fmla="*/ 496003 w 4983949"/>
              <a:gd name="connsiteY0" fmla="*/ 1887064 h 1673226"/>
              <a:gd name="connsiteX1" fmla="*/ 775533 w 4983949"/>
              <a:gd name="connsiteY1" fmla="*/ 1443127 h 1673226"/>
              <a:gd name="connsiteX2" fmla="*/ 2111792 w 4983949"/>
              <a:gd name="connsiteY2" fmla="*/ 9794 h 1673226"/>
              <a:gd name="connsiteX3" fmla="*/ 3747438 w 4983949"/>
              <a:gd name="connsiteY3" fmla="*/ 113931 h 1673226"/>
              <a:gd name="connsiteX4" fmla="*/ 3065417 w 4983949"/>
              <a:gd name="connsiteY4" fmla="*/ 1650774 h 1673226"/>
              <a:gd name="connsiteX5" fmla="*/ 1577277 w 4983949"/>
              <a:gd name="connsiteY5" fmla="*/ 1614829 h 1673226"/>
              <a:gd name="connsiteX6" fmla="*/ 496003 w 4983949"/>
              <a:gd name="connsiteY6" fmla="*/ 1887064 h 1673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3949" h="1673226" fill="none" extrusionOk="0">
                <a:moveTo>
                  <a:pt x="496003" y="1887064"/>
                </a:moveTo>
                <a:cubicBezTo>
                  <a:pt x="640928" y="1716770"/>
                  <a:pt x="706614" y="1504123"/>
                  <a:pt x="775533" y="1443127"/>
                </a:cubicBezTo>
                <a:cubicBezTo>
                  <a:pt x="-738674" y="945025"/>
                  <a:pt x="-98063" y="132662"/>
                  <a:pt x="2111792" y="9794"/>
                </a:cubicBezTo>
                <a:cubicBezTo>
                  <a:pt x="2640749" y="-71457"/>
                  <a:pt x="3341347" y="45053"/>
                  <a:pt x="3747438" y="113931"/>
                </a:cubicBezTo>
                <a:cubicBezTo>
                  <a:pt x="5594421" y="332145"/>
                  <a:pt x="5332805" y="1456961"/>
                  <a:pt x="3065417" y="1650774"/>
                </a:cubicBezTo>
                <a:cubicBezTo>
                  <a:pt x="2662083" y="1705234"/>
                  <a:pt x="2037960" y="1768763"/>
                  <a:pt x="1577277" y="1614829"/>
                </a:cubicBezTo>
                <a:cubicBezTo>
                  <a:pt x="1405161" y="1720434"/>
                  <a:pt x="788733" y="1896006"/>
                  <a:pt x="496003" y="1887064"/>
                </a:cubicBezTo>
                <a:close/>
              </a:path>
              <a:path w="4983949" h="1673226" stroke="0" extrusionOk="0">
                <a:moveTo>
                  <a:pt x="496003" y="1887064"/>
                </a:moveTo>
                <a:cubicBezTo>
                  <a:pt x="601041" y="1750634"/>
                  <a:pt x="708544" y="1602284"/>
                  <a:pt x="775533" y="1443127"/>
                </a:cubicBezTo>
                <a:cubicBezTo>
                  <a:pt x="-698061" y="991000"/>
                  <a:pt x="196570" y="43428"/>
                  <a:pt x="2111792" y="9794"/>
                </a:cubicBezTo>
                <a:cubicBezTo>
                  <a:pt x="2660417" y="-20198"/>
                  <a:pt x="3265633" y="13366"/>
                  <a:pt x="3747438" y="113931"/>
                </a:cubicBezTo>
                <a:cubicBezTo>
                  <a:pt x="5662667" y="399915"/>
                  <a:pt x="5373617" y="1586793"/>
                  <a:pt x="3065417" y="1650774"/>
                </a:cubicBezTo>
                <a:cubicBezTo>
                  <a:pt x="2545579" y="1677111"/>
                  <a:pt x="2047671" y="1632385"/>
                  <a:pt x="1577277" y="1614829"/>
                </a:cubicBezTo>
                <a:cubicBezTo>
                  <a:pt x="1112977" y="1736922"/>
                  <a:pt x="823298" y="1800056"/>
                  <a:pt x="496003" y="1887064"/>
                </a:cubicBezTo>
                <a:close/>
              </a:path>
            </a:pathLst>
          </a:custGeom>
          <a:solidFill>
            <a:srgbClr val="FFECDB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40048"/>
                      <a:gd name="adj2" fmla="val 6278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8E276-4B11-17CE-DCAE-00F5C565A9A3}"/>
              </a:ext>
            </a:extLst>
          </p:cNvPr>
          <p:cNvSpPr txBox="1"/>
          <p:nvPr/>
        </p:nvSpPr>
        <p:spPr>
          <a:xfrm flipH="1">
            <a:off x="2198045" y="1664713"/>
            <a:ext cx="56317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hãy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b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cùng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bạn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các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ở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62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63.</a:t>
            </a:r>
          </a:p>
        </p:txBody>
      </p:sp>
    </p:spTree>
    <p:extLst>
      <p:ext uri="{BB962C8B-B14F-4D97-AF65-F5344CB8AC3E}">
        <p14:creationId xmlns:p14="http://schemas.microsoft.com/office/powerpoint/2010/main" val="106741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0" y="0"/>
            <a:ext cx="9144000" cy="51435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288415" y="4325681"/>
            <a:ext cx="692717" cy="621660"/>
            <a:chOff x="8288415" y="4325681"/>
            <a:chExt cx="692717" cy="6216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8415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làm như thế nào?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A2B8C-3EED-FF6A-3E63-D777989036E5}"/>
              </a:ext>
            </a:extLst>
          </p:cNvPr>
          <p:cNvSpPr txBox="1"/>
          <p:nvPr/>
        </p:nvSpPr>
        <p:spPr>
          <a:xfrm>
            <a:off x="1115197" y="1359485"/>
            <a:ext cx="6511287" cy="95345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vi-VN" sz="2000" dirty="0"/>
              <a:t>Đọc các bước gợi ý </a:t>
            </a:r>
            <a:r>
              <a:rPr lang="en-US" sz="2000" dirty="0"/>
              <a:t>ở </a:t>
            </a:r>
            <a:r>
              <a:rPr lang="vi-VN" sz="2000" dirty="0"/>
              <a:t>trang </a:t>
            </a:r>
            <a:r>
              <a:rPr lang="en-US" sz="2000" dirty="0"/>
              <a:t>63</a:t>
            </a:r>
            <a:r>
              <a:rPr lang="vi-VN" sz="2000" dirty="0"/>
              <a:t>.</a:t>
            </a:r>
            <a:endParaRPr lang="en-US" sz="2000" dirty="0"/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/>
              <a:t>Thảo</a:t>
            </a:r>
            <a:r>
              <a:rPr lang="en-US" sz="2000" dirty="0"/>
              <a:t> </a:t>
            </a:r>
            <a:r>
              <a:rPr lang="en-US" sz="2000" dirty="0" err="1"/>
              <a:t>luận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phiếu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1637201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7DB037-8748-FB61-5629-50A61DDED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099" y="1643237"/>
            <a:ext cx="4731314" cy="29530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Em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endParaRPr lang="vi-VN" sz="2200" i="1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89234" y="4325681"/>
            <a:ext cx="692717" cy="621660"/>
            <a:chOff x="8289234" y="4325681"/>
            <a:chExt cx="692717" cy="6216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9234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DA2B8C-3EED-FF6A-3E63-D777989036E5}"/>
              </a:ext>
            </a:extLst>
          </p:cNvPr>
          <p:cNvSpPr txBox="1"/>
          <p:nvPr/>
        </p:nvSpPr>
        <p:spPr>
          <a:xfrm>
            <a:off x="858168" y="1392479"/>
            <a:ext cx="2954177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nhóm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348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443310" y="135814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4890" y="663106"/>
            <a:ext cx="3051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Em </a:t>
            </a:r>
            <a:r>
              <a:rPr lang="en-US" sz="20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0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endParaRPr lang="vi-VN" sz="2000" i="1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281568" y="4331475"/>
            <a:ext cx="692717" cy="621660"/>
            <a:chOff x="8281568" y="4331475"/>
            <a:chExt cx="692717" cy="62166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1568" y="433147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15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7BFA97F-32CF-ECD2-40F6-CC3EC21FCE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747"/>
          <a:stretch/>
        </p:blipFill>
        <p:spPr>
          <a:xfrm>
            <a:off x="998422" y="1259896"/>
            <a:ext cx="7147156" cy="286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75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443310" y="135814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4890" y="663106"/>
            <a:ext cx="3051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Em </a:t>
            </a:r>
            <a:r>
              <a:rPr lang="en-US" sz="20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en-US" sz="20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</a:t>
            </a:r>
            <a:endParaRPr lang="vi-VN" sz="2000" i="1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81568" y="4331475"/>
            <a:ext cx="692717" cy="621660"/>
            <a:chOff x="8281568" y="4331475"/>
            <a:chExt cx="692717" cy="6216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1568" y="433147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16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0693B63-BB2B-B1EB-26FF-49C253249E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69715" y="2649430"/>
            <a:ext cx="2276466" cy="2526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4BF200-92C8-F0D1-5FE0-853426BEF316}"/>
              </a:ext>
            </a:extLst>
          </p:cNvPr>
          <p:cNvSpPr txBox="1"/>
          <p:nvPr/>
        </p:nvSpPr>
        <p:spPr>
          <a:xfrm>
            <a:off x="794890" y="1155579"/>
            <a:ext cx="6763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Tự kiểm tra sản phẩm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Điều chỉnh, sửa chữa sản phẩm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486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" y="0"/>
            <a:ext cx="9144000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 Em trình diễn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289234" y="4338254"/>
            <a:ext cx="692717" cy="634784"/>
            <a:chOff x="8289234" y="4338254"/>
            <a:chExt cx="692717" cy="634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A376F0-73D1-C970-058E-E1AA73102D5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276D7E-77FD-5E29-0BE9-A436E1F8652A}"/>
                </a:ext>
              </a:extLst>
            </p:cNvPr>
            <p:cNvSpPr txBox="1"/>
            <p:nvPr/>
          </p:nvSpPr>
          <p:spPr>
            <a:xfrm>
              <a:off x="8289234" y="4338254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17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471E33-6594-9084-D0CC-FAAA44117AC5}"/>
              </a:ext>
            </a:extLst>
          </p:cNvPr>
          <p:cNvSpPr txBox="1"/>
          <p:nvPr/>
        </p:nvSpPr>
        <p:spPr>
          <a:xfrm>
            <a:off x="930156" y="1417193"/>
            <a:ext cx="7590246" cy="170259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/>
              <a:t>Giới thiệu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vi-VN" sz="2000" dirty="0"/>
              <a:t> của nhóm</a:t>
            </a:r>
            <a:r>
              <a:rPr lang="en-US" sz="2000" dirty="0"/>
              <a:t>: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/>
              <a:t>        </a:t>
            </a:r>
            <a:r>
              <a:rPr lang="vi-VN" sz="2000"/>
              <a:t>Số </a:t>
            </a:r>
            <a:r>
              <a:rPr lang="vi-VN" sz="2000" dirty="0"/>
              <a:t>loài vật, số lượng của mỗi loài.</a:t>
            </a:r>
            <a:endParaRPr lang="en-US" sz="2000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/>
              <a:t>        </a:t>
            </a:r>
            <a:r>
              <a:rPr lang="vi-VN" sz="2000"/>
              <a:t>Tổng </a:t>
            </a:r>
            <a:r>
              <a:rPr lang="vi-VN" sz="2000" dirty="0"/>
              <a:t>số con vật, số con vật nhiều nhất và ít nhất.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7B4AAE7-423B-EF15-4E70-937182B48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0" y="2535020"/>
            <a:ext cx="39075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609037A-9505-35BF-DF58-317F10810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0" y="1994009"/>
            <a:ext cx="39075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9FD335-5C32-294B-A4EC-DC9EA77165D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5453" y="994301"/>
            <a:ext cx="1108488" cy="137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74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5795" cy="368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DCDAF7-63FB-07F5-2902-14DA3ED585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6675" y="2708762"/>
            <a:ext cx="2673845" cy="2603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89722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570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g. Cải tiến – Sáng tạo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262335" y="4325169"/>
            <a:ext cx="692717" cy="634784"/>
            <a:chOff x="8274795" y="4325169"/>
            <a:chExt cx="692717" cy="634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C9A4788-C76E-4664-BE90-BB5C3FDB82D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4ED7CB-BE58-B20D-BFBB-96D0C8F63C36}"/>
                </a:ext>
              </a:extLst>
            </p:cNvPr>
            <p:cNvSpPr txBox="1"/>
            <p:nvPr/>
          </p:nvSpPr>
          <p:spPr>
            <a:xfrm>
              <a:off x="8274795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038" y="137160"/>
            <a:ext cx="808945" cy="807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10EC8A-0033-AEBC-8F94-303E8C7FEE55}"/>
              </a:ext>
            </a:extLst>
          </p:cNvPr>
          <p:cNvSpPr txBox="1"/>
          <p:nvPr/>
        </p:nvSpPr>
        <p:spPr>
          <a:xfrm>
            <a:off x="3643407" y="1702019"/>
            <a:ext cx="4983667" cy="129978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 hãy làm làm một biểu đồ tranh để phân loại và kiểm đếm số lượng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 số loại cây trong vườn trường em.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DF26BB6F-B61D-634C-0E19-20309E61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7" y="1702019"/>
            <a:ext cx="3701551" cy="221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E67A35-9609-5927-5B4C-67E9E1C5714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4723" y="1497161"/>
            <a:ext cx="1108488" cy="137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25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9A90EE-B510-7B57-4834-1CE2C9D62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280716" y="4325169"/>
            <a:ext cx="692717" cy="634784"/>
            <a:chOff x="8280716" y="4325169"/>
            <a:chExt cx="692717" cy="6347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4113AB5-6C94-BF94-34F6-40CA3D5144BA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177B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72A243-358B-1E28-CA03-547125E13106}"/>
                </a:ext>
              </a:extLst>
            </p:cNvPr>
            <p:cNvSpPr txBox="1"/>
            <p:nvPr/>
          </p:nvSpPr>
          <p:spPr>
            <a:xfrm>
              <a:off x="8280716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20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5" name="Google Shape;279;p46">
            <a:extLst>
              <a:ext uri="{FF2B5EF4-FFF2-40B4-BE49-F238E27FC236}">
                <a16:creationId xmlns:a16="http://schemas.microsoft.com/office/drawing/2014/main" id="{1EF5387A-1F3E-6F80-DC23-4EE21F37C71E}"/>
              </a:ext>
            </a:extLst>
          </p:cNvPr>
          <p:cNvSpPr txBox="1">
            <a:spLocks/>
          </p:cNvSpPr>
          <p:nvPr/>
        </p:nvSpPr>
        <p:spPr>
          <a:xfrm>
            <a:off x="-219640" y="1955250"/>
            <a:ext cx="5563799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y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6E6D8-B2F6-873F-B08B-99D6DC1F2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612" y="1395038"/>
            <a:ext cx="3325344" cy="233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28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5358419" y="2435227"/>
            <a:ext cx="3604606" cy="11556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latin typeface="Bahnschrift" panose="020B0502040204020203" pitchFamily="34" charset="0"/>
              </a:rPr>
              <a:t>Chúc các em </a:t>
            </a:r>
            <a:br>
              <a:rPr lang="es" sz="3600" b="1" dirty="0">
                <a:latin typeface="Bahnschrift" panose="020B0502040204020203" pitchFamily="34" charset="0"/>
              </a:rPr>
            </a:br>
            <a:r>
              <a:rPr lang="es" sz="3600" b="1" dirty="0">
                <a:latin typeface="Bahnschrift" panose="020B0502040204020203" pitchFamily="34" charset="0"/>
              </a:rPr>
              <a:t>học tốt!</a:t>
            </a:r>
            <a:endParaRPr sz="3600" b="1" dirty="0">
              <a:solidFill>
                <a:srgbClr val="645CA7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C9B29F-6B76-69C5-03E1-89CBBA13F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57" y="358061"/>
            <a:ext cx="777146" cy="779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"/>
            <a:ext cx="9144000" cy="51425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90781" y="1531116"/>
            <a:ext cx="2522483" cy="2522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407;p57"/>
          <p:cNvSpPr txBox="1">
            <a:spLocks/>
          </p:cNvSpPr>
          <p:nvPr/>
        </p:nvSpPr>
        <p:spPr>
          <a:xfrm flipH="1">
            <a:off x="5549719" y="2214508"/>
            <a:ext cx="3604606" cy="1155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 kern="1200">
                <a:solidFill>
                  <a:srgbClr val="645CA7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pPr>
              <a:buFontTx/>
            </a:pP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Chúc các em </a:t>
            </a:r>
            <a:b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</a:b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học tốt!</a:t>
            </a:r>
            <a:endParaRPr lang="en-US" sz="3200" b="1" dirty="0">
              <a:solidFill>
                <a:srgbClr val="575195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19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706">
        <p159:morph option="byObject"/>
      </p:transition>
    </mc:Choice>
    <mc:Fallback xmlns="">
      <p:transition spd="slow" advTm="12706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439C0D-4AA5-1A1A-7CF4-ED7BBD384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243" y="2019431"/>
            <a:ext cx="4782416" cy="260580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283892" y="4327674"/>
            <a:ext cx="692717" cy="634784"/>
            <a:chOff x="8283892" y="4327674"/>
            <a:chExt cx="692717" cy="6347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16CF8F9-3672-E916-902C-C7613B8596B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F5837F-B45F-652D-616D-E2476FCFA334}"/>
                </a:ext>
              </a:extLst>
            </p:cNvPr>
            <p:cNvSpPr txBox="1"/>
            <p:nvPr/>
          </p:nvSpPr>
          <p:spPr>
            <a:xfrm>
              <a:off x="8283892" y="4327674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7BDEC-8FEB-B7E4-07A1-0C3D36F340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876300" y="2414759"/>
            <a:ext cx="2276466" cy="2526883"/>
          </a:xfrm>
          <a:prstGeom prst="rect">
            <a:avLst/>
          </a:prstGeom>
        </p:spPr>
      </p:pic>
      <p:sp>
        <p:nvSpPr>
          <p:cNvPr id="18" name="Speech Bubble: Oval 7169">
            <a:extLst>
              <a:ext uri="{FF2B5EF4-FFF2-40B4-BE49-F238E27FC236}">
                <a16:creationId xmlns:a16="http://schemas.microsoft.com/office/drawing/2014/main" id="{A42D2711-60DA-CFEC-501B-4A8E384D2FE3}"/>
              </a:ext>
            </a:extLst>
          </p:cNvPr>
          <p:cNvSpPr/>
          <p:nvPr/>
        </p:nvSpPr>
        <p:spPr>
          <a:xfrm>
            <a:off x="876300" y="938979"/>
            <a:ext cx="3863340" cy="983182"/>
          </a:xfrm>
          <a:prstGeom prst="wedgeEllipseCallout">
            <a:avLst>
              <a:gd name="adj1" fmla="val 35320"/>
              <a:gd name="adj2" fmla="val 72807"/>
            </a:avLst>
          </a:prstGeom>
          <a:solidFill>
            <a:srgbClr val="EEF8F6"/>
          </a:solidFill>
          <a:ln>
            <a:solidFill>
              <a:srgbClr val="85C9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1BD34-EC08-D3EC-758F-37576F47EC5E}"/>
              </a:ext>
            </a:extLst>
          </p:cNvPr>
          <p:cNvSpPr txBox="1"/>
          <p:nvPr/>
        </p:nvSpPr>
        <p:spPr>
          <a:xfrm>
            <a:off x="515536" y="1016274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b="1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STEM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57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767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297960" y="4327674"/>
            <a:ext cx="692717" cy="621660"/>
            <a:chOff x="8297960" y="4327674"/>
            <a:chExt cx="692717" cy="6216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16CF8F9-3672-E916-902C-C7613B8596B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F5837F-B45F-652D-616D-E2476FCFA334}"/>
                </a:ext>
              </a:extLst>
            </p:cNvPr>
            <p:cNvSpPr txBox="1"/>
            <p:nvPr/>
          </p:nvSpPr>
          <p:spPr>
            <a:xfrm>
              <a:off x="8297960" y="4327674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5FD86B-CF58-F410-6244-889C5EC7F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85" y="1881479"/>
            <a:ext cx="4775831" cy="19056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AC2524-31CC-61CB-2501-36A86915F5B3}"/>
              </a:ext>
            </a:extLst>
          </p:cNvPr>
          <p:cNvSpPr txBox="1"/>
          <p:nvPr/>
        </p:nvSpPr>
        <p:spPr>
          <a:xfrm>
            <a:off x="166114" y="1173593"/>
            <a:ext cx="5970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Bảng thành tích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SEA Games 32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đoàn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Việt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pic>
        <p:nvPicPr>
          <p:cNvPr id="12" name="Picture 11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1DE6D676-FB39-AE96-9750-7ECECDCD6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604" y="1700442"/>
            <a:ext cx="664336" cy="6643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385AC3-027A-D803-7252-358324AB50C6}"/>
              </a:ext>
            </a:extLst>
          </p:cNvPr>
          <p:cNvSpPr txBox="1"/>
          <p:nvPr/>
        </p:nvSpPr>
        <p:spPr>
          <a:xfrm>
            <a:off x="5976807" y="2364778"/>
            <a:ext cx="29381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Bảng thành tích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biểu diễn trực quan hơn bằng cách 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99686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CBD747D-28C5-497C-A63F-5D10CC13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289234" y="4328499"/>
            <a:ext cx="692717" cy="621660"/>
            <a:chOff x="8289234" y="4328499"/>
            <a:chExt cx="692717" cy="6216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8F7EDCD-4DBA-85C5-995E-73D64E02C774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BC5B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394236-B97E-52F1-1A10-20E5C0EED1AF}"/>
                </a:ext>
              </a:extLst>
            </p:cNvPr>
            <p:cNvSpPr txBox="1"/>
            <p:nvPr/>
          </p:nvSpPr>
          <p:spPr>
            <a:xfrm>
              <a:off x="8289234" y="4328499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4B280CC-ED64-1E97-3979-036F77A9F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343214" y="2571750"/>
            <a:ext cx="2276466" cy="2526883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732D73E9-98FC-2913-C3CD-CEC1AC23AD12}"/>
              </a:ext>
            </a:extLst>
          </p:cNvPr>
          <p:cNvSpPr/>
          <p:nvPr/>
        </p:nvSpPr>
        <p:spPr>
          <a:xfrm>
            <a:off x="1013456" y="973048"/>
            <a:ext cx="4168143" cy="1579652"/>
          </a:xfrm>
          <a:prstGeom prst="wedgeEllipseCallout">
            <a:avLst>
              <a:gd name="adj1" fmla="val 35320"/>
              <a:gd name="adj2" fmla="val 72807"/>
            </a:avLst>
          </a:prstGeom>
          <a:solidFill>
            <a:srgbClr val="FFF4F3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8B7A34-A88E-9788-8F9A-A0FD0100B5FD}"/>
              </a:ext>
            </a:extLst>
          </p:cNvPr>
          <p:cNvSpPr txBox="1"/>
          <p:nvPr/>
        </p:nvSpPr>
        <p:spPr>
          <a:xfrm>
            <a:off x="805804" y="135204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b="1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2000" b="1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thách</a:t>
            </a:r>
            <a:r>
              <a:rPr lang="en-US" sz="2000" b="1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STEM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58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B90EE18D-0083-FFF4-773D-36712F8383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3E4AE8-C36E-1136-7754-1550ECCF0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008" y="1365142"/>
            <a:ext cx="2044827" cy="2869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18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5CCF175E-020A-A96A-2A89-CA8A70154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713" y="4099616"/>
            <a:ext cx="5362575" cy="84772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E5E815B-8B2A-1A0A-4BE8-36FCCEB2A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265" y="1255054"/>
            <a:ext cx="4913495" cy="2810924"/>
          </a:xfrm>
          <a:prstGeom prst="rect">
            <a:avLst/>
          </a:prstGeom>
        </p:spPr>
      </p:pic>
      <p:sp>
        <p:nvSpPr>
          <p:cNvPr id="5121" name="TextBox 5120">
            <a:extLst>
              <a:ext uri="{FF2B5EF4-FFF2-40B4-BE49-F238E27FC236}">
                <a16:creationId xmlns:a16="http://schemas.microsoft.com/office/drawing/2014/main" id="{D8E27439-DC8A-8A53-0FBE-72E3A32FBE7C}"/>
              </a:ext>
            </a:extLst>
          </p:cNvPr>
          <p:cNvSpPr txBox="1"/>
          <p:nvPr/>
        </p:nvSpPr>
        <p:spPr>
          <a:xfrm>
            <a:off x="721360" y="91099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122" name="TextBox 5121">
            <a:extLst>
              <a:ext uri="{FF2B5EF4-FFF2-40B4-BE49-F238E27FC236}">
                <a16:creationId xmlns:a16="http://schemas.microsoft.com/office/drawing/2014/main" id="{EDB77B96-C7B1-7905-4E08-086A54E9CF92}"/>
              </a:ext>
            </a:extLst>
          </p:cNvPr>
          <p:cNvSpPr txBox="1"/>
          <p:nvPr/>
        </p:nvSpPr>
        <p:spPr>
          <a:xfrm>
            <a:off x="614464" y="895490"/>
            <a:ext cx="6030176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Thu </a:t>
            </a:r>
            <a:r>
              <a:rPr lang="en-US" sz="2000" b="0" i="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2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liệu</a:t>
            </a:r>
            <a:r>
              <a:rPr lang="en-US" sz="2000" b="0" i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và kiểm </a:t>
            </a:r>
            <a:r>
              <a:rPr lang="en-US" sz="2000" b="0" i="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đếm</a:t>
            </a:r>
            <a:r>
              <a:rPr lang="en-US" sz="2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liệu</a:t>
            </a:r>
            <a:endParaRPr lang="en-US" sz="24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113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237" y="1609867"/>
            <a:ext cx="4779303" cy="2202675"/>
          </a:xfrm>
          <a:prstGeom prst="rect">
            <a:avLst/>
          </a:prstGeom>
        </p:spPr>
      </p:pic>
      <p:grpSp>
        <p:nvGrpSpPr>
          <p:cNvPr id="121" name="Group 120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922452" y="944678"/>
            <a:ext cx="6065088" cy="43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Thu thập, phân loại dữ liệu và kiểm đếm số liệu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526412B-726A-08E9-DB81-1D994D9C30DA}"/>
              </a:ext>
            </a:extLst>
          </p:cNvPr>
          <p:cNvSpPr txBox="1"/>
          <p:nvPr/>
        </p:nvSpPr>
        <p:spPr>
          <a:xfrm>
            <a:off x="1743417" y="3891174"/>
            <a:ext cx="61907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con?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000" b="0" i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87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D8794A1C-BB71-FE58-DDAA-EF2A17CB5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304" y="1485611"/>
            <a:ext cx="5807393" cy="2979709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922452" y="951448"/>
            <a:ext cx="2643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Biểu đồ tranh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90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922452" y="951448"/>
            <a:ext cx="2643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Biểu đồ tranh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526412B-726A-08E9-DB81-1D994D9C30DA}"/>
              </a:ext>
            </a:extLst>
          </p:cNvPr>
          <p:cNvSpPr txBox="1"/>
          <p:nvPr/>
        </p:nvSpPr>
        <p:spPr>
          <a:xfrm>
            <a:off x="922452" y="1413113"/>
            <a:ext cx="4022928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–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bay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đỏ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–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bay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bay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.</a:t>
            </a:r>
            <a:br>
              <a:rPr lang="en-US" dirty="0"/>
            </a:br>
            <a:endParaRPr lang="en-US" dirty="0"/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380" y="1182280"/>
            <a:ext cx="3740593" cy="27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16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3ec041c-a7ab-408d-ae1d-6419b3ddf45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C0B66E247B434CA8A201CE2E57B899" ma:contentTypeVersion="11" ma:contentTypeDescription="Create a new document." ma:contentTypeScope="" ma:versionID="d1e878577e145af86c7b24f62e0c913a">
  <xsd:schema xmlns:xsd="http://www.w3.org/2001/XMLSchema" xmlns:xs="http://www.w3.org/2001/XMLSchema" xmlns:p="http://schemas.microsoft.com/office/2006/metadata/properties" xmlns:ns3="f3ec041c-a7ab-408d-ae1d-6419b3ddf45d" xmlns:ns4="61a8feae-d971-4f32-bd51-ff36b32c01c8" targetNamespace="http://schemas.microsoft.com/office/2006/metadata/properties" ma:root="true" ma:fieldsID="ca9acc79f8d832bbf8dd25bd6371d20f" ns3:_="" ns4:_="">
    <xsd:import namespace="f3ec041c-a7ab-408d-ae1d-6419b3ddf45d"/>
    <xsd:import namespace="61a8feae-d971-4f32-bd51-ff36b32c01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ec041c-a7ab-408d-ae1d-6419b3ddf4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8feae-d971-4f32-bd51-ff36b32c01c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8B6F99-71B3-4EAF-B4ED-9192766F0BDD}">
  <ds:schemaRefs>
    <ds:schemaRef ds:uri="61a8feae-d971-4f32-bd51-ff36b32c01c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3ec041c-a7ab-408d-ae1d-6419b3ddf45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FA6A75F-C5DC-434B-9490-FD0E34347B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99D8F6-1C99-4BEC-A20F-C754A605CA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ec041c-a7ab-408d-ae1d-6419b3ddf45d"/>
    <ds:schemaRef ds:uri="61a8feae-d971-4f32-bd51-ff36b32c01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1452</TotalTime>
  <Words>653</Words>
  <Application>Microsoft Office PowerPoint</Application>
  <PresentationFormat>On-screen Show (16:9)</PresentationFormat>
  <Paragraphs>90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Open Sans</vt:lpstr>
      <vt:lpstr>Lato</vt:lpstr>
      <vt:lpstr>Calibri Light</vt:lpstr>
      <vt:lpstr>Arial</vt:lpstr>
      <vt:lpstr>Bahnschrift</vt:lpstr>
      <vt:lpstr>Rockwell Extra Bold</vt:lpstr>
      <vt:lpstr>Calibri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Chúc các em  học tốt!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</dc:title>
  <dc:creator>DELL</dc:creator>
  <cp:lastModifiedBy>NHAMNT</cp:lastModifiedBy>
  <cp:revision>71</cp:revision>
  <dcterms:modified xsi:type="dcterms:W3CDTF">2023-09-10T02:23:28Z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0x0101001FC0B66E247B434CA8A201CE2E57B899</vt:lpwstr>
  </property>
</Properties>
</file>