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7"/>
  </p:notesMasterIdLst>
  <p:sldIdLst>
    <p:sldId id="317" r:id="rId2"/>
    <p:sldId id="258" r:id="rId3"/>
    <p:sldId id="318" r:id="rId4"/>
    <p:sldId id="321" r:id="rId5"/>
    <p:sldId id="322" r:id="rId6"/>
    <p:sldId id="261" r:id="rId7"/>
    <p:sldId id="352" r:id="rId8"/>
    <p:sldId id="325" r:id="rId9"/>
    <p:sldId id="327" r:id="rId10"/>
    <p:sldId id="326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260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5" r:id="rId27"/>
    <p:sldId id="346" r:id="rId28"/>
    <p:sldId id="347" r:id="rId29"/>
    <p:sldId id="344" r:id="rId30"/>
    <p:sldId id="348" r:id="rId31"/>
    <p:sldId id="349" r:id="rId32"/>
    <p:sldId id="350" r:id="rId33"/>
    <p:sldId id="351" r:id="rId34"/>
    <p:sldId id="290" r:id="rId35"/>
    <p:sldId id="256" r:id="rId3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HP001 4 hàng" panose="020B0603050302020204" pitchFamily="34" charset="0"/>
      <p:regular r:id="rId46"/>
      <p:bold r:id="rId47"/>
    </p:embeddedFont>
    <p:embeddedFont>
      <p:font typeface="Patrick Hand" panose="020B0604020202020204" charset="0"/>
      <p:regular r:id="rId48"/>
    </p:embeddedFont>
    <p:embeddedFont>
      <p:font typeface="Patrick Hand SC" panose="020B0604020202020204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88" d="100"/>
          <a:sy n="88" d="100"/>
        </p:scale>
        <p:origin x="85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417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125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921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152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112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446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102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199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408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778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773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527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36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594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945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339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218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623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481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593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7" r:id="rId4"/>
    <p:sldLayoutId id="2147483658" r:id="rId5"/>
    <p:sldLayoutId id="2147483660" r:id="rId6"/>
    <p:sldLayoutId id="214748367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2845" y="1399711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789213" y="1221136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72082" y="3023058"/>
            <a:ext cx="1999791" cy="956170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1113" y="2827500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038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062233" y="1032958"/>
            <a:ext cx="4777538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/>
              <a:t>Bài</a:t>
            </a:r>
            <a:r>
              <a:rPr lang="en-US" sz="6000" dirty="0"/>
              <a:t> 15: </a:t>
            </a:r>
            <a:br>
              <a:rPr lang="en-US" sz="6000" dirty="0"/>
            </a:br>
            <a:r>
              <a:rPr lang="en-US" sz="6000" dirty="0"/>
              <a:t>NHỮNG CON SAO BIỂN</a:t>
            </a:r>
            <a:endParaRPr sz="6000" b="1" dirty="0"/>
          </a:p>
        </p:txBody>
      </p:sp>
    </p:spTree>
    <p:extLst>
      <p:ext uri="{BB962C8B-B14F-4D97-AF65-F5344CB8AC3E}">
        <p14:creationId xmlns:p14="http://schemas.microsoft.com/office/powerpoint/2010/main" val="2554792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GIF của tuần: Sao biển... đi bộ trên cạ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5 sự thật đáng ngạc nhiên về “Nữ hoàng đáy đại dương”: Sao biể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r="1637" b="18143"/>
          <a:stretch/>
        </p:blipFill>
        <p:spPr bwMode="auto">
          <a:xfrm>
            <a:off x="1605147" y="320937"/>
            <a:ext cx="3009014" cy="210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o Biển – Năng Lực Tái Tạo Thần Kỳ Và Những Điều Thú V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t="1524" r="12494" b="722"/>
          <a:stretch/>
        </p:blipFill>
        <p:spPr bwMode="auto">
          <a:xfrm>
            <a:off x="5355771" y="320937"/>
            <a:ext cx="2249716" cy="2249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a Star - Aqua Photograph by Al Powell Photography US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8" t="13809" r="18936" b="11059"/>
          <a:stretch/>
        </p:blipFill>
        <p:spPr bwMode="auto">
          <a:xfrm>
            <a:off x="1605147" y="2570653"/>
            <a:ext cx="2278701" cy="2278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ecieswatch: the strange and amazing common starfish | Marine life | The  Guardi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2"/>
          <a:stretch/>
        </p:blipFill>
        <p:spPr bwMode="auto">
          <a:xfrm>
            <a:off x="4595092" y="2746234"/>
            <a:ext cx="3010395" cy="210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82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4167" y1="12667" x2="81083" y2="14250"/>
                        <a14:foregroundMark x1="81083" y1="14250" x2="74167" y2="21167"/>
                        <a14:foregroundMark x1="74667" y1="10000" x2="71500" y2="10000"/>
                        <a14:foregroundMark x1="80500" y1="12667" x2="82667" y2="16417"/>
                        <a14:foregroundMark x1="82667" y1="16417" x2="80000" y2="10000"/>
                        <a14:foregroundMark x1="80000" y1="10000" x2="70500" y2="24333"/>
                        <a14:foregroundMark x1="74667" y1="13250" x2="69917" y2="14833"/>
                        <a14:foregroundMark x1="69917" y1="28583" x2="69917" y2="28583"/>
                        <a14:foregroundMark x1="77333" y1="10583" x2="85250" y2="15833"/>
                        <a14:foregroundMark x1="85250" y1="15833" x2="69917" y2="2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990" y="2238914"/>
            <a:ext cx="3108729" cy="31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467944" y="982940"/>
            <a:ext cx="8273509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043603"/>
            <a:ext cx="813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biển đông người nhưng người đàn ông lại chú ý đến cậu bé?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35200" y="2618972"/>
            <a:ext cx="6506253" cy="19739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iển đông người nhưng người đàn ông lại chú ý đến cậu bé </a:t>
            </a:r>
            <a:r>
              <a:rPr lang="en-US" sz="28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ông thấy cậu bé liên tục cúi xuống nhặt thứ gì đó lên rồi thả xuống biển.</a:t>
            </a:r>
          </a:p>
        </p:txBody>
      </p:sp>
    </p:spTree>
    <p:extLst>
      <p:ext uri="{BB962C8B-B14F-4D97-AF65-F5344CB8AC3E}">
        <p14:creationId xmlns:p14="http://schemas.microsoft.com/office/powerpoint/2010/main" val="360015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467944" y="982940"/>
            <a:ext cx="8273509" cy="1001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217598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đến gần ông thấy cậu bé đang làm gì? 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46514" y="2565176"/>
            <a:ext cx="6908800" cy="18562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đến gần, </a:t>
            </a:r>
            <a:r>
              <a:rPr lang="en-US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</a:t>
            </a:r>
            <a:r>
              <a:rPr lang="vi-VN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thấy cậu bé đang nhặt những con sao biển bị thủy triều đánh dạt lên bờ và thả chúng trở lại với đại dương. </a:t>
            </a:r>
            <a:endParaRPr lang="en-US" sz="2800" b="1" i="1" spc="-6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7836" y="2521634"/>
            <a:ext cx="2004164" cy="3269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1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68" y="2216391"/>
            <a:ext cx="3108729" cy="31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80736" y="3104563"/>
            <a:ext cx="6860717" cy="15974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làm như vậy </a:t>
            </a:r>
            <a:r>
              <a:rPr lang="vi-VN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cậu thấy những con sao biển sắp chết vì thiếu nước, cậu muốn giúp chúng.</a:t>
            </a:r>
            <a:endParaRPr lang="en-US" sz="2800" b="1" i="1" spc="-6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1880736" y="741892"/>
            <a:ext cx="5268197" cy="2005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373996" y="1336411"/>
            <a:ext cx="471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cậu bé làm như vậy?</a:t>
            </a:r>
          </a:p>
        </p:txBody>
      </p:sp>
    </p:spTree>
    <p:extLst>
      <p:ext uri="{BB962C8B-B14F-4D97-AF65-F5344CB8AC3E}">
        <p14:creationId xmlns:p14="http://schemas.microsoft.com/office/powerpoint/2010/main" val="249428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467944" y="982940"/>
            <a:ext cx="8273509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200659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 nói gì về việc làm của cậu bé?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35200" y="2623082"/>
            <a:ext cx="6506253" cy="15662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 nói: </a:t>
            </a:r>
            <a:r>
              <a:rPr lang="vi-VN" sz="28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hàng ngàn con sao biển như vậy, liệu cháu có thể giúp được tất cả chúng không?</a:t>
            </a:r>
            <a:endParaRPr lang="en-US" sz="2800" b="1" i="1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7836" y="2521634"/>
            <a:ext cx="2004164" cy="3269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52851" y="540893"/>
            <a:ext cx="5859948" cy="2206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96472" y="1070307"/>
            <a:ext cx="5079770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4: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nói suy nghĩ của mình về việc làm của cậu bé?</a:t>
            </a:r>
          </a:p>
        </p:txBody>
      </p:sp>
      <p:pic>
        <p:nvPicPr>
          <p:cNvPr id="409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1990984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05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22496" y="141336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Luyện tập theo văn bản đọc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496602" y="968191"/>
            <a:ext cx="8273509" cy="583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67735" y="1000167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từ ngữ nào dưới đây chỉ hoạt động?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55800" y="1751811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 xuống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41285" y="2789582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 bộ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55799" y="3827354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393385" y="1751810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93384" y="2777294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393383" y="3880962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bé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354879" y="1751188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354879" y="2777293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biển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354879" y="3880961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lại</a:t>
            </a:r>
          </a:p>
        </p:txBody>
      </p:sp>
    </p:spTree>
    <p:extLst>
      <p:ext uri="{BB962C8B-B14F-4D97-AF65-F5344CB8AC3E}">
        <p14:creationId xmlns:p14="http://schemas.microsoft.com/office/powerpoint/2010/main" val="23335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22496" y="141336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Luyện tập theo văn bản đọc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496602" y="1155875"/>
            <a:ext cx="8273509" cy="1092838"/>
          </a:xfrm>
          <a:prstGeom prst="roundRect">
            <a:avLst>
              <a:gd name="adj" fmla="val 15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51424" y="1187637"/>
            <a:ext cx="813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nào cho biết cậu bé nghĩ việc mình làm là có ích?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314509" y="2692161"/>
            <a:ext cx="6426944" cy="15662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	“ Cháu cũng biết như vậy, nhưng ít nhất thì cháu cũng cứu được những con sao biển này”</a:t>
            </a:r>
            <a:endParaRPr lang="en-US" sz="2800" b="1" i="1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Big Image - Girl Question Clipart Png - Free Transparent PNG Clipart Images 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" b="100000" l="0" r="100000">
                        <a14:foregroundMark x1="49881" y1="66184" x2="46905" y2="79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2585744"/>
            <a:ext cx="2001508" cy="26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16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4204885" y="1819453"/>
            <a:ext cx="3713700" cy="1284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800" b="1"/>
              <a:t>TIẾT 3</a:t>
            </a:r>
            <a:endParaRPr sz="8800" b="1"/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834308" y="1233078"/>
            <a:ext cx="3214360" cy="2767294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846400" y="3275263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6776535" y="246742"/>
            <a:ext cx="1702024" cy="1294426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385641" y="232414"/>
            <a:ext cx="995941" cy="97302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3830" y="1571864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7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762172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60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7" grpId="0"/>
      <p:bldP spid="4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93931" y="2089644"/>
            <a:ext cx="4927556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/>
              <a:t>TIẾT 1 + 2</a:t>
            </a:r>
            <a:endParaRPr sz="8000"/>
          </a:p>
        </p:txBody>
      </p:sp>
      <p:grpSp>
        <p:nvGrpSpPr>
          <p:cNvPr id="288" name="Google Shape;288;p35"/>
          <p:cNvGrpSpPr/>
          <p:nvPr/>
        </p:nvGrpSpPr>
        <p:grpSpPr>
          <a:xfrm>
            <a:off x="4850787" y="1145322"/>
            <a:ext cx="2685457" cy="2852849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8750" y="2864825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5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6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59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43" grpId="0" build="allAtOnce"/>
      <p:bldP spid="44" grpId="0"/>
      <p:bldP spid="45" grpId="0"/>
      <p:bldP spid="46" grpId="0"/>
      <p:bldP spid="46" grpId="1"/>
      <p:bldP spid="47" grpId="0"/>
      <p:bldP spid="4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 nét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 gồm mấy nét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 nét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621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nét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4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6" grpId="1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015720" y="4187183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318259" y="4008987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4580479" y="261258"/>
            <a:ext cx="3170150" cy="4590523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957813" y="360300"/>
            <a:ext cx="3148159" cy="3002855"/>
            <a:chOff x="700314" y="1752600"/>
            <a:chExt cx="3962400" cy="4508501"/>
          </a:xfrm>
        </p:grpSpPr>
        <p:pic>
          <p:nvPicPr>
            <p:cNvPr id="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49474" r="54736" b="20477"/>
            <a:stretch>
              <a:fillRect/>
            </a:stretch>
          </p:blipFill>
          <p:spPr bwMode="auto">
            <a:xfrm>
              <a:off x="990600" y="1752600"/>
              <a:ext cx="3570288" cy="43431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8" t="23959" r="27379" b="41666"/>
            <a:stretch>
              <a:fillRect/>
            </a:stretch>
          </p:blipFill>
          <p:spPr bwMode="auto">
            <a:xfrm>
              <a:off x="700314" y="2451100"/>
              <a:ext cx="3962400" cy="381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91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942"/>
          <a:stretch/>
        </p:blipFill>
        <p:spPr>
          <a:xfrm>
            <a:off x="464457" y="145663"/>
            <a:ext cx="8038523" cy="4874786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145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565963" y="260347"/>
            <a:ext cx="3170150" cy="4590523"/>
            <a:chOff x="5268913" y="914400"/>
            <a:chExt cx="2960687" cy="5578475"/>
          </a:xfrm>
        </p:grpSpPr>
        <p:grpSp>
          <p:nvGrpSpPr>
            <p:cNvPr id="6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15" name="Picture 23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31" descr="y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8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18" name="12-Point Star 17"/>
          <p:cNvSpPr/>
          <p:nvPr/>
        </p:nvSpPr>
        <p:spPr>
          <a:xfrm>
            <a:off x="5540779" y="2727020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12-Point Star 18"/>
          <p:cNvSpPr/>
          <p:nvPr/>
        </p:nvSpPr>
        <p:spPr>
          <a:xfrm>
            <a:off x="5540780" y="126362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12-Point Star 19"/>
          <p:cNvSpPr/>
          <p:nvPr/>
        </p:nvSpPr>
        <p:spPr>
          <a:xfrm>
            <a:off x="6563122" y="322845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12-Point Star 20"/>
          <p:cNvSpPr/>
          <p:nvPr/>
        </p:nvSpPr>
        <p:spPr>
          <a:xfrm>
            <a:off x="6557842" y="2731563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" name="Picture 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5425771" y="1448597"/>
            <a:ext cx="1915828" cy="293138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5437671" y="2157920"/>
            <a:ext cx="188459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5427259" y="3406474"/>
            <a:ext cx="1970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1" name="Group 722"/>
          <p:cNvGrpSpPr>
            <a:grpSpLocks/>
          </p:cNvGrpSpPr>
          <p:nvPr/>
        </p:nvGrpSpPr>
        <p:grpSpPr bwMode="auto">
          <a:xfrm>
            <a:off x="5857130" y="1868400"/>
            <a:ext cx="1319363" cy="2324602"/>
            <a:chOff x="4876800" y="381000"/>
            <a:chExt cx="2699955" cy="5959974"/>
          </a:xfrm>
        </p:grpSpPr>
        <p:pic>
          <p:nvPicPr>
            <p:cNvPr id="7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 714"/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74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914805" y="457200"/>
            <a:ext cx="2902214" cy="4438357"/>
            <a:chOff x="1447800" y="668956"/>
            <a:chExt cx="3200400" cy="5959475"/>
          </a:xfrm>
        </p:grpSpPr>
        <p:pic>
          <p:nvPicPr>
            <p:cNvPr id="59" name="Picture 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oup 703"/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61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7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81" name="Line 26"/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8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8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714" y="273386"/>
            <a:ext cx="3917806" cy="4629354"/>
          </a:xfrm>
          <a:prstGeom prst="rect">
            <a:avLst/>
          </a:prstGeom>
        </p:spPr>
      </p:pic>
      <p:sp>
        <p:nvSpPr>
          <p:cNvPr id="7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9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3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075139" y="2680569"/>
            <a:ext cx="5041727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3200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q, đ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y, b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7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887247" y="2749536"/>
            <a:ext cx="600623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con chữ nào có độ cao 1 ô li?</a:t>
            </a:r>
          </a:p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dấu thanh ở những chữ cái nào?</a:t>
            </a:r>
          </a:p>
        </p:txBody>
      </p:sp>
    </p:spTree>
    <p:extLst>
      <p:ext uri="{BB962C8B-B14F-4D97-AF65-F5344CB8AC3E}">
        <p14:creationId xmlns:p14="http://schemas.microsoft.com/office/powerpoint/2010/main" val="212048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91" y="289795"/>
            <a:ext cx="7032729" cy="45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07" y="185575"/>
            <a:ext cx="914400" cy="561702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8107" y="235593"/>
            <a:ext cx="5463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1.</a:t>
            </a:r>
            <a:r>
              <a:rPr lang="en-GB" sz="2400">
                <a:latin typeface="Patrick Hand" panose="020B0604020202020204" charset="0"/>
              </a:rPr>
              <a:t> Nói về sự khác nhau giữa 2 bức tranh dưới đây:</a:t>
            </a:r>
            <a:endParaRPr lang="en-US" sz="2400">
              <a:latin typeface="Patrick Hand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451" y="740993"/>
            <a:ext cx="3681676" cy="3529214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07" y="697258"/>
            <a:ext cx="3610888" cy="3616684"/>
          </a:xfrm>
          <a:prstGeom prst="round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0907" y="4363960"/>
            <a:ext cx="7064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2.</a:t>
            </a:r>
            <a:r>
              <a:rPr lang="en-GB" sz="2400">
                <a:latin typeface="Patrick Hand" panose="020B0604020202020204" charset="0"/>
              </a:rPr>
              <a:t> Theo em, chúng ta nên làm gì để giữ cho biển luôn sạch đẹp?</a:t>
            </a:r>
            <a:endParaRPr lang="en-US" sz="2400">
              <a:latin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831678" y="927542"/>
            <a:ext cx="350232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4844420" y="927542"/>
            <a:ext cx="371085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52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-408802" y="2376759"/>
            <a:ext cx="6033587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/>
              <a:t>TIẾT 4</a:t>
            </a:r>
            <a:br>
              <a:rPr lang="en-GB" sz="5400"/>
            </a:br>
            <a:r>
              <a:rPr lang="en-GB" sz="5400">
                <a:solidFill>
                  <a:schemeClr val="accent3"/>
                </a:solidFill>
              </a:rPr>
              <a:t>Bảo vệ môi trường</a:t>
            </a:r>
            <a:endParaRPr sz="5400">
              <a:solidFill>
                <a:schemeClr val="accent3"/>
              </a:solidFill>
            </a:endParaRPr>
          </a:p>
        </p:txBody>
      </p:sp>
      <p:grpSp>
        <p:nvGrpSpPr>
          <p:cNvPr id="288" name="Google Shape;288;p35"/>
          <p:cNvGrpSpPr/>
          <p:nvPr/>
        </p:nvGrpSpPr>
        <p:grpSpPr>
          <a:xfrm>
            <a:off x="5630130" y="1009210"/>
            <a:ext cx="2685457" cy="2852849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8750" y="2864825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3998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517" y="1262230"/>
            <a:ext cx="3309085" cy="1285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1.</a:t>
            </a:r>
            <a:r>
              <a:rPr lang="en-GB" sz="2400">
                <a:latin typeface="Patrick Hand" panose="020B0604020202020204" charset="0"/>
              </a:rPr>
              <a:t> Nói tên các việc làm trong tranh. Cho biết những việc làm đó ảnh hưởng đến môi trường như thế nào.</a:t>
            </a:r>
            <a:endParaRPr lang="en-US" sz="2400">
              <a:latin typeface="Patrick Hand" panose="020B06040202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197814"/>
            <a:ext cx="2353427" cy="2241360"/>
          </a:xfrm>
          <a:prstGeom prst="roundRect">
            <a:avLst>
              <a:gd name="adj" fmla="val 3908"/>
            </a:avLst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60"/>
          <a:stretch/>
        </p:blipFill>
        <p:spPr>
          <a:xfrm>
            <a:off x="6221866" y="197813"/>
            <a:ext cx="2341328" cy="2238741"/>
          </a:xfrm>
          <a:prstGeom prst="roundRect">
            <a:avLst>
              <a:gd name="adj" fmla="val 300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2517732"/>
            <a:ext cx="2353427" cy="2229754"/>
          </a:xfrm>
          <a:prstGeom prst="roundRect">
            <a:avLst>
              <a:gd name="adj" fmla="val 5915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866" y="2517731"/>
            <a:ext cx="2341328" cy="2229665"/>
          </a:xfrm>
          <a:prstGeom prst="roundRect">
            <a:avLst>
              <a:gd name="adj" fmla="val 7904"/>
            </a:avLst>
          </a:prstGeom>
        </p:spPr>
      </p:pic>
      <p:pic>
        <p:nvPicPr>
          <p:cNvPr id="2052" name="Picture 4" descr="Children talking clipart 9 » Clipart St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673">
                        <a14:foregroundMark x1="53595" y1="44608" x2="72712" y2="62990"/>
                        <a14:foregroundMark x1="72712" y1="62990" x2="63072" y2="88725"/>
                        <a14:foregroundMark x1="62092" y1="91667" x2="62092" y2="96078"/>
                        <a14:foregroundMark x1="65686" y1="90686" x2="66013" y2="97059"/>
                        <a14:foregroundMark x1="61765" y1="90931" x2="61438" y2="9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259" y="1904938"/>
            <a:ext cx="4489749" cy="29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046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52851" y="540893"/>
            <a:ext cx="5859948" cy="2206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96472" y="1091109"/>
            <a:ext cx="5079770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24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đã làm gì để góp phần giữ gìn môi trường sạch đẹp?</a:t>
            </a:r>
            <a:endParaRPr lang="vi-VN" sz="24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1990984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0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/>
          </p:nvPr>
        </p:nvSpPr>
        <p:spPr>
          <a:xfrm>
            <a:off x="1977720" y="2234421"/>
            <a:ext cx="5023841" cy="15790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</a:t>
            </a:r>
            <a:b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  <a:endParaRPr sz="80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878321" y="1918074"/>
            <a:ext cx="1068245" cy="1196185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7155347" y="1918073"/>
            <a:ext cx="1068254" cy="1196197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3791250" y="376083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342" y="3023945"/>
            <a:ext cx="1337730" cy="2262513"/>
          </a:xfrm>
          <a:prstGeom prst="rect">
            <a:avLst/>
          </a:prstGeom>
        </p:spPr>
      </p:pic>
      <p:pic>
        <p:nvPicPr>
          <p:cNvPr id="31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45899"/>
            <a:ext cx="1293273" cy="129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38" y="708642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/>
              <a:t>thank you!</a:t>
            </a:r>
            <a:endParaRPr sz="1150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Here is where your presentation begins</a:t>
            </a:r>
            <a:endParaRPr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7542" y="398998"/>
            <a:ext cx="6684580" cy="4229714"/>
          </a:xfrm>
          <a:prstGeom prst="roundRect">
            <a:avLst>
              <a:gd name="adj" fmla="val 13706"/>
            </a:avLst>
          </a:prstGeom>
        </p:spPr>
      </p:pic>
    </p:spTree>
    <p:extLst>
      <p:ext uri="{BB962C8B-B14F-4D97-AF65-F5344CB8AC3E}">
        <p14:creationId xmlns:p14="http://schemas.microsoft.com/office/powerpoint/2010/main" val="3031903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Tiến lại gần hơn, ông thấy cậu bé đang nhặt những con sao biển bị thủy triều đánh dạt lên bờ và thả chúng trở về với đại dương.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đang làm gì vậy? – Người đàn ông hỏi.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Cậu bé trả lời: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Những con sao biển này sắp chết vì thiếu nước, cháu muốn giúp chúng.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Có hàng ngàn con sao biển như vậy, liệu cháu có thể giúp được tất cả chúng không?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>
                <a:latin typeface="Patrick Hand" panose="020B0604020202020204" charset="0"/>
                <a:ea typeface="Cambria" panose="02040503050406030204" pitchFamily="18" charset="0"/>
              </a:rPr>
              <a:t>Cậu bé vẫn tiếp tục nhặt những con sao biển khác thả xuống biển và nói với người đàn ông: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cũng biết như vậy, nhưng ít nhất thì cháu cũng cứu được những con sao biển này.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Người đàn ông trìu mến nhìn cậu bé và cùng cậu cứu những con sao biển.</a:t>
            </a:r>
          </a:p>
          <a:p>
            <a:pPr algn="r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>
                <a:latin typeface="Patrick Hand" panose="020B0604020202020204" charset="0"/>
                <a:ea typeface="Cambria" panose="02040503050406030204" pitchFamily="18" charset="0"/>
              </a:rPr>
              <a:t>Hạt giống tâm hồn – Phép màu có giá bao nhiêu?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>
              <a:latin typeface="Patrick Hand" panose="020B060402020202020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707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00356" y="33997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Cambria" panose="02040503050406030204" pitchFamily="18" charset="0"/>
                <a:ea typeface="Cambria" panose="02040503050406030204" pitchFamily="18" charset="0"/>
              </a:rPr>
              <a:t>Luyện đọc từ khó</a:t>
            </a:r>
            <a:endParaRPr sz="4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3244241" y="1540701"/>
            <a:ext cx="2373800" cy="7139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cứu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244241" y="2494767"/>
            <a:ext cx="2373800" cy="713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liên tục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244241" y="3602058"/>
            <a:ext cx="2373800" cy="713984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trìu mến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75573" y="1469559"/>
            <a:ext cx="8530224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18894" y="3470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Luyện đọc câu dài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78125" y="1568461"/>
            <a:ext cx="8327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75572" y="2892911"/>
            <a:ext cx="8530223" cy="1375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08152" y="2951933"/>
            <a:ext cx="832767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Tiến lại gần hơn, ông thấy cậu bé đang nhặt những con sao biển bị thủy triều đánh dạt lên bờ và thả chúng trở về với đại dương.</a:t>
            </a:r>
            <a:endParaRPr lang="en-US" sz="2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190434" y="1629278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8282758" y="1636221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565334" y="2032324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175920" y="3021191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826635" y="3392710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5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4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47975" y="1571282"/>
            <a:ext cx="8147406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18894" y="3470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Giải nghĩa từ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94350" y="1644288"/>
            <a:ext cx="7556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- Thủy triều: 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hiện tượng nước biển dâng lên, rút xuống một vài lần trong ngày.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47975" y="3074238"/>
            <a:ext cx="8147406" cy="8404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66550" y="3204459"/>
            <a:ext cx="5891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- Dạt 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(lên bờ): bị sóng đẩy lên bờ.</a:t>
            </a:r>
          </a:p>
        </p:txBody>
      </p:sp>
    </p:spTree>
    <p:extLst>
      <p:ext uri="{BB962C8B-B14F-4D97-AF65-F5344CB8AC3E}">
        <p14:creationId xmlns:p14="http://schemas.microsoft.com/office/powerpoint/2010/main" val="28416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44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Tiến lại gần hơn, ông thấy cậu bé đang nhặt những con sao biển bị thủy triều đánh dạt lên bờ và thả chúng trở về với đại dương.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đang làm gì vậy? – Người đàn ông hỏi.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Cậu bé trả lời: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Những con sao biển này sắp chết vì thiếu nước, cháu muốn giúp chúng.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Có hàng ngàn con sao biển như vậy, liệu cháu có thể giúp được tất cả chúng không?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>
                <a:latin typeface="Patrick Hand" panose="020B0604020202020204" charset="0"/>
                <a:ea typeface="Cambria" panose="02040503050406030204" pitchFamily="18" charset="0"/>
              </a:rPr>
              <a:t>Cậu bé vẫn tiếp tục nhặt những con sao biển khác thả xuống biển và nói với người đàn ông: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cũng biết như vậy, nhưng ít nhất thì cháu cũng cứu được những con sao biển này.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Người đàn ông trìu mến nhìn cậu bé và cùng cậu cứu những con sao biển.</a:t>
            </a:r>
          </a:p>
          <a:p>
            <a:pPr algn="r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>
                <a:latin typeface="Patrick Hand" panose="020B0604020202020204" charset="0"/>
                <a:ea typeface="Cambria" panose="02040503050406030204" pitchFamily="18" charset="0"/>
              </a:rPr>
              <a:t>Hạt giống tâm hồn – Phép màu có giá bao nhiêu?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>
              <a:latin typeface="Patrick Hand" panose="020B0604020202020204" charset="0"/>
              <a:ea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373" y="57535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20550" y="2012022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32728" y="350023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3384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1112</Words>
  <Application>Microsoft Office PowerPoint</Application>
  <PresentationFormat>On-screen Show (16:9)</PresentationFormat>
  <Paragraphs>119</Paragraphs>
  <Slides>35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Patrick Hand</vt:lpstr>
      <vt:lpstr>Calibri</vt:lpstr>
      <vt:lpstr>Arial</vt:lpstr>
      <vt:lpstr>Times New Roman</vt:lpstr>
      <vt:lpstr>Patrick Hand SC</vt:lpstr>
      <vt:lpstr>HP001 4 hàng</vt:lpstr>
      <vt:lpstr>Cambria</vt:lpstr>
      <vt:lpstr>English Language Grammar Rules by Slidesgo</vt:lpstr>
      <vt:lpstr>Bài 15:  NHỮNG CON SAO BIỂN</vt:lpstr>
      <vt:lpstr>TIẾT 1 + 2</vt:lpstr>
      <vt:lpstr>PowerPoint Presentation</vt:lpstr>
      <vt:lpstr>PowerPoint Presentation</vt:lpstr>
      <vt:lpstr>PowerPoint Presentation</vt:lpstr>
      <vt:lpstr>Luyện đọc từ khó</vt:lpstr>
      <vt:lpstr>Luyện đọc câu dài</vt:lpstr>
      <vt:lpstr>Giải nghĩa từ</vt:lpstr>
      <vt:lpstr>PowerPoint Presentation</vt:lpstr>
      <vt:lpstr>PowerPoint Presentation</vt:lpstr>
      <vt:lpstr>Trả lời câu hỏi</vt:lpstr>
      <vt:lpstr>Trả lời câu hỏi</vt:lpstr>
      <vt:lpstr>Trả lời câu hỏi</vt:lpstr>
      <vt:lpstr>Trả lời câu hỏi</vt:lpstr>
      <vt:lpstr>Trả lời câu hỏi</vt:lpstr>
      <vt:lpstr>Luyện tập theo văn bản đọc</vt:lpstr>
      <vt:lpstr>Luyện tập theo văn bản đọc</vt:lpstr>
      <vt:lpstr>PowerPoint Presentation</vt:lpstr>
      <vt:lpstr>Tập viết</vt:lpstr>
      <vt:lpstr>Tập viết</vt:lpstr>
      <vt:lpstr>Tập viết</vt:lpstr>
      <vt:lpstr>Tập viết</vt:lpstr>
      <vt:lpstr>PowerPoint Presentation</vt:lpstr>
      <vt:lpstr>Tập viết</vt:lpstr>
      <vt:lpstr>Tập viết</vt:lpstr>
      <vt:lpstr>Tập viết</vt:lpstr>
      <vt:lpstr>Tập viết</vt:lpstr>
      <vt:lpstr>Tập viết</vt:lpstr>
      <vt:lpstr>PowerPoint Presentation</vt:lpstr>
      <vt:lpstr>Tập viết</vt:lpstr>
      <vt:lpstr>TIẾT 4 Bảo vệ môi trường</vt:lpstr>
      <vt:lpstr>PowerPoint Presentation</vt:lpstr>
      <vt:lpstr>PowerPoint Presentation</vt:lpstr>
      <vt:lpstr>CỦNG CỐ  BÀI HỌC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Lenovo</cp:lastModifiedBy>
  <cp:revision>42</cp:revision>
  <dcterms:modified xsi:type="dcterms:W3CDTF">2021-07-18T07:21:46Z</dcterms:modified>
</cp:coreProperties>
</file>