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63" r:id="rId3"/>
    <p:sldId id="277" r:id="rId4"/>
    <p:sldId id="278" r:id="rId5"/>
    <p:sldId id="279" r:id="rId6"/>
    <p:sldId id="281" r:id="rId7"/>
    <p:sldId id="280" r:id="rId8"/>
    <p:sldId id="264" r:id="rId9"/>
    <p:sldId id="287" r:id="rId10"/>
    <p:sldId id="289" r:id="rId11"/>
    <p:sldId id="288" r:id="rId12"/>
    <p:sldId id="286" r:id="rId13"/>
    <p:sldId id="282" r:id="rId14"/>
    <p:sldId id="283" r:id="rId15"/>
    <p:sldId id="284" r:id="rId16"/>
    <p:sldId id="285" r:id="rId17"/>
    <p:sldId id="291" r:id="rId18"/>
    <p:sldId id="290" r:id="rId19"/>
    <p:sldId id="266" r:id="rId20"/>
    <p:sldId id="265" r:id="rId21"/>
    <p:sldId id="294" r:id="rId22"/>
    <p:sldId id="295" r:id="rId23"/>
    <p:sldId id="292" r:id="rId24"/>
    <p:sldId id="296" r:id="rId25"/>
    <p:sldId id="297" r:id="rId26"/>
    <p:sldId id="313" r:id="rId27"/>
    <p:sldId id="293" r:id="rId28"/>
    <p:sldId id="268" r:id="rId29"/>
    <p:sldId id="267" r:id="rId30"/>
    <p:sldId id="298" r:id="rId31"/>
    <p:sldId id="269" r:id="rId32"/>
    <p:sldId id="301" r:id="rId33"/>
    <p:sldId id="306" r:id="rId34"/>
    <p:sldId id="302" r:id="rId35"/>
    <p:sldId id="305" r:id="rId36"/>
    <p:sldId id="303" r:id="rId37"/>
    <p:sldId id="304" r:id="rId38"/>
    <p:sldId id="307" r:id="rId39"/>
    <p:sldId id="308" r:id="rId40"/>
    <p:sldId id="299" r:id="rId41"/>
    <p:sldId id="309" r:id="rId42"/>
    <p:sldId id="270" r:id="rId43"/>
    <p:sldId id="272" r:id="rId44"/>
    <p:sldId id="271" r:id="rId45"/>
    <p:sldId id="300" r:id="rId46"/>
    <p:sldId id="310" r:id="rId47"/>
    <p:sldId id="312" r:id="rId48"/>
    <p:sldId id="273" r:id="rId49"/>
    <p:sldId id="27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99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3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075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418450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2467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03562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F7C50-C1E7-4AB6-BD31-F83D3409098E}" type="datetimeFigureOut">
              <a:rPr lang="en-US" smtClean="0"/>
              <a:t>15/7/2021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7939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F7C50-C1E7-4AB6-BD31-F83D3409098E}" type="datetimeFigureOut">
              <a:rPr lang="en-US" smtClean="0"/>
              <a:t>15/7/2021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3458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F7C50-C1E7-4AB6-BD31-F83D3409098E}" type="datetimeFigureOut">
              <a:rPr lang="en-US" smtClean="0"/>
              <a:t>15/7/2021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2204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F7C50-C1E7-4AB6-BD31-F83D3409098E}" type="datetimeFigureOut">
              <a:rPr lang="en-US" smtClean="0"/>
              <a:t>15/7/2021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814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F7C50-C1E7-4AB6-BD31-F83D3409098E}" type="datetimeFigureOut">
              <a:rPr lang="en-US" smtClean="0"/>
              <a:t>15/7/2021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67465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8308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19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F7C50-C1E7-4AB6-BD31-F83D3409098E}" type="datetimeFigureOut">
              <a:rPr lang="en-US" smtClean="0"/>
              <a:t>15/7/2021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3711-9D91-440C-92AA-CC298B1C9371}" type="slidenum">
              <a:rPr lang="en-US" smtClean="0"/>
              <a:t>‹#›</a:t>
            </a:fld>
            <a:endParaRPr lang="en-US"/>
          </a:p>
        </p:txBody>
      </p:sp>
    </p:spTree>
    <p:extLst>
      <p:ext uri="{BB962C8B-B14F-4D97-AF65-F5344CB8AC3E}">
        <p14:creationId xmlns:p14="http://schemas.microsoft.com/office/powerpoint/2010/main" val="9620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hdphoto" Target="../media/hdphoto1.wdp"/><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emf"/><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hdphoto" Target="../media/hdphoto1.wdp"/><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emf"/><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hdphoto" Target="../media/hdphoto1.wdp"/><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emf"/><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hdphoto" Target="../media/hdphoto1.wdp"/><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emf"/><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hdphoto" Target="../media/hdphoto1.wdp"/><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emf"/><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8.jpeg"/><Relationship Id="rId1" Type="http://schemas.openxmlformats.org/officeDocument/2006/relationships/slideLayout" Target="../slideLayouts/slideLayout7.xml"/><Relationship Id="rId5" Type="http://schemas.openxmlformats.org/officeDocument/2006/relationships/image" Target="../media/image81.gif"/><Relationship Id="rId4" Type="http://schemas.openxmlformats.org/officeDocument/2006/relationships/image" Target="../media/image80.gif"/></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hdphoto" Target="../media/hdphoto1.wdp"/><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emf"/><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slide" Target="slide33.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microsoft.com/office/2007/relationships/hdphoto" Target="../media/hdphoto3.wdp"/><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a7ef13e6488ebda4182295e359de71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0000FF"/>
          </a:solidFill>
          <a:ln w="9525">
            <a:solidFill>
              <a:srgbClr val="0000FF"/>
            </a:solidFill>
            <a:miter lim="800000"/>
            <a:headEnd/>
            <a:tailEnd/>
          </a:ln>
        </p:spPr>
      </p:pic>
      <p:sp>
        <p:nvSpPr>
          <p:cNvPr id="5" name="WordArt 6"/>
          <p:cNvSpPr>
            <a:spLocks noChangeArrowheads="1" noChangeShapeType="1" noTextEdit="1"/>
          </p:cNvSpPr>
          <p:nvPr/>
        </p:nvSpPr>
        <p:spPr bwMode="auto">
          <a:xfrm>
            <a:off x="117565" y="1312863"/>
            <a:ext cx="11982994" cy="1524000"/>
          </a:xfrm>
          <a:prstGeom prst="rect">
            <a:avLst/>
          </a:prstGeom>
        </p:spPr>
        <p:txBody>
          <a:bodyPr wrap="none" fromWordArt="1">
            <a:prstTxWarp prst="textPlain">
              <a:avLst>
                <a:gd name="adj" fmla="val 50000"/>
              </a:avLst>
            </a:prstTxWarp>
          </a:bodyPr>
          <a:lstStyle/>
          <a:p>
            <a:pPr algn="ctr"/>
            <a:r>
              <a:rPr lang="pt-BR" sz="3600" i="1" kern="10">
                <a:ln w="9525">
                  <a:solidFill>
                    <a:srgbClr val="FFFF00"/>
                  </a:solidFill>
                  <a:round/>
                  <a:headEnd/>
                  <a:tailEnd/>
                </a:ln>
                <a:solidFill>
                  <a:srgbClr val="FF0000"/>
                </a:solidFill>
                <a:effectLst>
                  <a:outerShdw dist="35921" dir="2700000" algn="ctr" rotWithShape="0">
                    <a:srgbClr val="808080">
                      <a:alpha val="79999"/>
                    </a:srgbClr>
                  </a:outerShdw>
                </a:effectLst>
                <a:latin typeface=".VnVogueH" panose="020B7200000000000000" pitchFamily="34" charset="0"/>
              </a:rPr>
              <a:t>c¸c thÇy c« gi¸o vÒ dù giê </a:t>
            </a:r>
            <a:r>
              <a:rPr lang="pt-BR" sz="3600" i="1" kern="10" smtClean="0">
                <a:ln w="9525">
                  <a:solidFill>
                    <a:srgbClr val="FFFF00"/>
                  </a:solidFill>
                  <a:round/>
                  <a:headEnd/>
                  <a:tailEnd/>
                </a:ln>
                <a:solidFill>
                  <a:srgbClr val="FF0000"/>
                </a:solidFill>
                <a:effectLst>
                  <a:outerShdw dist="35921" dir="2700000" algn="ctr" rotWithShape="0">
                    <a:srgbClr val="808080">
                      <a:alpha val="79999"/>
                    </a:srgbClr>
                  </a:outerShdw>
                </a:effectLst>
                <a:latin typeface=".VnVogueH" panose="020B7200000000000000" pitchFamily="34" charset="0"/>
              </a:rPr>
              <a:t>m«n </a:t>
            </a:r>
            <a:r>
              <a:rPr lang="pt-BR" sz="3600" i="1" kern="10" smtClean="0">
                <a:ln w="9525">
                  <a:solidFill>
                    <a:srgbClr val="FFFF00"/>
                  </a:solidFill>
                  <a:round/>
                  <a:headEnd/>
                  <a:tailEnd/>
                </a:ln>
                <a:solidFill>
                  <a:srgbClr val="FF0000"/>
                </a:solidFill>
                <a:effectLst>
                  <a:outerShdw dist="35921" dir="2700000" algn="ctr" rotWithShape="0">
                    <a:srgbClr val="808080">
                      <a:alpha val="79999"/>
                    </a:srgbClr>
                  </a:outerShdw>
                </a:effectLst>
                <a:latin typeface=".VnVogueH" panose="020B7200000000000000" pitchFamily="34" charset="0"/>
              </a:rPr>
              <a:t>tiÕng viÖt</a:t>
            </a:r>
            <a:r>
              <a:rPr lang="pt-BR" sz="3600" i="1" kern="10" smtClean="0">
                <a:ln w="9525">
                  <a:solidFill>
                    <a:srgbClr val="FFFF00"/>
                  </a:solidFill>
                  <a:round/>
                  <a:headEnd/>
                  <a:tailEnd/>
                </a:ln>
                <a:solidFill>
                  <a:srgbClr val="FF0000"/>
                </a:solidFill>
                <a:effectLst>
                  <a:outerShdw dist="35921" dir="2700000" algn="ctr" rotWithShape="0">
                    <a:srgbClr val="808080">
                      <a:alpha val="79999"/>
                    </a:srgbClr>
                  </a:outerShdw>
                </a:effectLst>
                <a:latin typeface=".VnVogueH" panose="020B7200000000000000" pitchFamily="34" charset="0"/>
              </a:rPr>
              <a:t> </a:t>
            </a:r>
            <a:endParaRPr lang="en-US" sz="3600" i="1" kern="10">
              <a:ln w="9525">
                <a:solidFill>
                  <a:srgbClr val="FFFF00"/>
                </a:solidFill>
                <a:round/>
                <a:headEnd/>
                <a:tailEnd/>
              </a:ln>
              <a:solidFill>
                <a:srgbClr val="FF0000"/>
              </a:solidFill>
              <a:effectLst>
                <a:outerShdw dist="35921" dir="2700000" algn="ctr" rotWithShape="0">
                  <a:srgbClr val="808080">
                    <a:alpha val="79999"/>
                  </a:srgbClr>
                </a:outerShdw>
              </a:effectLst>
              <a:latin typeface=".VnVogueH" panose="020B7200000000000000" pitchFamily="34" charset="0"/>
            </a:endParaRPr>
          </a:p>
        </p:txBody>
      </p:sp>
      <p:sp>
        <p:nvSpPr>
          <p:cNvPr id="6" name="Text Box 9"/>
          <p:cNvSpPr txBox="1">
            <a:spLocks noChangeArrowheads="1"/>
          </p:cNvSpPr>
          <p:nvPr/>
        </p:nvSpPr>
        <p:spPr bwMode="auto">
          <a:xfrm>
            <a:off x="2209800" y="528025"/>
            <a:ext cx="7696200" cy="707886"/>
          </a:xfrm>
          <a:prstGeom prst="rect">
            <a:avLst/>
          </a:prstGeom>
          <a:noFill/>
          <a:ln>
            <a:noFill/>
          </a:ln>
          <a:effectLst/>
          <a:extLst/>
        </p:spPr>
        <p:txBody>
          <a:bodyPr spcFirstLastPara="1">
            <a:prstTxWarp prst="textArchUp">
              <a:avLst/>
            </a:prstTxWarp>
            <a:spAutoFit/>
            <a:scene3d>
              <a:camera prst="orthographicFront"/>
              <a:lightRig rig="threePt" dir="t"/>
            </a:scene3d>
            <a:sp3d extrusionH="57150">
              <a:bevelT w="38100" h="38100" prst="angle"/>
            </a:sp3d>
          </a:bodyPr>
          <a:lstStyle/>
          <a:p>
            <a:pPr algn="ctr">
              <a:spcBef>
                <a:spcPct val="50000"/>
              </a:spcBef>
              <a:defRPr/>
            </a:pPr>
            <a:r>
              <a:rPr lang="en-US" sz="5400" b="1" err="1">
                <a:solidFill>
                  <a:srgbClr val="CC3399"/>
                </a:solidFill>
                <a:effectLst>
                  <a:outerShdw blurRad="38100" dist="38100" dir="2700000" algn="tl">
                    <a:srgbClr val="C0C0C0"/>
                  </a:outerShdw>
                </a:effectLst>
                <a:latin typeface=".VnHelvetInsH" pitchFamily="34" charset="0"/>
                <a:cs typeface="Arial" charset="0"/>
              </a:rPr>
              <a:t>NhiÖt</a:t>
            </a:r>
            <a:r>
              <a:rPr lang="en-US" sz="5400" b="1">
                <a:solidFill>
                  <a:srgbClr val="CC3399"/>
                </a:solidFill>
                <a:effectLst>
                  <a:outerShdw blurRad="38100" dist="38100" dir="2700000" algn="tl">
                    <a:srgbClr val="C0C0C0"/>
                  </a:outerShdw>
                </a:effectLst>
                <a:latin typeface=".VnHelvetInsH" pitchFamily="34" charset="0"/>
                <a:cs typeface="Arial" charset="0"/>
              </a:rPr>
              <a:t> </a:t>
            </a:r>
            <a:r>
              <a:rPr lang="en-US" sz="5400" b="1" err="1">
                <a:solidFill>
                  <a:srgbClr val="CC3399"/>
                </a:solidFill>
                <a:effectLst>
                  <a:outerShdw blurRad="38100" dist="38100" dir="2700000" algn="tl">
                    <a:srgbClr val="C0C0C0"/>
                  </a:outerShdw>
                </a:effectLst>
                <a:latin typeface=".VnHelvetInsH" pitchFamily="34" charset="0"/>
                <a:cs typeface="Arial" charset="0"/>
              </a:rPr>
              <a:t>liÖt</a:t>
            </a:r>
            <a:r>
              <a:rPr lang="en-US" sz="5400" b="1">
                <a:solidFill>
                  <a:srgbClr val="CC3399"/>
                </a:solidFill>
                <a:effectLst>
                  <a:outerShdw blurRad="38100" dist="38100" dir="2700000" algn="tl">
                    <a:srgbClr val="C0C0C0"/>
                  </a:outerShdw>
                </a:effectLst>
                <a:latin typeface=".VnHelvetInsH" pitchFamily="34" charset="0"/>
                <a:cs typeface="Arial" charset="0"/>
              </a:rPr>
              <a:t> </a:t>
            </a:r>
            <a:r>
              <a:rPr lang="en-US" sz="5400" b="1" err="1">
                <a:solidFill>
                  <a:srgbClr val="CC3399"/>
                </a:solidFill>
                <a:effectLst>
                  <a:outerShdw blurRad="38100" dist="38100" dir="2700000" algn="tl">
                    <a:srgbClr val="C0C0C0"/>
                  </a:outerShdw>
                </a:effectLst>
                <a:latin typeface=".VnHelvetInsH" pitchFamily="34" charset="0"/>
                <a:cs typeface="Arial" charset="0"/>
              </a:rPr>
              <a:t>chµo</a:t>
            </a:r>
            <a:r>
              <a:rPr lang="en-US" sz="5400" b="1">
                <a:solidFill>
                  <a:srgbClr val="CC3399"/>
                </a:solidFill>
                <a:effectLst>
                  <a:outerShdw blurRad="38100" dist="38100" dir="2700000" algn="tl">
                    <a:srgbClr val="C0C0C0"/>
                  </a:outerShdw>
                </a:effectLst>
                <a:latin typeface=".VnHelvetInsH" pitchFamily="34" charset="0"/>
                <a:cs typeface="Arial" charset="0"/>
              </a:rPr>
              <a:t> </a:t>
            </a:r>
            <a:r>
              <a:rPr lang="en-US" sz="5400" b="1" err="1">
                <a:solidFill>
                  <a:srgbClr val="CC3399"/>
                </a:solidFill>
                <a:effectLst>
                  <a:outerShdw blurRad="38100" dist="38100" dir="2700000" algn="tl">
                    <a:srgbClr val="C0C0C0"/>
                  </a:outerShdw>
                </a:effectLst>
                <a:latin typeface=".VnHelvetInsH" pitchFamily="34" charset="0"/>
                <a:cs typeface="Arial" charset="0"/>
              </a:rPr>
              <a:t>mõng</a:t>
            </a:r>
            <a:endParaRPr lang="en-US" sz="5400" b="1">
              <a:solidFill>
                <a:srgbClr val="CC3399"/>
              </a:solidFill>
              <a:effectLst>
                <a:outerShdw blurRad="38100" dist="38100" dir="2700000" algn="tl">
                  <a:srgbClr val="C0C0C0"/>
                </a:outerShdw>
              </a:effectLst>
              <a:latin typeface=".VnHelvetInsH" pitchFamily="34" charset="0"/>
              <a:cs typeface="Arial" charset="0"/>
            </a:endParaRPr>
          </a:p>
        </p:txBody>
      </p:sp>
      <p:sp>
        <p:nvSpPr>
          <p:cNvPr id="7" name="WordArt 9"/>
          <p:cNvSpPr>
            <a:spLocks noChangeArrowheads="1" noChangeShapeType="1" noTextEdit="1"/>
          </p:cNvSpPr>
          <p:nvPr/>
        </p:nvSpPr>
        <p:spPr bwMode="auto">
          <a:xfrm>
            <a:off x="4343400" y="3065463"/>
            <a:ext cx="2971800" cy="685800"/>
          </a:xfrm>
          <a:prstGeom prst="rect">
            <a:avLst/>
          </a:prstGeom>
        </p:spPr>
        <p:txBody>
          <a:bodyPr wrap="none" fromWordArt="1">
            <a:prstTxWarp prst="textPlain">
              <a:avLst>
                <a:gd name="adj" fmla="val 50000"/>
              </a:avLst>
            </a:prstTxWarp>
          </a:bodyPr>
          <a:lstStyle/>
          <a:p>
            <a:pPr algn="ctr"/>
            <a:r>
              <a:rPr lang="en-US" sz="3600" kern="10">
                <a:ln w="9525">
                  <a:solidFill>
                    <a:srgbClr val="00FFFF"/>
                  </a:solidFill>
                  <a:round/>
                  <a:headEnd/>
                  <a:tailEnd/>
                </a:ln>
                <a:solidFill>
                  <a:srgbClr val="33CC33"/>
                </a:solidFill>
              </a:rPr>
              <a:t> Lớp </a:t>
            </a:r>
            <a:r>
              <a:rPr lang="en-US" sz="3600" kern="10" smtClean="0">
                <a:ln w="9525">
                  <a:solidFill>
                    <a:srgbClr val="00FFFF"/>
                  </a:solidFill>
                  <a:round/>
                  <a:headEnd/>
                  <a:tailEnd/>
                </a:ln>
                <a:solidFill>
                  <a:srgbClr val="33CC33"/>
                </a:solidFill>
              </a:rPr>
              <a:t>2A1</a:t>
            </a:r>
            <a:endParaRPr lang="en-US" sz="3600" kern="10">
              <a:ln w="9525">
                <a:solidFill>
                  <a:srgbClr val="00FFFF"/>
                </a:solidFill>
                <a:round/>
                <a:headEnd/>
                <a:tailEnd/>
              </a:ln>
              <a:solidFill>
                <a:srgbClr val="33CC33"/>
              </a:solidFill>
            </a:endParaRPr>
          </a:p>
        </p:txBody>
      </p:sp>
      <p:sp>
        <p:nvSpPr>
          <p:cNvPr id="8" name="TextBox 7"/>
          <p:cNvSpPr txBox="1">
            <a:spLocks noChangeArrowheads="1"/>
          </p:cNvSpPr>
          <p:nvPr/>
        </p:nvSpPr>
        <p:spPr bwMode="auto">
          <a:xfrm>
            <a:off x="2487477" y="4324211"/>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00CC"/>
                </a:solidFill>
                <a:latin typeface=".VnAvant" panose="020B7200000000000000" pitchFamily="34" charset="0"/>
              </a:rPr>
              <a:t>Gi¸o viªn : Ph¹m ThÞ Minh </a:t>
            </a:r>
            <a:r>
              <a:rPr lang="en-US" altLang="en-US" sz="2800" b="1" smtClean="0">
                <a:solidFill>
                  <a:srgbClr val="0000CC"/>
                </a:solidFill>
                <a:latin typeface=".VnAvant" panose="020B7200000000000000" pitchFamily="34" charset="0"/>
              </a:rPr>
              <a:t>Hoa</a:t>
            </a:r>
            <a:endParaRPr lang="en-US" altLang="en-US" sz="2800" b="1">
              <a:solidFill>
                <a:srgbClr val="0000CC"/>
              </a:solidFill>
              <a:latin typeface=".VnAvant" panose="020B7200000000000000" pitchFamily="34" charset="0"/>
            </a:endParaRPr>
          </a:p>
        </p:txBody>
      </p:sp>
    </p:spTree>
    <p:extLst>
      <p:ext uri="{BB962C8B-B14F-4D97-AF65-F5344CB8AC3E}">
        <p14:creationId xmlns:p14="http://schemas.microsoft.com/office/powerpoint/2010/main" val="16823098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repeatCount="indefinite" fill="hold" nodeType="withEffect">
                                  <p:stCondLst>
                                    <p:cond delay="1000"/>
                                  </p:stCondLst>
                                  <p:endCondLst>
                                    <p:cond evt="onNext" delay="0">
                                      <p:tgtEl>
                                        <p:sldTgt/>
                                      </p:tgtEl>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5"/>
                                        </p:tgtEl>
                                        <p:attrNameLst>
                                          <p:attrName>ppt_c</p:attrName>
                                        </p:attrNameLst>
                                      </p:cBhvr>
                                      <p:to>
                                        <a:srgbClr val="FF0000"/>
                                      </p:to>
                                    </p:animClr>
                                  </p:subTnLst>
                                </p:cTn>
                              </p:par>
                              <p:par>
                                <p:cTn id="9" presetID="21"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8)">
                                      <p:cBhvr>
                                        <p:cTn id="11" dur="5000"/>
                                        <p:tgtEl>
                                          <p:spTgt spid="6"/>
                                        </p:tgtEl>
                                      </p:cBhvr>
                                    </p:animEffect>
                                  </p:childTnLst>
                                </p:cTn>
                              </p:par>
                              <p:par>
                                <p:cTn id="12" presetID="14"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0"/>
                                        <p:tgtEl>
                                          <p:spTgt spid="6"/>
                                        </p:tgtEl>
                                      </p:cBhvr>
                                    </p:animEffect>
                                  </p:childTnLst>
                                </p:cTn>
                              </p:par>
                              <p:par>
                                <p:cTn id="15" presetID="17"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0" fill="hold"/>
                                        <p:tgtEl>
                                          <p:spTgt spid="6"/>
                                        </p:tgtEl>
                                        <p:attrNameLst>
                                          <p:attrName>ppt_w</p:attrName>
                                        </p:attrNameLst>
                                      </p:cBhvr>
                                      <p:tavLst>
                                        <p:tav tm="0">
                                          <p:val>
                                            <p:fltVal val="0"/>
                                          </p:val>
                                        </p:tav>
                                        <p:tav tm="100000">
                                          <p:val>
                                            <p:strVal val="#ppt_w"/>
                                          </p:val>
                                        </p:tav>
                                      </p:tavLst>
                                    </p:anim>
                                    <p:anim calcmode="lin" valueType="num">
                                      <p:cBhvr>
                                        <p:cTn id="18" dur="5000" fill="hold"/>
                                        <p:tgtEl>
                                          <p:spTgt spid="6"/>
                                        </p:tgtEl>
                                        <p:attrNameLst>
                                          <p:attrName>ppt_h</p:attrName>
                                        </p:attrNameLst>
                                      </p:cBhvr>
                                      <p:tavLst>
                                        <p:tav tm="0">
                                          <p:val>
                                            <p:strVal val="#ppt_h"/>
                                          </p:val>
                                        </p:tav>
                                        <p:tav tm="100000">
                                          <p:val>
                                            <p:strVal val="#ppt_h"/>
                                          </p:val>
                                        </p:tav>
                                      </p:tavLst>
                                    </p:anim>
                                  </p:childTnLst>
                                </p:cTn>
                              </p:par>
                              <p:par>
                                <p:cTn id="19" presetID="47" presetClass="entr" presetSubtype="0" repeatCount="indefinite" fill="hold" nodeType="withEffect">
                                  <p:stCondLst>
                                    <p:cond delay="1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0"/>
                                        <p:tgtEl>
                                          <p:spTgt spid="7"/>
                                        </p:tgtEl>
                                      </p:cBhvr>
                                    </p:animEffect>
                                    <p:anim calcmode="lin" valueType="num">
                                      <p:cBhvr>
                                        <p:cTn id="22" dur="5000" fill="hold"/>
                                        <p:tgtEl>
                                          <p:spTgt spid="7"/>
                                        </p:tgtEl>
                                        <p:attrNameLst>
                                          <p:attrName>ppt_x</p:attrName>
                                        </p:attrNameLst>
                                      </p:cBhvr>
                                      <p:tavLst>
                                        <p:tav tm="0">
                                          <p:val>
                                            <p:strVal val="#ppt_x"/>
                                          </p:val>
                                        </p:tav>
                                        <p:tav tm="100000">
                                          <p:val>
                                            <p:strVal val="#ppt_x"/>
                                          </p:val>
                                        </p:tav>
                                      </p:tavLst>
                                    </p:anim>
                                    <p:anim calcmode="lin" valueType="num">
                                      <p:cBhvr>
                                        <p:cTn id="23" dur="5000" fill="hold"/>
                                        <p:tgtEl>
                                          <p:spTgt spid="7"/>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7"/>
                                        </p:tgtEl>
                                        <p:attrNameLst>
                                          <p:attrName>ppt_c</p:attrName>
                                        </p:attrNameLst>
                                      </p:cBhvr>
                                      <p:to>
                                        <a:srgbClr val="00FF00"/>
                                      </p:to>
                                    </p:animClr>
                                  </p:subTnLst>
                                </p:cTn>
                              </p:par>
                              <p:par>
                                <p:cTn id="24" presetID="16" presetClass="entr" presetSubtype="21" fill="hold" grpId="0" nodeType="withEffect">
                                  <p:stCondLst>
                                    <p:cond delay="1500"/>
                                  </p:stCondLst>
                                  <p:iterate type="wd">
                                    <p:tmPct val="0"/>
                                  </p:iterate>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1284508" y="1407661"/>
            <a:ext cx="6096000"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dầm dề</a:t>
            </a:r>
            <a:r>
              <a:rPr lang="en-US" sz="4000" smtClean="0">
                <a:solidFill>
                  <a:srgbClr val="181717"/>
                </a:solidFill>
                <a:latin typeface="Times New Roman" panose="02020603050405020304" pitchFamily="18" charset="0"/>
                <a:ea typeface="Times New Roman" panose="02020603050405020304" pitchFamily="18" charset="0"/>
              </a:rPr>
              <a:t>: ý nói mưa kéo dài</a:t>
            </a:r>
            <a:endParaRPr lang="en-US" sz="4000"/>
          </a:p>
        </p:txBody>
      </p:sp>
      <p:sp>
        <p:nvSpPr>
          <p:cNvPr id="5" name="Rectangle 4"/>
          <p:cNvSpPr/>
          <p:nvPr/>
        </p:nvSpPr>
        <p:spPr>
          <a:xfrm>
            <a:off x="4300842" y="256198"/>
            <a:ext cx="3308272" cy="1015663"/>
          </a:xfrm>
          <a:prstGeom prst="rect">
            <a:avLst/>
          </a:prstGeom>
          <a:solidFill>
            <a:srgbClr val="33CC33"/>
          </a:solidFill>
        </p:spPr>
        <p:txBody>
          <a:bodyPr wrap="square">
            <a:spAutoFit/>
          </a:bodyPr>
          <a:lstStyle/>
          <a:p>
            <a:pPr algn="ctr"/>
            <a:r>
              <a:rPr lang="en-US" sz="6000" b="1">
                <a:ln w="22225">
                  <a:solidFill>
                    <a:srgbClr val="FFC000"/>
                  </a:solidFill>
                  <a:prstDash val="solid"/>
                </a:ln>
                <a:solidFill>
                  <a:srgbClr val="FF0000"/>
                </a:solidFill>
                <a:latin typeface="Times New Roman" panose="02020603050405020304" pitchFamily="18" charset="0"/>
                <a:ea typeface="Times New Roman" panose="02020603050405020304" pitchFamily="18" charset="0"/>
              </a:rPr>
              <a:t>Từ ngữ </a:t>
            </a:r>
            <a:endParaRPr lang="en-US" sz="6000" b="1">
              <a:ln w="22225">
                <a:solidFill>
                  <a:srgbClr val="FFC000"/>
                </a:solidFill>
                <a:prstDash val="solid"/>
              </a:ln>
              <a:solidFill>
                <a:srgbClr val="FF0000"/>
              </a:solidFill>
            </a:endParaRPr>
          </a:p>
        </p:txBody>
      </p:sp>
      <p:sp>
        <p:nvSpPr>
          <p:cNvPr id="6" name="Rectangle 5"/>
          <p:cNvSpPr/>
          <p:nvPr/>
        </p:nvSpPr>
        <p:spPr>
          <a:xfrm>
            <a:off x="1251850" y="2202354"/>
            <a:ext cx="10678886"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sướt mướt</a:t>
            </a:r>
            <a:r>
              <a:rPr lang="en-US" sz="4000" smtClean="0">
                <a:solidFill>
                  <a:srgbClr val="181717"/>
                </a:solidFill>
                <a:latin typeface="Times New Roman" panose="02020603050405020304" pitchFamily="18" charset="0"/>
                <a:ea typeface="Times New Roman" panose="02020603050405020304" pitchFamily="18" charset="0"/>
              </a:rPr>
              <a:t>: ý nói mưa buồn</a:t>
            </a:r>
            <a:endParaRPr lang="en-US" sz="4000"/>
          </a:p>
        </p:txBody>
      </p:sp>
      <p:sp>
        <p:nvSpPr>
          <p:cNvPr id="7" name="Rectangle 6"/>
          <p:cNvSpPr/>
          <p:nvPr/>
        </p:nvSpPr>
        <p:spPr>
          <a:xfrm>
            <a:off x="1159322" y="2964389"/>
            <a:ext cx="10058407" cy="1323439"/>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lắt lẻo</a:t>
            </a:r>
            <a:r>
              <a:rPr lang="en-US" sz="4000" smtClean="0">
                <a:solidFill>
                  <a:srgbClr val="181717"/>
                </a:solidFill>
                <a:latin typeface="Times New Roman" panose="02020603050405020304" pitchFamily="18" charset="0"/>
                <a:ea typeface="Times New Roman" panose="02020603050405020304" pitchFamily="18" charset="0"/>
              </a:rPr>
              <a:t>: ý nói chông chênh, không vững chắc ở </a:t>
            </a:r>
          </a:p>
          <a:p>
            <a:r>
              <a:rPr lang="en-US" sz="4000" smtClean="0">
                <a:solidFill>
                  <a:srgbClr val="181717"/>
                </a:solidFill>
                <a:latin typeface="Times New Roman" panose="02020603050405020304" pitchFamily="18" charset="0"/>
                <a:ea typeface="Times New Roman" panose="02020603050405020304" pitchFamily="18" charset="0"/>
              </a:rPr>
              <a:t>trên cao.</a:t>
            </a:r>
            <a:endParaRPr lang="en-US" sz="4000"/>
          </a:p>
        </p:txBody>
      </p:sp>
      <p:grpSp>
        <p:nvGrpSpPr>
          <p:cNvPr id="8" name="组合 5"/>
          <p:cNvGrpSpPr>
            <a:grpSpLocks/>
          </p:cNvGrpSpPr>
          <p:nvPr/>
        </p:nvGrpSpPr>
        <p:grpSpPr bwMode="auto">
          <a:xfrm>
            <a:off x="81828" y="4350367"/>
            <a:ext cx="12110172" cy="2527300"/>
            <a:chOff x="-6350" y="6061075"/>
            <a:chExt cx="12204701" cy="2527300"/>
          </a:xfrm>
        </p:grpSpPr>
        <p:sp>
          <p:nvSpPr>
            <p:cNvPr id="9" name="Freeform 8"/>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4" name="Freeform 13"/>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Freeform 23"/>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Freeform 33"/>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Freeform 43"/>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Freeform 53"/>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Oval 62"/>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0" name="Freeform 79"/>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Freeform 90"/>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Freeform 100"/>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Oval 109"/>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2" name="Freeform 121"/>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Oval 130"/>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2" name="Rectangle 131"/>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50" name="Freeform 149"/>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35575784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705610" y="2008039"/>
            <a:ext cx="10730362" cy="1365182"/>
          </a:xfrm>
          <a:prstGeom prst="rect">
            <a:avLst/>
          </a:prstGeom>
        </p:spPr>
        <p:txBody>
          <a:bodyPr wrap="square">
            <a:spAutoFit/>
          </a:bodyPr>
          <a:lstStyle/>
          <a:p>
            <a:pPr algn="just">
              <a:lnSpc>
                <a:spcPct val="107000"/>
              </a:lnSpc>
              <a:spcAft>
                <a:spcPts val="0"/>
              </a:spcAft>
            </a:pPr>
            <a:r>
              <a:rPr lang="en-US" sz="4000">
                <a:latin typeface="Times New Roman" panose="02020603050405020304" pitchFamily="18" charset="0"/>
                <a:cs typeface="Times New Roman" panose="02020603050405020304" pitchFamily="18" charset="0"/>
              </a:rPr>
              <a:t>Nước trong ao hồ,/ trong đồng ruộng của mùa mưa/ hoà lẫn với nước dòng sông Cửu </a:t>
            </a:r>
            <a:r>
              <a:rPr lang="en-US" sz="4000" smtClean="0">
                <a:latin typeface="Times New Roman" panose="02020603050405020304" pitchFamily="18" charset="0"/>
                <a:cs typeface="Times New Roman" panose="02020603050405020304" pitchFamily="18" charset="0"/>
              </a:rPr>
              <a:t>Long.</a:t>
            </a:r>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559941" y="324167"/>
            <a:ext cx="6191118" cy="1015663"/>
          </a:xfrm>
          <a:prstGeom prst="rect">
            <a:avLst/>
          </a:prstGeom>
          <a:solidFill>
            <a:srgbClr val="33CC33"/>
          </a:solidFill>
          <a:ln>
            <a:solidFill>
              <a:schemeClr val="accent6">
                <a:lumMod val="75000"/>
              </a:schemeClr>
            </a:solidFill>
          </a:ln>
        </p:spPr>
        <p:txBody>
          <a:bodyPr wrap="none" lIns="91440" tIns="45720" rIns="91440" bIns="45720">
            <a:spAutoFit/>
          </a:bodyPr>
          <a:lstStyle/>
          <a:p>
            <a:pPr algn="ct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câu dài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nvGrpSpPr>
          <p:cNvPr id="7" name="组合 5"/>
          <p:cNvGrpSpPr>
            <a:grpSpLocks/>
          </p:cNvGrpSpPr>
          <p:nvPr/>
        </p:nvGrpSpPr>
        <p:grpSpPr bwMode="auto">
          <a:xfrm>
            <a:off x="81828" y="4350367"/>
            <a:ext cx="12110172" cy="2527300"/>
            <a:chOff x="-6350" y="6061075"/>
            <a:chExt cx="12204701" cy="2527300"/>
          </a:xfrm>
        </p:grpSpPr>
        <p:sp>
          <p:nvSpPr>
            <p:cNvPr id="8" name="Freeform 7"/>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Freeform 22"/>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Freeform 32"/>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Freeform 42"/>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Freeform 52"/>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Freeform 88"/>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Freeform 99"/>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Rectangle 130"/>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840795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8823" y="-785517"/>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8292" y="1511484"/>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972127" y="2665036"/>
            <a:ext cx="5669224" cy="1224772"/>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58983" y="2679350"/>
            <a:ext cx="5397710"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Trả lời câu hỏi: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949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7679" y="667731"/>
            <a:ext cx="11216641" cy="1323439"/>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1</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người ta gọi là mùa nước nổi mà không gọi là mùa nước lũ</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
        <p:nvSpPr>
          <p:cNvPr id="7" name="Rectangle 6"/>
          <p:cNvSpPr/>
          <p:nvPr/>
        </p:nvSpPr>
        <p:spPr>
          <a:xfrm>
            <a:off x="487679" y="2338085"/>
            <a:ext cx="11464835" cy="132343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Người ta gọi là mùa nước nổi mà không gọi là mùa nước lũ vì nước lên hiền hoà</a:t>
            </a:r>
            <a:endParaRPr lang="en-US" sz="4000">
              <a:solidFill>
                <a:srgbClr val="FF0000"/>
              </a:solidFill>
            </a:endParaRPr>
          </a:p>
        </p:txBody>
      </p:sp>
    </p:spTree>
    <p:extLst>
      <p:ext uri="{BB962C8B-B14F-4D97-AF65-F5344CB8AC3E}">
        <p14:creationId xmlns:p14="http://schemas.microsoft.com/office/powerpoint/2010/main" val="8245726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66661" y="161499"/>
            <a:ext cx="9668224" cy="2554545"/>
          </a:xfrm>
          <a:prstGeom prst="rect">
            <a:avLst/>
          </a:prstGeom>
        </p:spPr>
        <p:txBody>
          <a:bodyPr wrap="non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Cảnh vật trong mùa nước nổi thế nào</a:t>
            </a:r>
            <a:r>
              <a:rPr lang="en-US" sz="4000" smtClean="0">
                <a:solidFill>
                  <a:srgbClr val="181717"/>
                </a:solidFill>
                <a:latin typeface="Times New Roman" panose="02020603050405020304" pitchFamily="18" charset="0"/>
                <a:ea typeface="Times New Roman" panose="02020603050405020304" pitchFamily="18" charset="0"/>
              </a:rPr>
              <a:t>?</a:t>
            </a:r>
          </a:p>
          <a:p>
            <a:r>
              <a:rPr lang="en-US" sz="4000" smtClean="0">
                <a:solidFill>
                  <a:srgbClr val="181717"/>
                </a:solidFill>
                <a:latin typeface="Times New Roman" panose="02020603050405020304" pitchFamily="18" charset="0"/>
              </a:rPr>
              <a:t>- Sông nước</a:t>
            </a:r>
          </a:p>
          <a:p>
            <a:r>
              <a:rPr lang="en-US" sz="4000" smtClean="0">
                <a:solidFill>
                  <a:srgbClr val="181717"/>
                </a:solidFill>
                <a:latin typeface="Times New Roman" panose="02020603050405020304" pitchFamily="18" charset="0"/>
              </a:rPr>
              <a:t>- Đồng ruộng, vườn tược, cây cỏ</a:t>
            </a:r>
          </a:p>
          <a:p>
            <a:r>
              <a:rPr lang="en-US" sz="4000" smtClean="0">
                <a:solidFill>
                  <a:srgbClr val="181717"/>
                </a:solidFill>
                <a:latin typeface="Times New Roman" panose="02020603050405020304" pitchFamily="18" charset="0"/>
              </a:rPr>
              <a:t>- Cá</a:t>
            </a:r>
            <a:endParaRPr lang="en-US" sz="4000"/>
          </a:p>
        </p:txBody>
      </p:sp>
      <p:sp>
        <p:nvSpPr>
          <p:cNvPr id="6" name="Rectangle 5"/>
          <p:cNvSpPr/>
          <p:nvPr/>
        </p:nvSpPr>
        <p:spPr>
          <a:xfrm>
            <a:off x="766661" y="2702981"/>
            <a:ext cx="10885408" cy="317009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Trong mùa nước nổi, nước dâng cao, nước trong ao hồ, trong đồng ruộng hoà lẫn với nước sông Cửu Long, vườn tược, cây cỏ được bồi đắp phù sa, cá ròng ròng bơi thành từng đàn, theo cá mẹ xuôi theo dòng nước, vào tận đồng sâu</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pic>
        <p:nvPicPr>
          <p:cNvPr id="7" name="Picture 4"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1" y="6464918"/>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6469961"/>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6" y="5707468"/>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descr="cartoons-desi-glitters-1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7840" y="5609768"/>
            <a:ext cx="1112103" cy="11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623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297" y="185729"/>
            <a:ext cx="11399520" cy="1419043"/>
          </a:xfrm>
          <a:prstGeom prst="rect">
            <a:avLst/>
          </a:prstGeom>
        </p:spPr>
        <p:txBody>
          <a:bodyPr wrap="square">
            <a:spAutoFit/>
          </a:bodyPr>
          <a:lstStyle/>
          <a:p>
            <a:pPr marL="259080" indent="-6350" algn="just">
              <a:lnSpc>
                <a:spcPct val="112000"/>
              </a:lnSpc>
              <a:spcAft>
                <a:spcPts val="300"/>
              </a:spcAft>
            </a:pPr>
            <a:r>
              <a:rPr lang="en-US" sz="4000" b="1">
                <a:solidFill>
                  <a:srgbClr val="181717"/>
                </a:solidFill>
                <a:latin typeface="Times New Roman" panose="02020603050405020304" pitchFamily="18" charset="0"/>
                <a:ea typeface="Times New Roman" panose="02020603050405020304" pitchFamily="18" charset="0"/>
              </a:rPr>
              <a:t>Câu 3</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vào mùa nước nổi, người ta phải làm cầu từ cửa trước vào đến tận bếp?</a:t>
            </a:r>
            <a:endParaRPr lang="en-US" sz="4000">
              <a:solidFill>
                <a:srgbClr val="181717"/>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1148" y="1954675"/>
            <a:ext cx="11229703" cy="1938992"/>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Vào mùa nước nổi, người ta phải làm cầu từ cửa trước vào đến tận bếp vì nước ngập lên những viên gạch, không đi lại được</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spTree>
    <p:extLst>
      <p:ext uri="{BB962C8B-B14F-4D97-AF65-F5344CB8AC3E}">
        <p14:creationId xmlns:p14="http://schemas.microsoft.com/office/powerpoint/2010/main" val="5813067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44091"/>
            <a:ext cx="12192000" cy="35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5769" y="1193466"/>
            <a:ext cx="10946928"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4.</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Em thích nhất hình ảnh nào trong bài</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Tree>
    <p:extLst>
      <p:ext uri="{BB962C8B-B14F-4D97-AF65-F5344CB8AC3E}">
        <p14:creationId xmlns:p14="http://schemas.microsoft.com/office/powerpoint/2010/main" val="3712972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lại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7741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331030" y="2142309"/>
            <a:ext cx="6493294"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tập theo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 bản đọc</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9355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466" y="1554104"/>
            <a:ext cx="11674682" cy="1371976"/>
          </a:xfrm>
          <a:prstGeom prst="rect">
            <a:avLst/>
          </a:prstGeom>
        </p:spPr>
      </p:pic>
      <p:sp>
        <p:nvSpPr>
          <p:cNvPr id="4" name="Rectangle 3"/>
          <p:cNvSpPr/>
          <p:nvPr/>
        </p:nvSpPr>
        <p:spPr>
          <a:xfrm>
            <a:off x="285466" y="620668"/>
            <a:ext cx="11693174" cy="781752"/>
          </a:xfrm>
          <a:prstGeom prst="rect">
            <a:avLst/>
          </a:prstGeom>
        </p:spPr>
        <p:txBody>
          <a:bodyPr wrap="square">
            <a:spAutoFit/>
          </a:bodyPr>
          <a:lstStyle/>
          <a:p>
            <a:pPr marL="194945" indent="-6350" algn="just">
              <a:lnSpc>
                <a:spcPct val="112000"/>
              </a:lnSpc>
              <a:spcAft>
                <a:spcPts val="200"/>
              </a:spcAft>
            </a:pPr>
            <a:r>
              <a:rPr lang="en-US" sz="4000" b="1">
                <a:solidFill>
                  <a:srgbClr val="181717"/>
                </a:solidFill>
                <a:latin typeface="Times New Roman" panose="02020603050405020304" pitchFamily="18" charset="0"/>
                <a:ea typeface="Times New Roman" panose="02020603050405020304" pitchFamily="18" charset="0"/>
              </a:rPr>
              <a:t>Câu 1</a:t>
            </a:r>
            <a:r>
              <a:rPr lang="en-US" sz="4000" i="1">
                <a:solidFill>
                  <a:srgbClr val="181717"/>
                </a:solidFill>
                <a:latin typeface="Times New Roman" panose="02020603050405020304" pitchFamily="18" charset="0"/>
                <a:ea typeface="Times New Roman" panose="02020603050405020304" pitchFamily="18" charset="0"/>
              </a:rPr>
              <a:t>. Tìm từ chỉ đặc điểm của mưa có trong bài đọc.</a:t>
            </a:r>
            <a:endParaRPr lang="en-US" sz="4000">
              <a:solidFill>
                <a:srgbClr val="181717"/>
              </a:solidFill>
              <a:latin typeface="Times New Roman" panose="02020603050405020304" pitchFamily="18" charset="0"/>
              <a:ea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2455818" y="1300055"/>
            <a:ext cx="862148" cy="845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8368937" y="1255742"/>
            <a:ext cx="905691" cy="88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661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4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40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8" name="Rectangle 7"/>
          <p:cNvSpPr/>
          <p:nvPr/>
        </p:nvSpPr>
        <p:spPr>
          <a:xfrm>
            <a:off x="4622463" y="3910540"/>
            <a:ext cx="435171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a:t>
            </a:r>
            <a:r>
              <a:rPr lang="en-US" sz="8000" b="1" smtClean="0">
                <a:solidFill>
                  <a:srgbClr val="FF0000"/>
                </a:solidFill>
                <a:latin typeface="Times New Roman" pitchFamily="18" charset="0"/>
                <a:cs typeface="Times New Roman" pitchFamily="18" charset="0"/>
              </a:rPr>
              <a:t>1,2</a:t>
            </a:r>
            <a:endParaRPr lang="en-US" sz="8000" b="1" dirty="0">
              <a:solidFill>
                <a:srgbClr val="FF0000"/>
              </a:solidFill>
              <a:latin typeface="Times New Roman" pitchFamily="18" charset="0"/>
              <a:cs typeface="Times New Roman" pitchFamily="18" charset="0"/>
            </a:endParaRPr>
          </a:p>
        </p:txBody>
      </p:sp>
      <p:pic>
        <p:nvPicPr>
          <p:cNvPr id="9"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3249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1266" y="837361"/>
            <a:ext cx="10199911"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i="1">
                <a:solidFill>
                  <a:srgbClr val="181717"/>
                </a:solidFill>
                <a:latin typeface="Times New Roman" panose="02020603050405020304" pitchFamily="18" charset="0"/>
                <a:ea typeface="Times New Roman" panose="02020603050405020304" pitchFamily="18" charset="0"/>
              </a:rPr>
              <a:t>. Tìm thêm từ ngữ tả mưa.</a:t>
            </a:r>
            <a:endParaRPr lang="en-US" sz="4000"/>
          </a:p>
        </p:txBody>
      </p:sp>
      <p:sp>
        <p:nvSpPr>
          <p:cNvPr id="6" name="Rectangle 5"/>
          <p:cNvSpPr/>
          <p:nvPr/>
        </p:nvSpPr>
        <p:spPr>
          <a:xfrm>
            <a:off x="851266" y="1985600"/>
            <a:ext cx="9826734" cy="707886"/>
          </a:xfrm>
          <a:prstGeom prst="rect">
            <a:avLst/>
          </a:prstGeom>
        </p:spPr>
        <p:txBody>
          <a:bodyPr wrap="square">
            <a:spAutoFit/>
          </a:bodyPr>
          <a:lstStyle/>
          <a:p>
            <a:r>
              <a:rPr lang="en-US" sz="4000" b="1">
                <a:solidFill>
                  <a:srgbClr val="FF0000"/>
                </a:solidFill>
                <a:latin typeface="Times New Roman" panose="02020603050405020304" pitchFamily="18" charset="0"/>
                <a:ea typeface="Times New Roman" panose="02020603050405020304" pitchFamily="18" charset="0"/>
              </a:rPr>
              <a:t>ào ào, tí tách, lộp bộp,…</a:t>
            </a:r>
            <a:endParaRPr lang="en-US" sz="4000" b="1">
              <a:solidFill>
                <a:srgbClr val="FF0000"/>
              </a:solidFill>
            </a:endParaRPr>
          </a:p>
        </p:txBody>
      </p:sp>
    </p:spTree>
    <p:extLst>
      <p:ext uri="{BB962C8B-B14F-4D97-AF65-F5344CB8AC3E}">
        <p14:creationId xmlns:p14="http://schemas.microsoft.com/office/powerpoint/2010/main" val="26178505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278081"/>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3</a:t>
            </a:r>
            <a:endParaRPr lang="en-US" sz="9600" b="1" dirty="0">
              <a:solidFill>
                <a:srgbClr val="FF0000"/>
              </a:solidFill>
              <a:latin typeface="Times New Roman" pitchFamily="18" charset="0"/>
              <a:cs typeface="Times New Roman" pitchFamily="18" charset="0"/>
            </a:endParaRPr>
          </a:p>
        </p:txBody>
      </p:sp>
      <p:grpSp>
        <p:nvGrpSpPr>
          <p:cNvPr id="7" name="Group 37"/>
          <p:cNvGrpSpPr>
            <a:grpSpLocks/>
          </p:cNvGrpSpPr>
          <p:nvPr/>
        </p:nvGrpSpPr>
        <p:grpSpPr bwMode="auto">
          <a:xfrm>
            <a:off x="0" y="4820193"/>
            <a:ext cx="12144654" cy="1915276"/>
            <a:chOff x="0" y="3800475"/>
            <a:chExt cx="9132570" cy="1440180"/>
          </a:xfrm>
        </p:grpSpPr>
        <p:pic>
          <p:nvPicPr>
            <p:cNvPr id="8"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57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3800475"/>
              <a:ext cx="23241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670" y="3802380"/>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911411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NGHE - VIẾT</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083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27416"/>
            <a:ext cx="12192000" cy="303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37705" y="-1"/>
            <a:ext cx="10769782" cy="1915111"/>
          </a:xfrm>
          <a:prstGeom prst="rect">
            <a:avLst/>
          </a:prstGeom>
        </p:spPr>
      </p:pic>
      <p:pic>
        <p:nvPicPr>
          <p:cNvPr id="6" name="Picture 5"/>
          <p:cNvPicPr>
            <a:picLocks noChangeAspect="1"/>
          </p:cNvPicPr>
          <p:nvPr/>
        </p:nvPicPr>
        <p:blipFill>
          <a:blip r:embed="rId4"/>
          <a:stretch>
            <a:fillRect/>
          </a:stretch>
        </p:blipFill>
        <p:spPr>
          <a:xfrm>
            <a:off x="137704" y="2239598"/>
            <a:ext cx="11864084" cy="1901327"/>
          </a:xfrm>
          <a:prstGeom prst="rect">
            <a:avLst/>
          </a:prstGeom>
        </p:spPr>
      </p:pic>
    </p:spTree>
    <p:extLst>
      <p:ext uri="{BB962C8B-B14F-4D97-AF65-F5344CB8AC3E}">
        <p14:creationId xmlns:p14="http://schemas.microsoft.com/office/powerpoint/2010/main" val="7011332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2952" y="1559226"/>
            <a:ext cx="211443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 ruộng</a:t>
            </a:r>
            <a:endParaRPr lang="en-US" sz="4000" b="1"/>
          </a:p>
        </p:txBody>
      </p:sp>
      <p:sp>
        <p:nvSpPr>
          <p:cNvPr id="6" name="Rectangle 5"/>
          <p:cNvSpPr/>
          <p:nvPr/>
        </p:nvSpPr>
        <p:spPr>
          <a:xfrm>
            <a:off x="2512952" y="507547"/>
            <a:ext cx="6448167" cy="830997"/>
          </a:xfrm>
          <a:prstGeom prst="rect">
            <a:avLst/>
          </a:prstGeom>
          <a:solidFill>
            <a:srgbClr val="92D050"/>
          </a:solidFill>
        </p:spPr>
        <p:txBody>
          <a:bodyPr wrap="square">
            <a:spAutoFit/>
          </a:bodyPr>
          <a:lstStyle/>
          <a:p>
            <a:pPr algn="ctr"/>
            <a:r>
              <a:rPr lang="en-US" sz="4800" b="1" smtClean="0">
                <a:ln w="22225">
                  <a:solidFill>
                    <a:srgbClr val="FFFF00"/>
                  </a:solidFill>
                  <a:prstDash val="solid"/>
                </a:ln>
                <a:solidFill>
                  <a:srgbClr val="FF0000"/>
                </a:solidFill>
                <a:latin typeface="Times New Roman" panose="02020603050405020304" pitchFamily="18" charset="0"/>
                <a:ea typeface="Times New Roman" panose="02020603050405020304" pitchFamily="18" charset="0"/>
              </a:rPr>
              <a:t>Hướng dẫn chính </a:t>
            </a:r>
            <a:r>
              <a:rPr lang="en-US" sz="4800" b="1">
                <a:ln w="22225">
                  <a:solidFill>
                    <a:srgbClr val="FFFF00"/>
                  </a:solidFill>
                  <a:prstDash val="solid"/>
                </a:ln>
                <a:solidFill>
                  <a:srgbClr val="FF0000"/>
                </a:solidFill>
                <a:latin typeface="Times New Roman" panose="02020603050405020304" pitchFamily="18" charset="0"/>
                <a:ea typeface="Times New Roman" panose="02020603050405020304" pitchFamily="18" charset="0"/>
              </a:rPr>
              <a:t>tả</a:t>
            </a:r>
            <a:endParaRPr lang="en-US" sz="4800" b="1">
              <a:ln w="22225">
                <a:solidFill>
                  <a:srgbClr val="FFFF00"/>
                </a:solidFill>
                <a:prstDash val="solid"/>
              </a:ln>
              <a:solidFill>
                <a:srgbClr val="FF0000"/>
              </a:solidFill>
            </a:endParaRPr>
          </a:p>
        </p:txBody>
      </p:sp>
      <p:sp>
        <p:nvSpPr>
          <p:cNvPr id="7" name="Rectangle 6"/>
          <p:cNvSpPr/>
          <p:nvPr/>
        </p:nvSpPr>
        <p:spPr>
          <a:xfrm>
            <a:off x="2721958" y="2272949"/>
            <a:ext cx="1335547"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sa</a:t>
            </a:r>
            <a:endParaRPr lang="en-US" sz="4000" b="1"/>
          </a:p>
        </p:txBody>
      </p:sp>
      <p:sp>
        <p:nvSpPr>
          <p:cNvPr id="8" name="Rectangle 7"/>
          <p:cNvSpPr/>
          <p:nvPr/>
        </p:nvSpPr>
        <p:spPr>
          <a:xfrm>
            <a:off x="2641059" y="3068524"/>
            <a:ext cx="2101372"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ròng</a:t>
            </a:r>
            <a:endParaRPr lang="en-US" sz="4000" b="1"/>
          </a:p>
        </p:txBody>
      </p:sp>
      <p:sp>
        <p:nvSpPr>
          <p:cNvPr id="9" name="Rectangle 8"/>
          <p:cNvSpPr/>
          <p:nvPr/>
        </p:nvSpPr>
        <p:spPr>
          <a:xfrm>
            <a:off x="6549377" y="1559226"/>
            <a:ext cx="207524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trong</a:t>
            </a:r>
            <a:endParaRPr lang="en-US" sz="4000" b="1"/>
          </a:p>
        </p:txBody>
      </p:sp>
      <p:sp>
        <p:nvSpPr>
          <p:cNvPr id="10" name="Rectangle 9"/>
          <p:cNvSpPr/>
          <p:nvPr/>
        </p:nvSpPr>
        <p:spPr>
          <a:xfrm>
            <a:off x="6549377" y="2360638"/>
            <a:ext cx="207524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xuôi </a:t>
            </a:r>
            <a:endParaRPr lang="en-US" sz="4000" b="1"/>
          </a:p>
        </p:txBody>
      </p:sp>
      <p:sp>
        <p:nvSpPr>
          <p:cNvPr id="11" name="Rectangle 10"/>
          <p:cNvSpPr/>
          <p:nvPr/>
        </p:nvSpPr>
        <p:spPr>
          <a:xfrm>
            <a:off x="6549376" y="3068524"/>
            <a:ext cx="2075245" cy="707886"/>
          </a:xfrm>
          <a:prstGeom prst="rect">
            <a:avLst/>
          </a:prstGeom>
        </p:spPr>
        <p:txBody>
          <a:bodyPr wrap="square">
            <a:spAutoFit/>
          </a:bodyPr>
          <a:lstStyle/>
          <a:p>
            <a:r>
              <a:rPr lang="en-US" sz="4000" b="1" smtClean="0">
                <a:solidFill>
                  <a:srgbClr val="181717"/>
                </a:solidFill>
                <a:latin typeface="Times New Roman" panose="02020603050405020304" pitchFamily="18" charset="0"/>
                <a:ea typeface="Times New Roman" panose="02020603050405020304" pitchFamily="18" charset="0"/>
              </a:rPr>
              <a:t>sâu</a:t>
            </a:r>
            <a:endParaRPr lang="en-US" sz="4000" b="1"/>
          </a:p>
        </p:txBody>
      </p:sp>
    </p:spTree>
    <p:extLst>
      <p:ext uri="{BB962C8B-B14F-4D97-AF65-F5344CB8AC3E}">
        <p14:creationId xmlns:p14="http://schemas.microsoft.com/office/powerpoint/2010/main" val="9698144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990012" y="56007"/>
            <a:ext cx="5437765" cy="5756964"/>
          </a:xfrm>
          <a:prstGeom prst="rect">
            <a:avLst/>
          </a:prstGeom>
        </p:spPr>
      </p:pic>
      <p:sp>
        <p:nvSpPr>
          <p:cNvPr id="6" name="TextBox 5"/>
          <p:cNvSpPr txBox="1"/>
          <p:nvPr/>
        </p:nvSpPr>
        <p:spPr>
          <a:xfrm>
            <a:off x="561702" y="1533643"/>
            <a:ext cx="4428310" cy="1200329"/>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 GV kiểm tra tư thế ngồi viết, cầm bút.</a:t>
            </a:r>
            <a:endParaRPr lang="en-US" sz="3600">
              <a:latin typeface="Times New Roman" panose="02020603050405020304" pitchFamily="18" charset="0"/>
              <a:cs typeface="Times New Roman" panose="02020603050405020304" pitchFamily="18" charset="0"/>
            </a:endParaRPr>
          </a:p>
        </p:txBody>
      </p:sp>
      <p:pic>
        <p:nvPicPr>
          <p:cNvPr id="8"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2" y="56007"/>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672354" y="82134"/>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619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ownloads\received_797199347469905.jpeg"/>
          <p:cNvPicPr>
            <a:picLocks noChangeAspect="1" noChangeArrowheads="1"/>
          </p:cNvPicPr>
          <p:nvPr/>
        </p:nvPicPr>
        <p:blipFill>
          <a:blip r:embed="rId2"/>
          <a:srcRect/>
          <a:stretch>
            <a:fillRect/>
          </a:stretch>
        </p:blipFill>
        <p:spPr bwMode="auto">
          <a:xfrm>
            <a:off x="0" y="0"/>
            <a:ext cx="12205063" cy="7589520"/>
          </a:xfrm>
          <a:prstGeom prst="rect">
            <a:avLst/>
          </a:prstGeom>
          <a:noFill/>
          <a:ln w="9525">
            <a:noFill/>
            <a:miter lim="800000"/>
            <a:headEnd/>
            <a:tailEnd/>
          </a:ln>
        </p:spPr>
      </p:pic>
      <p:sp>
        <p:nvSpPr>
          <p:cNvPr id="5" name="Text Box 133"/>
          <p:cNvSpPr txBox="1">
            <a:spLocks noChangeArrowheads="1"/>
          </p:cNvSpPr>
          <p:nvPr/>
        </p:nvSpPr>
        <p:spPr bwMode="auto">
          <a:xfrm>
            <a:off x="4465899" y="315458"/>
            <a:ext cx="5461871"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smtClean="0">
                <a:solidFill>
                  <a:srgbClr val="FF0000"/>
                </a:solidFill>
                <a:latin typeface="HP001 4 hàng" pitchFamily="34" charset="0"/>
              </a:rPr>
              <a:t>Chính tả : nghe – viết</a:t>
            </a:r>
            <a:endParaRPr lang="en-US" altLang="vi-VN" sz="3600" b="1" dirty="0">
              <a:solidFill>
                <a:srgbClr val="FF0000"/>
              </a:solidFill>
              <a:latin typeface="HP001 4 hàng" pitchFamily="34" charset="0"/>
            </a:endParaRPr>
          </a:p>
        </p:txBody>
      </p:sp>
      <p:sp>
        <p:nvSpPr>
          <p:cNvPr id="6" name="Text Box 133"/>
          <p:cNvSpPr txBox="1">
            <a:spLocks noChangeArrowheads="1"/>
          </p:cNvSpPr>
          <p:nvPr/>
        </p:nvSpPr>
        <p:spPr bwMode="auto">
          <a:xfrm>
            <a:off x="5267885" y="1009153"/>
            <a:ext cx="3467387"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smtClean="0">
                <a:solidFill>
                  <a:srgbClr val="FF0000"/>
                </a:solidFill>
                <a:latin typeface="HP001 4 hàng" pitchFamily="34" charset="0"/>
              </a:rPr>
              <a:t>Mùa nước nổi</a:t>
            </a:r>
            <a:endParaRPr lang="en-US" altLang="vi-VN" sz="3600" b="1" dirty="0">
              <a:solidFill>
                <a:srgbClr val="FF0000"/>
              </a:solidFill>
              <a:latin typeface="HP001 4 hàng" pitchFamily="34" charset="0"/>
            </a:endParaRPr>
          </a:p>
        </p:txBody>
      </p:sp>
      <p:sp>
        <p:nvSpPr>
          <p:cNvPr id="7" name="Text Box 133"/>
          <p:cNvSpPr txBox="1">
            <a:spLocks noChangeArrowheads="1"/>
          </p:cNvSpPr>
          <p:nvPr/>
        </p:nvSpPr>
        <p:spPr bwMode="auto">
          <a:xfrm>
            <a:off x="2236498" y="1689785"/>
            <a:ext cx="9890187"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Đồng ǟuộng, v</a:t>
            </a:r>
            <a:r>
              <a:rPr lang="en-US" sz="3600" b="1">
                <a:solidFill>
                  <a:srgbClr val="000000"/>
                </a:solidFill>
                <a:latin typeface="HP001 4 hàng" panose="020B0603050302020204" pitchFamily="34" charset="0"/>
                <a:ea typeface="Courier New" panose="02070309020205020404" pitchFamily="49" charset="0"/>
              </a:rPr>
              <a:t>ườ</a:t>
            </a:r>
            <a:r>
              <a:rPr lang="vi-VN" sz="3600" b="1">
                <a:solidFill>
                  <a:srgbClr val="000000"/>
                </a:solidFill>
                <a:latin typeface="HP001 4 hàng" panose="020B0603050302020204" pitchFamily="34" charset="0"/>
                <a:ea typeface="Courier New" panose="02070309020205020404" pitchFamily="49" charset="0"/>
              </a:rPr>
              <a:t>n t</a:t>
            </a:r>
            <a:r>
              <a:rPr lang="en-US" sz="3600" b="1">
                <a:solidFill>
                  <a:srgbClr val="000000"/>
                </a:solidFill>
                <a:latin typeface="HP001 4 hàng" panose="020B0603050302020204" pitchFamily="34" charset="0"/>
                <a:ea typeface="Courier New" panose="02070309020205020404" pitchFamily="49" charset="0"/>
              </a:rPr>
              <a:t>ư</a:t>
            </a:r>
            <a:r>
              <a:rPr lang="vi-VN" sz="3600" b="1">
                <a:solidFill>
                  <a:srgbClr val="000000"/>
                </a:solidFill>
                <a:latin typeface="HP001 4 hàng" panose="020B0603050302020204" pitchFamily="34" charset="0"/>
                <a:ea typeface="Courier New" panose="02070309020205020404" pitchFamily="49" charset="0"/>
              </a:rPr>
              <a:t>ϑ và cây cỏ như biết giữ lại</a:t>
            </a:r>
            <a:endParaRPr lang="en-US" altLang="vi-VN" sz="3600" b="1" dirty="0">
              <a:solidFill>
                <a:srgbClr val="FF0000"/>
              </a:solidFill>
              <a:latin typeface="HP001 4 hàng" pitchFamily="34" charset="0"/>
            </a:endParaRPr>
          </a:p>
        </p:txBody>
      </p:sp>
      <p:sp>
        <p:nvSpPr>
          <p:cNvPr id="8" name="Text Box 133"/>
          <p:cNvSpPr txBox="1">
            <a:spLocks noChangeArrowheads="1"/>
          </p:cNvSpPr>
          <p:nvPr/>
        </p:nvSpPr>
        <p:spPr bwMode="auto">
          <a:xfrm>
            <a:off x="1490750" y="2383266"/>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hạt phù sa ở quanh mình, nư</a:t>
            </a:r>
            <a:r>
              <a:rPr lang="el-GR" sz="3600" b="1">
                <a:solidFill>
                  <a:srgbClr val="000000"/>
                </a:solidFill>
                <a:latin typeface="HP001 4 hàng" panose="020B0603050302020204" pitchFamily="34" charset="0"/>
                <a:ea typeface="Courier New" panose="02070309020205020404" pitchFamily="49" charset="0"/>
              </a:rPr>
              <a:t>ϐ</a:t>
            </a:r>
            <a:r>
              <a:rPr lang="vi-VN" sz="3600" b="1">
                <a:solidFill>
                  <a:srgbClr val="000000"/>
                </a:solidFill>
                <a:latin typeface="HP001 4 hàng" panose="020B0603050302020204" pitchFamily="34" charset="0"/>
                <a:ea typeface="Courier New" panose="02070309020205020404" pitchFamily="49" charset="0"/>
              </a:rPr>
              <a:t> lại trong d</a:t>
            </a:r>
            <a:r>
              <a:rPr lang="en-US" sz="3600" b="1">
                <a:solidFill>
                  <a:srgbClr val="000000"/>
                </a:solidFill>
                <a:latin typeface="HP001 4 hàng" panose="020B0603050302020204" pitchFamily="34" charset="0"/>
                <a:ea typeface="Courier New" panose="02070309020205020404" pitchFamily="49" charset="0"/>
              </a:rPr>
              <a:t>ầ</a:t>
            </a:r>
            <a:r>
              <a:rPr lang="vi-VN" sz="3600" b="1">
                <a:solidFill>
                  <a:srgbClr val="000000"/>
                </a:solidFill>
                <a:latin typeface="HP001 4 hàng" panose="020B0603050302020204" pitchFamily="34" charset="0"/>
                <a:ea typeface="Courier New" panose="02070309020205020404" pitchFamily="49" charset="0"/>
              </a:rPr>
              <a:t>n</a:t>
            </a:r>
            <a:r>
              <a:rPr lang="vi-VN" sz="3600" b="1" smtClean="0">
                <a:solidFill>
                  <a:srgbClr val="000000"/>
                </a:solidFill>
                <a:latin typeface="HP001 4 hàng" panose="020B0603050302020204" pitchFamily="34" charset="0"/>
                <a:ea typeface="Courier New" panose="02070309020205020404" pitchFamily="49" charset="0"/>
              </a:rPr>
              <a:t>.</a:t>
            </a:r>
            <a:r>
              <a:rPr lang="vi-VN" sz="3600" b="1">
                <a:solidFill>
                  <a:srgbClr val="000000"/>
                </a:solidFill>
                <a:latin typeface="HP001 4 hàng" panose="020B0603050302020204" pitchFamily="34" charset="0"/>
                <a:ea typeface="Courier New" panose="02070309020205020404" pitchFamily="49" charset="0"/>
              </a:rPr>
              <a:t> Ngồi</a:t>
            </a:r>
            <a:endParaRPr lang="en-US" altLang="vi-VN" sz="3600" b="1" dirty="0">
              <a:solidFill>
                <a:srgbClr val="FF0000"/>
              </a:solidFill>
              <a:latin typeface="HP001 4 hàng" pitchFamily="34" charset="0"/>
            </a:endParaRPr>
          </a:p>
        </p:txBody>
      </p:sp>
      <p:sp>
        <p:nvSpPr>
          <p:cNvPr id="9" name="Text Box 133"/>
          <p:cNvSpPr txBox="1">
            <a:spLocks noChangeArrowheads="1"/>
          </p:cNvSpPr>
          <p:nvPr/>
        </p:nvSpPr>
        <p:spPr bwMode="auto">
          <a:xfrm>
            <a:off x="1490750" y="3076747"/>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trong nhà, ta th</a:t>
            </a:r>
            <a:r>
              <a:rPr lang="en-US" sz="3600" b="1">
                <a:solidFill>
                  <a:srgbClr val="000000"/>
                </a:solidFill>
                <a:latin typeface="HP001 4 hàng" panose="020B0603050302020204" pitchFamily="34" charset="0"/>
                <a:ea typeface="Courier New" panose="02070309020205020404" pitchFamily="49" charset="0"/>
              </a:rPr>
              <a:t>ấ</a:t>
            </a:r>
            <a:r>
              <a:rPr lang="vi-VN" sz="3600" b="1">
                <a:solidFill>
                  <a:srgbClr val="000000"/>
                </a:solidFill>
                <a:latin typeface="HP001 4 hàng" panose="020B0603050302020204" pitchFamily="34" charset="0"/>
                <a:ea typeface="Courier New" panose="02070309020205020404" pitchFamily="49" charset="0"/>
              </a:rPr>
              <a:t>y cả những đàn cá ǟòng ǟòng,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a:t>
            </a:r>
            <a:endParaRPr lang="en-US" altLang="vi-VN" sz="3600" b="1" dirty="0">
              <a:solidFill>
                <a:srgbClr val="FF0000"/>
              </a:solidFill>
              <a:latin typeface="HP001 4 hàng" pitchFamily="34" charset="0"/>
            </a:endParaRPr>
          </a:p>
        </p:txBody>
      </p:sp>
      <p:sp>
        <p:nvSpPr>
          <p:cNvPr id="10" name="Text Box 133"/>
          <p:cNvSpPr txBox="1">
            <a:spLocks noChangeArrowheads="1"/>
          </p:cNvSpPr>
          <p:nvPr/>
        </p:nvSpPr>
        <p:spPr bwMode="auto">
          <a:xfrm>
            <a:off x="1477687" y="3749204"/>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đàn,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 đàn theo cá mẹ xuċ theo dòng nư</a:t>
            </a:r>
            <a:r>
              <a:rPr lang="el-GR" sz="3600" b="1">
                <a:solidFill>
                  <a:srgbClr val="000000"/>
                </a:solidFill>
                <a:latin typeface="HP001 4 hàng" panose="020B0603050302020204" pitchFamily="34" charset="0"/>
                <a:ea typeface="Courier New" panose="02070309020205020404" pitchFamily="49" charset="0"/>
              </a:rPr>
              <a:t>ϐ</a:t>
            </a:r>
            <a:r>
              <a:rPr lang="vi-VN" sz="3600" b="1" smtClean="0">
                <a:solidFill>
                  <a:srgbClr val="000000"/>
                </a:solidFill>
                <a:latin typeface="HP001 4 hàng" panose="020B0603050302020204" pitchFamily="34" charset="0"/>
                <a:ea typeface="Courier New" panose="02070309020205020404" pitchFamily="49" charset="0"/>
              </a:rPr>
              <a:t>,</a:t>
            </a:r>
            <a:r>
              <a:rPr lang="en-US" sz="3600" b="1" smtClean="0">
                <a:solidFill>
                  <a:srgbClr val="000000"/>
                </a:solidFill>
                <a:latin typeface="HP001 4 hàng" panose="020B0603050302020204" pitchFamily="34" charset="0"/>
                <a:ea typeface="Courier New" panose="02070309020205020404" pitchFamily="49" charset="0"/>
              </a:rPr>
              <a:t> </a:t>
            </a:r>
            <a:r>
              <a:rPr lang="vi-VN" sz="3600" b="1">
                <a:solidFill>
                  <a:srgbClr val="000000"/>
                </a:solidFill>
                <a:latin typeface="HP001 4 hàng" panose="020B0603050302020204" pitchFamily="34" charset="0"/>
                <a:ea typeface="Courier New" panose="02070309020205020404" pitchFamily="49" charset="0"/>
              </a:rPr>
              <a:t>vào</a:t>
            </a:r>
            <a:endParaRPr lang="en-US" altLang="vi-VN" sz="3600" b="1" dirty="0">
              <a:solidFill>
                <a:srgbClr val="FF0000"/>
              </a:solidFill>
              <a:latin typeface="HP001 4 hàng" pitchFamily="34" charset="0"/>
            </a:endParaRPr>
          </a:p>
        </p:txBody>
      </p:sp>
      <p:sp>
        <p:nvSpPr>
          <p:cNvPr id="11" name="Text Box 133"/>
          <p:cNvSpPr txBox="1">
            <a:spLocks noChangeArrowheads="1"/>
          </p:cNvSpPr>
          <p:nvPr/>
        </p:nvSpPr>
        <p:spPr bwMode="auto">
          <a:xfrm>
            <a:off x="1477687" y="4442685"/>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tận đồng sâu.</a:t>
            </a:r>
            <a:endParaRPr lang="en-US" altLang="vi-VN" sz="3600" b="1" dirty="0">
              <a:solidFill>
                <a:srgbClr val="FF0000"/>
              </a:solidFill>
              <a:latin typeface="HP001 4 hàng" pitchFamily="34" charset="0"/>
            </a:endParaRPr>
          </a:p>
        </p:txBody>
      </p:sp>
    </p:spTree>
    <p:extLst>
      <p:ext uri="{BB962C8B-B14F-4D97-AF65-F5344CB8AC3E}">
        <p14:creationId xmlns:p14="http://schemas.microsoft.com/office/powerpoint/2010/main" val="13161765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50000">
                                          <p:val>
                                            <p:clrVal>
                                              <a:srgbClr val="0000CC"/>
                                            </p:clrVal>
                                          </p:val>
                                        </p:tav>
                                        <p:tav tm="0">
                                          <p:val>
                                            <p:clrVal>
                                              <a:srgbClr val="0000CC"/>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50000">
                                          <p:val>
                                            <p:clrVal>
                                              <a:srgbClr val="0000CC"/>
                                            </p:clrVal>
                                          </p:val>
                                        </p:tav>
                                        <p:tav tm="0">
                                          <p:val>
                                            <p:clrVal>
                                              <a:srgbClr val="0000CC"/>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50000">
                                          <p:val>
                                            <p:clrVal>
                                              <a:srgbClr val="0000CC"/>
                                            </p:clrVal>
                                          </p:val>
                                        </p:tav>
                                        <p:tav tm="0">
                                          <p:val>
                                            <p:clrVal>
                                              <a:srgbClr val="0000CC"/>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anim calcmode="discrete" valueType="clr">
                                      <p:cBhvr override="childStyle">
                                        <p:cTn id="33" dur="80"/>
                                        <p:tgtEl>
                                          <p:spTgt spid="8"/>
                                        </p:tgtEl>
                                        <p:attrNameLst>
                                          <p:attrName>style.color</p:attrName>
                                        </p:attrNameLst>
                                      </p:cBhvr>
                                      <p:tavLst>
                                        <p:tav tm="50000">
                                          <p:val>
                                            <p:clrVal>
                                              <a:srgbClr val="0000CC"/>
                                            </p:clrVal>
                                          </p:val>
                                        </p:tav>
                                        <p:tav tm="0">
                                          <p:val>
                                            <p:clrVal>
                                              <a:srgbClr val="0000CC"/>
                                            </p:clrVal>
                                          </p:val>
                                        </p:tav>
                                      </p:tavLst>
                                    </p:anim>
                                    <p:anim calcmode="discrete" valueType="clr">
                                      <p:cBhvr>
                                        <p:cTn id="34" dur="80"/>
                                        <p:tgtEl>
                                          <p:spTgt spid="8"/>
                                        </p:tgtEl>
                                        <p:attrNameLst>
                                          <p:attrName>fillcolor</p:attrName>
                                        </p:attrNameLst>
                                      </p:cBhvr>
                                      <p:tavLst>
                                        <p:tav tm="0">
                                          <p:val>
                                            <p:clrVal>
                                              <a:schemeClr val="accent2"/>
                                            </p:clrVal>
                                          </p:val>
                                        </p:tav>
                                        <p:tav tm="50000">
                                          <p:val>
                                            <p:clrVal>
                                              <a:schemeClr val="hlink"/>
                                            </p:clrVal>
                                          </p:val>
                                        </p:tav>
                                      </p:tavLst>
                                    </p:anim>
                                    <p:set>
                                      <p:cBhvr>
                                        <p:cTn id="35" dur="80"/>
                                        <p:tgtEl>
                                          <p:spTgt spid="8"/>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9"/>
                                        </p:tgtEl>
                                        <p:attrNameLst>
                                          <p:attrName>style.visibility</p:attrName>
                                        </p:attrNameLst>
                                      </p:cBhvr>
                                      <p:to>
                                        <p:strVal val="visible"/>
                                      </p:to>
                                    </p:set>
                                    <p:anim calcmode="discrete" valueType="clr">
                                      <p:cBhvr override="childStyle">
                                        <p:cTn id="40" dur="80"/>
                                        <p:tgtEl>
                                          <p:spTgt spid="9"/>
                                        </p:tgtEl>
                                        <p:attrNameLst>
                                          <p:attrName>style.color</p:attrName>
                                        </p:attrNameLst>
                                      </p:cBhvr>
                                      <p:tavLst>
                                        <p:tav tm="50000">
                                          <p:val>
                                            <p:clrVal>
                                              <a:srgbClr val="0000CC"/>
                                            </p:clrVal>
                                          </p:val>
                                        </p:tav>
                                        <p:tav tm="0">
                                          <p:val>
                                            <p:clrVal>
                                              <a:srgbClr val="0000CC"/>
                                            </p:clrVal>
                                          </p:val>
                                        </p:tav>
                                      </p:tavLst>
                                    </p:anim>
                                    <p:anim calcmode="discrete" valueType="clr">
                                      <p:cBhvr>
                                        <p:cTn id="41" dur="80"/>
                                        <p:tgtEl>
                                          <p:spTgt spid="9"/>
                                        </p:tgtEl>
                                        <p:attrNameLst>
                                          <p:attrName>fillcolor</p:attrName>
                                        </p:attrNameLst>
                                      </p:cBhvr>
                                      <p:tavLst>
                                        <p:tav tm="0">
                                          <p:val>
                                            <p:clrVal>
                                              <a:schemeClr val="accent2"/>
                                            </p:clrVal>
                                          </p:val>
                                        </p:tav>
                                        <p:tav tm="50000">
                                          <p:val>
                                            <p:clrVal>
                                              <a:schemeClr val="hlink"/>
                                            </p:clrVal>
                                          </p:val>
                                        </p:tav>
                                      </p:tavLst>
                                    </p:anim>
                                    <p:set>
                                      <p:cBhvr>
                                        <p:cTn id="42" dur="80"/>
                                        <p:tgtEl>
                                          <p:spTgt spid="9"/>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0"/>
                                        </p:tgtEl>
                                        <p:attrNameLst>
                                          <p:attrName>style.visibility</p:attrName>
                                        </p:attrNameLst>
                                      </p:cBhvr>
                                      <p:to>
                                        <p:strVal val="visible"/>
                                      </p:to>
                                    </p:set>
                                    <p:anim calcmode="discrete" valueType="clr">
                                      <p:cBhvr override="childStyle">
                                        <p:cTn id="47" dur="80"/>
                                        <p:tgtEl>
                                          <p:spTgt spid="10"/>
                                        </p:tgtEl>
                                        <p:attrNameLst>
                                          <p:attrName>style.color</p:attrName>
                                        </p:attrNameLst>
                                      </p:cBhvr>
                                      <p:tavLst>
                                        <p:tav tm="50000">
                                          <p:val>
                                            <p:clrVal>
                                              <a:srgbClr val="0000CC"/>
                                            </p:clrVal>
                                          </p:val>
                                        </p:tav>
                                        <p:tav tm="0">
                                          <p:val>
                                            <p:clrVal>
                                              <a:srgbClr val="0000CC"/>
                                            </p:clrVal>
                                          </p:val>
                                        </p:tav>
                                      </p:tavLst>
                                    </p:anim>
                                    <p:anim calcmode="discrete" valueType="clr">
                                      <p:cBhvr>
                                        <p:cTn id="48" dur="80"/>
                                        <p:tgtEl>
                                          <p:spTgt spid="10"/>
                                        </p:tgtEl>
                                        <p:attrNameLst>
                                          <p:attrName>fillcolor</p:attrName>
                                        </p:attrNameLst>
                                      </p:cBhvr>
                                      <p:tavLst>
                                        <p:tav tm="0">
                                          <p:val>
                                            <p:clrVal>
                                              <a:schemeClr val="accent2"/>
                                            </p:clrVal>
                                          </p:val>
                                        </p:tav>
                                        <p:tav tm="50000">
                                          <p:val>
                                            <p:clrVal>
                                              <a:schemeClr val="hlink"/>
                                            </p:clrVal>
                                          </p:val>
                                        </p:tav>
                                      </p:tavLst>
                                    </p:anim>
                                    <p:set>
                                      <p:cBhvr>
                                        <p:cTn id="49" dur="80"/>
                                        <p:tgtEl>
                                          <p:spTgt spid="10"/>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1"/>
                                        </p:tgtEl>
                                        <p:attrNameLst>
                                          <p:attrName>style.visibility</p:attrName>
                                        </p:attrNameLst>
                                      </p:cBhvr>
                                      <p:to>
                                        <p:strVal val="visible"/>
                                      </p:to>
                                    </p:set>
                                    <p:anim calcmode="discrete" valueType="clr">
                                      <p:cBhvr override="childStyle">
                                        <p:cTn id="54" dur="80"/>
                                        <p:tgtEl>
                                          <p:spTgt spid="11"/>
                                        </p:tgtEl>
                                        <p:attrNameLst>
                                          <p:attrName>style.color</p:attrName>
                                        </p:attrNameLst>
                                      </p:cBhvr>
                                      <p:tavLst>
                                        <p:tav tm="50000">
                                          <p:val>
                                            <p:clrVal>
                                              <a:srgbClr val="0000CC"/>
                                            </p:clrVal>
                                          </p:val>
                                        </p:tav>
                                        <p:tav tm="0">
                                          <p:val>
                                            <p:clrVal>
                                              <a:srgbClr val="0000CC"/>
                                            </p:clrVal>
                                          </p:val>
                                        </p:tav>
                                      </p:tavLst>
                                    </p:anim>
                                    <p:anim calcmode="discrete" valueType="clr">
                                      <p:cBhvr>
                                        <p:cTn id="55" dur="80"/>
                                        <p:tgtEl>
                                          <p:spTgt spid="11"/>
                                        </p:tgtEl>
                                        <p:attrNameLst>
                                          <p:attrName>fillcolor</p:attrName>
                                        </p:attrNameLst>
                                      </p:cBhvr>
                                      <p:tavLst>
                                        <p:tav tm="0">
                                          <p:val>
                                            <p:clrVal>
                                              <a:schemeClr val="accent2"/>
                                            </p:clrVal>
                                          </p:val>
                                        </p:tav>
                                        <p:tav tm="50000">
                                          <p:val>
                                            <p:clrVal>
                                              <a:schemeClr val="hlink"/>
                                            </p:clrVal>
                                          </p:val>
                                        </p:tav>
                                      </p:tavLst>
                                    </p:anim>
                                    <p:set>
                                      <p:cBhvr>
                                        <p:cTn id="56"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38240" y="401391"/>
            <a:ext cx="10718319" cy="744819"/>
          </a:xfrm>
          <a:prstGeom prst="rect">
            <a:avLst/>
          </a:prstGeom>
        </p:spPr>
        <p:txBody>
          <a:bodyPr wrap="none">
            <a:spAutoFit/>
          </a:bodyPr>
          <a:lstStyle/>
          <a:p>
            <a:pPr lvl="0" fontAlgn="base">
              <a:lnSpc>
                <a:spcPct val="106000"/>
              </a:lnSpc>
              <a:spcAft>
                <a:spcPts val="195"/>
              </a:spcAft>
              <a:buClr>
                <a:srgbClr val="70B3DA"/>
              </a:buClr>
              <a:buSzPts val="1250"/>
            </a:pPr>
            <a:r>
              <a:rPr lang="en-US" sz="4000" b="1"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 Tìm </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tên sự vật có tiếng bắt đầu bằng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hoặc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k</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852487" y="1456644"/>
            <a:ext cx="10487025" cy="2638425"/>
          </a:xfrm>
          <a:prstGeom prst="rect">
            <a:avLst/>
          </a:prstGeom>
        </p:spPr>
      </p:pic>
      <p:sp>
        <p:nvSpPr>
          <p:cNvPr id="5" name="Rectangle 4"/>
          <p:cNvSpPr/>
          <p:nvPr/>
        </p:nvSpPr>
        <p:spPr>
          <a:xfrm>
            <a:off x="1278154" y="4155939"/>
            <a:ext cx="1736373" cy="707886"/>
          </a:xfrm>
          <a:prstGeom prst="rect">
            <a:avLst/>
          </a:prstGeom>
        </p:spPr>
        <p:txBody>
          <a:bodyPr wrap="none">
            <a:spAutoFit/>
          </a:bodyPr>
          <a:lstStyle/>
          <a:p>
            <a:r>
              <a:rPr lang="en-US" sz="4000" smtClean="0">
                <a:solidFill>
                  <a:srgbClr val="181717"/>
                </a:solidFill>
                <a:latin typeface="Times New Roman" panose="02020603050405020304" pitchFamily="18" charset="0"/>
                <a:ea typeface="Times New Roman" panose="02020603050405020304" pitchFamily="18" charset="0"/>
              </a:rPr>
              <a:t>cây cầu</a:t>
            </a:r>
            <a:endParaRPr lang="en-US" sz="4000"/>
          </a:p>
        </p:txBody>
      </p:sp>
      <p:sp>
        <p:nvSpPr>
          <p:cNvPr id="6" name="Rectangle 5"/>
          <p:cNvSpPr/>
          <p:nvPr/>
        </p:nvSpPr>
        <p:spPr>
          <a:xfrm>
            <a:off x="5437709" y="4263733"/>
            <a:ext cx="1508746"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cá</a:t>
            </a:r>
            <a:endParaRPr lang="en-US" sz="4000"/>
          </a:p>
        </p:txBody>
      </p:sp>
      <p:sp>
        <p:nvSpPr>
          <p:cNvPr id="7" name="Rectangle 6"/>
          <p:cNvSpPr/>
          <p:nvPr/>
        </p:nvSpPr>
        <p:spPr>
          <a:xfrm>
            <a:off x="8822791" y="4155939"/>
            <a:ext cx="1936749"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kiến</a:t>
            </a:r>
            <a:endParaRPr lang="en-US" sz="4000"/>
          </a:p>
        </p:txBody>
      </p:sp>
    </p:spTree>
    <p:extLst>
      <p:ext uri="{BB962C8B-B14F-4D97-AF65-F5344CB8AC3E}">
        <p14:creationId xmlns:p14="http://schemas.microsoft.com/office/powerpoint/2010/main" val="2069962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25" y="70348"/>
            <a:ext cx="11821886" cy="4998040"/>
          </a:xfrm>
          <a:prstGeom prst="rect">
            <a:avLst/>
          </a:prstGeom>
        </p:spPr>
      </p:pic>
      <p:pic>
        <p:nvPicPr>
          <p:cNvPr id="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87287" y="1450003"/>
            <a:ext cx="543739"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707519" y="1475801"/>
            <a:ext cx="646331"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476264" y="1476129"/>
            <a:ext cx="646331"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162447" y="2187420"/>
            <a:ext cx="646331"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153841" y="1528026"/>
            <a:ext cx="543739" cy="646331"/>
          </a:xfrm>
          <a:prstGeom prst="rect">
            <a:avLst/>
          </a:prstGeom>
        </p:spPr>
        <p:txBody>
          <a:bodyPr wrap="none">
            <a:spAutoFit/>
          </a:bodyPr>
          <a:lstStyle/>
          <a:p>
            <a:r>
              <a:rPr lang="en-US" sz="3600" b="1" smtClean="0">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3088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5257" y="132125"/>
            <a:ext cx="11666629" cy="5272520"/>
          </a:xfrm>
          <a:prstGeom prst="rect">
            <a:avLst/>
          </a:prstGeom>
        </p:spPr>
      </p:pic>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089654" y="1540787"/>
            <a:ext cx="583814"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720582" y="1579647"/>
            <a:ext cx="697627"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463201" y="1566611"/>
            <a:ext cx="697627"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188573" y="2379904"/>
            <a:ext cx="697627"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768624" y="2379903"/>
            <a:ext cx="583814"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0529608" y="2419093"/>
            <a:ext cx="583814" cy="707886"/>
          </a:xfrm>
          <a:prstGeom prst="rect">
            <a:avLst/>
          </a:prstGeom>
        </p:spPr>
        <p:txBody>
          <a:bodyPr wrap="none">
            <a:spAutoFit/>
          </a:bodyPr>
          <a:lstStyle/>
          <a:p>
            <a:r>
              <a:rPr lang="en-US" sz="4000" b="1" smtClean="0">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598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WordArt 34"/>
          <p:cNvSpPr>
            <a:spLocks noChangeArrowheads="1" noChangeShapeType="1" noTextEdit="1"/>
          </p:cNvSpPr>
          <p:nvPr/>
        </p:nvSpPr>
        <p:spPr bwMode="auto">
          <a:xfrm>
            <a:off x="3124200" y="2743200"/>
            <a:ext cx="3200400" cy="990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CooperH" pitchFamily="34" charset="0"/>
              </a:rPr>
              <a:t>TRß CH¥I </a:t>
            </a: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a:t>
            </a:r>
          </a:p>
        </p:txBody>
      </p:sp>
      <p:sp>
        <p:nvSpPr>
          <p:cNvPr id="15" name="WordArt 11"/>
          <p:cNvSpPr>
            <a:spLocks noChangeArrowheads="1" noChangeShapeType="1" noTextEdit="1"/>
          </p:cNvSpPr>
          <p:nvPr/>
        </p:nvSpPr>
        <p:spPr bwMode="auto">
          <a:xfrm>
            <a:off x="3200400" y="4572000"/>
            <a:ext cx="5486400" cy="12192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cöa</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bÝ</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mËt</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endParaRPr>
          </a:p>
        </p:txBody>
      </p:sp>
      <p:grpSp>
        <p:nvGrpSpPr>
          <p:cNvPr id="3" name="Group 6"/>
          <p:cNvGrpSpPr>
            <a:grpSpLocks/>
          </p:cNvGrpSpPr>
          <p:nvPr/>
        </p:nvGrpSpPr>
        <p:grpSpPr bwMode="auto">
          <a:xfrm>
            <a:off x="6629400" y="1524000"/>
            <a:ext cx="2057400" cy="2362200"/>
            <a:chOff x="2064" y="144"/>
            <a:chExt cx="1584" cy="1584"/>
          </a:xfrm>
        </p:grpSpPr>
        <p:grpSp>
          <p:nvGrpSpPr>
            <p:cNvPr id="5" name="Group 7"/>
            <p:cNvGrpSpPr>
              <a:grpSpLocks/>
            </p:cNvGrpSpPr>
            <p:nvPr/>
          </p:nvGrpSpPr>
          <p:grpSpPr bwMode="auto">
            <a:xfrm>
              <a:off x="2064" y="144"/>
              <a:ext cx="1584" cy="1584"/>
              <a:chOff x="2064" y="2304"/>
              <a:chExt cx="1584" cy="1584"/>
            </a:xfrm>
          </p:grpSpPr>
          <p:sp>
            <p:nvSpPr>
              <p:cNvPr id="13" name="AutoShape 8"/>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3091 h 21600"/>
                  <a:gd name="T2" fmla="*/ 5400 w 21600"/>
                  <a:gd name="T3" fmla="*/ 13091 h 21600"/>
                  <a:gd name="T4" fmla="*/ 10800 w 21600"/>
                  <a:gd name="T5" fmla="*/ 26182 h 21600"/>
                  <a:gd name="T6" fmla="*/ 10800 w 21600"/>
                  <a:gd name="T7" fmla="*/ 20782 h 21600"/>
                  <a:gd name="T8" fmla="*/ 21600 w 21600"/>
                  <a:gd name="T9" fmla="*/ 13091 h 21600"/>
                  <a:gd name="T10" fmla="*/ 16200 w 21600"/>
                  <a:gd name="T11" fmla="*/ 13091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6182"/>
                    </a:lnTo>
                    <a:lnTo>
                      <a:pt x="21600" y="26182"/>
                    </a:lnTo>
                    <a:lnTo>
                      <a:pt x="21600" y="0"/>
                    </a:lnTo>
                    <a:close/>
                    <a:moveTo>
                      <a:pt x="5400" y="5400"/>
                    </a:moveTo>
                    <a:lnTo>
                      <a:pt x="5400" y="20782"/>
                    </a:lnTo>
                    <a:lnTo>
                      <a:pt x="16200" y="20782"/>
                    </a:lnTo>
                    <a:lnTo>
                      <a:pt x="16200" y="5400"/>
                    </a:lnTo>
                    <a:close/>
                  </a:path>
                </a:pathLst>
              </a:custGeom>
              <a:solidFill>
                <a:schemeClr val="folHlink"/>
              </a:solidFill>
              <a:ln w="9525">
                <a:miter lim="800000"/>
                <a:headEnd/>
                <a:tailEnd/>
              </a:ln>
              <a:effectLst/>
              <a:scene3d>
                <a:camera prst="legacyPerspectiveFront"/>
                <a:lightRig rig="legacyFlat2" dir="t"/>
              </a:scene3d>
              <a:sp3d extrusionH="8874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4" name="Text Box 9"/>
              <p:cNvSpPr txBox="1">
                <a:spLocks noChangeArrowheads="1"/>
              </p:cNvSpPr>
              <p:nvPr/>
            </p:nvSpPr>
            <p:spPr bwMode="auto">
              <a:xfrm>
                <a:off x="2750" y="2799"/>
                <a:ext cx="142" cy="3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solidFill>
                    <a:srgbClr val="FF0000"/>
                  </a:solidFill>
                  <a:latin typeface=".VnClarendonH" pitchFamily="34" charset="0"/>
                </a:endParaRPr>
              </a:p>
            </p:txBody>
          </p:sp>
        </p:grpSp>
        <p:pic>
          <p:nvPicPr>
            <p:cNvPr id="12" name="Picture 10"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2" y="576"/>
              <a:ext cx="1008" cy="6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11012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par>
                          <p:cTn id="17" fill="hold">
                            <p:stCondLst>
                              <p:cond delay="1000"/>
                            </p:stCondLst>
                            <p:childTnLst>
                              <p:par>
                                <p:cTn id="18" presetID="22" presetClass="emph" presetSubtype="0" repeatCount="indefinite" fill="hold" grpId="1" nodeType="afterEffect">
                                  <p:stCondLst>
                                    <p:cond delay="0"/>
                                  </p:stCondLst>
                                  <p:childTnLst>
                                    <p:animClr clrSpc="hsl" dir="cw">
                                      <p:cBhvr override="childStyle">
                                        <p:cTn id="19" dur="2000" fill="hold"/>
                                        <p:tgtEl>
                                          <p:spTgt spid="15"/>
                                        </p:tgtEl>
                                        <p:attrNameLst>
                                          <p:attrName>style.color</p:attrName>
                                        </p:attrNameLst>
                                      </p:cBhvr>
                                      <p:by>
                                        <p:hsl h="-7200000" s="0" l="0"/>
                                      </p:by>
                                    </p:animClr>
                                    <p:animClr clrSpc="hsl" dir="cw">
                                      <p:cBhvr>
                                        <p:cTn id="20" dur="2000" fill="hold"/>
                                        <p:tgtEl>
                                          <p:spTgt spid="15"/>
                                        </p:tgtEl>
                                        <p:attrNameLst>
                                          <p:attrName>fillcolor</p:attrName>
                                        </p:attrNameLst>
                                      </p:cBhvr>
                                      <p:by>
                                        <p:hsl h="-7200000" s="0" l="0"/>
                                      </p:by>
                                    </p:animClr>
                                    <p:animClr clrSpc="hsl" dir="cw">
                                      <p:cBhvr>
                                        <p:cTn id="21" dur="2000" fill="hold"/>
                                        <p:tgtEl>
                                          <p:spTgt spid="15"/>
                                        </p:tgtEl>
                                        <p:attrNameLst>
                                          <p:attrName>stroke.color</p:attrName>
                                        </p:attrNameLst>
                                      </p:cBhvr>
                                      <p:by>
                                        <p:hsl h="-7200000" s="0" l="0"/>
                                      </p:by>
                                    </p:animClr>
                                    <p:set>
                                      <p:cBhvr>
                                        <p:cTn id="22"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35645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a:t>
            </a:r>
            <a:r>
              <a:rPr lang="en-US" sz="9600" b="1" smtClean="0">
                <a:solidFill>
                  <a:srgbClr val="FF0000"/>
                </a:solidFill>
                <a:latin typeface="Times New Roman" pitchFamily="18" charset="0"/>
                <a:cs typeface="Times New Roman" pitchFamily="18" charset="0"/>
              </a:rPr>
              <a:t>4</a:t>
            </a:r>
            <a:endParaRPr lang="en-US" sz="9600" b="1" dirty="0">
              <a:solidFill>
                <a:srgbClr val="FF0000"/>
              </a:solidFill>
              <a:latin typeface="Times New Roman" pitchFamily="18" charset="0"/>
              <a:cs typeface="Times New Roman" pitchFamily="18" charset="0"/>
            </a:endParaRPr>
          </a:p>
        </p:txBody>
      </p:sp>
      <p:grpSp>
        <p:nvGrpSpPr>
          <p:cNvPr id="7" name="Group 16"/>
          <p:cNvGrpSpPr>
            <a:grpSpLocks/>
          </p:cNvGrpSpPr>
          <p:nvPr/>
        </p:nvGrpSpPr>
        <p:grpSpPr bwMode="auto">
          <a:xfrm>
            <a:off x="-2" y="4937760"/>
            <a:ext cx="12192001" cy="1920240"/>
            <a:chOff x="0" y="4095750"/>
            <a:chExt cx="9231630" cy="1047750"/>
          </a:xfrm>
        </p:grpSpPr>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5750"/>
              <a:ext cx="242697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730" y="4095750"/>
              <a:ext cx="22479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0170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060" y="134167"/>
            <a:ext cx="9607948" cy="610416"/>
          </a:xfrm>
          <a:prstGeom prst="rect">
            <a:avLst/>
          </a:prstGeom>
        </p:spPr>
      </p:pic>
      <p:pic>
        <p:nvPicPr>
          <p:cNvPr id="3" name="Picture 2"/>
          <p:cNvPicPr>
            <a:picLocks noChangeAspect="1"/>
          </p:cNvPicPr>
          <p:nvPr/>
        </p:nvPicPr>
        <p:blipFill>
          <a:blip r:embed="rId3"/>
          <a:stretch>
            <a:fillRect/>
          </a:stretch>
        </p:blipFill>
        <p:spPr>
          <a:xfrm>
            <a:off x="812345" y="744583"/>
            <a:ext cx="10422475" cy="5995851"/>
          </a:xfrm>
          <a:prstGeom prst="rect">
            <a:avLst/>
          </a:prstGeom>
        </p:spPr>
      </p:pic>
    </p:spTree>
    <p:extLst>
      <p:ext uri="{BB962C8B-B14F-4D97-AF65-F5344CB8AC3E}">
        <p14:creationId xmlns:p14="http://schemas.microsoft.com/office/powerpoint/2010/main" val="33915418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3629" y="0"/>
            <a:ext cx="6148931" cy="433970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59035452"/>
              </p:ext>
            </p:extLst>
          </p:nvPr>
        </p:nvGraphicFramePr>
        <p:xfrm>
          <a:off x="195943" y="4399010"/>
          <a:ext cx="11848011" cy="2390141"/>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xuân</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342900" lvl="0" indent="-342900" algn="l" fontAlgn="base">
                        <a:lnSpc>
                          <a:spcPct val="107000"/>
                        </a:lnSpc>
                        <a:spcAft>
                          <a:spcPts val="235"/>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ấm áp, nắng nhẹ</a:t>
                      </a:r>
                    </a:p>
                    <a:p>
                      <a:pPr marL="342900" lvl="0" indent="-342900" algn="l" fontAlgn="base">
                        <a:lnSpc>
                          <a:spcPct val="107000"/>
                        </a:lnSpc>
                        <a:spcAft>
                          <a:spcPts val="0"/>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cây cối đâm chồi nảy lộc, nhiều loài hoa nở (hoa đào, hoa mai…)</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16457863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8238" y="13062"/>
            <a:ext cx="6560700" cy="463414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44669672"/>
              </p:ext>
            </p:extLst>
          </p:nvPr>
        </p:nvGraphicFramePr>
        <p:xfrm>
          <a:off x="195943" y="4686396"/>
          <a:ext cx="11848011" cy="2074764"/>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8029">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519075">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hạ</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smtClean="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 nóng bức, oi ả, nắng gắt/ chói chang; có mưa rào</a:t>
                      </a:r>
                    </a:p>
                    <a:p>
                      <a:r>
                        <a:rPr lang="en-US" sz="3600" smtClean="0">
                          <a:solidFill>
                            <a:srgbClr val="181717"/>
                          </a:solidFill>
                          <a:effectLst/>
                          <a:latin typeface="Times New Roman" panose="02020603050405020304" pitchFamily="18" charset="0"/>
                          <a:ea typeface="Times New Roman" panose="02020603050405020304" pitchFamily="18" charset="0"/>
                        </a:rPr>
                        <a:t>- cây xanh lá, nhiều quả chín</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14260742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0243" y="111441"/>
            <a:ext cx="6077631" cy="427504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29237455"/>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thu</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smtClean="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lành lạnh (se lạnh), bầu trời trong xanh, nắng nhẹ, gió nhẹ (gió heo may)</a:t>
                      </a:r>
                    </a:p>
                    <a:p>
                      <a:r>
                        <a:rPr lang="en-US" sz="3600" smtClean="0">
                          <a:solidFill>
                            <a:srgbClr val="181717"/>
                          </a:solidFill>
                          <a:effectLst/>
                          <a:latin typeface="Times New Roman" panose="02020603050405020304" pitchFamily="18" charset="0"/>
                          <a:ea typeface="Times New Roman" panose="02020603050405020304" pitchFamily="18" charset="0"/>
                        </a:rPr>
                        <a:t>- một số cây thưa lá/ rụng lá, một số cây lá úa vàng</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8220700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2126" y="131580"/>
            <a:ext cx="5986423" cy="426743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952654402"/>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đông</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smtClean="0">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lạnh, khô hanh, rét buốt, ít mưa, mưa phùn gió bấc, trời u ám</a:t>
                      </a:r>
                    </a:p>
                    <a:p>
                      <a:r>
                        <a:rPr lang="en-US" sz="3600" smtClean="0">
                          <a:solidFill>
                            <a:srgbClr val="181717"/>
                          </a:solidFill>
                          <a:effectLst/>
                          <a:latin typeface="Times New Roman" panose="02020603050405020304" pitchFamily="18" charset="0"/>
                          <a:ea typeface="Times New Roman" panose="02020603050405020304" pitchFamily="18" charset="0"/>
                        </a:rPr>
                        <a:t>- một số loài cây trơ cành, trụi lá</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222170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7190" y="245881"/>
            <a:ext cx="10965540" cy="564017"/>
          </a:xfrm>
          <a:prstGeom prst="rect">
            <a:avLst/>
          </a:prstGeom>
        </p:spPr>
      </p:pic>
      <p:pic>
        <p:nvPicPr>
          <p:cNvPr id="4" name="Picture 3"/>
          <p:cNvPicPr>
            <a:picLocks noChangeAspect="1"/>
          </p:cNvPicPr>
          <p:nvPr/>
        </p:nvPicPr>
        <p:blipFill>
          <a:blip r:embed="rId3"/>
          <a:stretch>
            <a:fillRect/>
          </a:stretch>
        </p:blipFill>
        <p:spPr>
          <a:xfrm>
            <a:off x="233362" y="1162595"/>
            <a:ext cx="11823655" cy="3396343"/>
          </a:xfrm>
          <a:prstGeom prst="rect">
            <a:avLst/>
          </a:prstGeom>
        </p:spPr>
      </p:pic>
      <p:pic>
        <p:nvPicPr>
          <p:cNvPr id="6"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080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5959" y="0"/>
            <a:ext cx="8340635" cy="441266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53217723"/>
              </p:ext>
            </p:extLst>
          </p:nvPr>
        </p:nvGraphicFramePr>
        <p:xfrm>
          <a:off x="195943" y="4399010"/>
          <a:ext cx="11848011" cy="2325117"/>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mưa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186690" marR="36195" indent="-6350" algn="l">
                        <a:lnSpc>
                          <a:spcPct val="107000"/>
                        </a:lnSpc>
                        <a:spcAft>
                          <a:spcPts val="0"/>
                        </a:spcAft>
                      </a:pPr>
                      <a:r>
                        <a:rPr lang="en-US" sz="3600" smtClean="0">
                          <a:effectLst/>
                          <a:latin typeface="Times New Roman" panose="02020603050405020304" pitchFamily="18" charset="0"/>
                          <a:cs typeface="Times New Roman" panose="02020603050405020304" pitchFamily="18" charset="0"/>
                        </a:rPr>
                        <a:t>- mưa nhiều, mát mẻ, mưa đến rất nhanh và đi cũng rất nhanh, vừa mưa đã nắng; đôi khi mưa rả rích kéo dài cả ngày;… cây cối tươi tốt, mơn mởn,…</a:t>
                      </a:r>
                      <a:endParaRPr lang="en-US" sz="360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2587525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4204303"/>
              </p:ext>
            </p:extLst>
          </p:nvPr>
        </p:nvGraphicFramePr>
        <p:xfrm>
          <a:off x="195943" y="4399010"/>
          <a:ext cx="11848011" cy="2245456"/>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a:t>
                      </a:r>
                      <a:r>
                        <a:rPr lang="en-US" sz="3600" smtClean="0">
                          <a:effectLst/>
                          <a:latin typeface="Times New Roman" panose="02020603050405020304" pitchFamily="18" charset="0"/>
                          <a:cs typeface="Times New Roman" panose="02020603050405020304" pitchFamily="18" charset="0"/>
                        </a:rPr>
                        <a:t>khô</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marR="0" lvl="0" indent="0" algn="l" defTabSz="914400" rtl="0" eaLnBrk="1" fontAlgn="base" latinLnBrk="0" hangingPunct="1">
                        <a:lnSpc>
                          <a:spcPct val="107000"/>
                        </a:lnSpc>
                        <a:spcBef>
                          <a:spcPts val="0"/>
                        </a:spcBef>
                        <a:spcAft>
                          <a:spcPts val="235"/>
                        </a:spcAft>
                        <a:buClr>
                          <a:srgbClr val="181717"/>
                        </a:buClr>
                        <a:buSzPts val="1250"/>
                        <a:buFont typeface="Arial" panose="020B0604020202020204" pitchFamily="34" charset="0"/>
                        <a:buNone/>
                        <a:tabLst/>
                        <a:defRPr/>
                      </a:pPr>
                      <a:r>
                        <a:rPr lang="en-US" sz="3600" smtClean="0">
                          <a:effectLst/>
                          <a:latin typeface="Times New Roman" panose="02020603050405020304" pitchFamily="18" charset="0"/>
                          <a:cs typeface="Times New Roman" panose="02020603050405020304" pitchFamily="18" charset="0"/>
                        </a:rPr>
                        <a:t>nắng nhiều, ban ngày trời nóng, mưa rất ít </a:t>
                      </a:r>
                      <a:endParaRPr lang="en-US" sz="3600" smtClean="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pic>
        <p:nvPicPr>
          <p:cNvPr id="2" name="Picture 1"/>
          <p:cNvPicPr>
            <a:picLocks noChangeAspect="1"/>
          </p:cNvPicPr>
          <p:nvPr/>
        </p:nvPicPr>
        <p:blipFill>
          <a:blip r:embed="rId2"/>
          <a:stretch>
            <a:fillRect/>
          </a:stretch>
        </p:blipFill>
        <p:spPr>
          <a:xfrm>
            <a:off x="1917245" y="26126"/>
            <a:ext cx="8180343" cy="4363669"/>
          </a:xfrm>
          <a:prstGeom prst="rect">
            <a:avLst/>
          </a:prstGeom>
        </p:spPr>
      </p:pic>
    </p:spTree>
    <p:extLst>
      <p:ext uri="{BB962C8B-B14F-4D97-AF65-F5344CB8AC3E}">
        <p14:creationId xmlns:p14="http://schemas.microsoft.com/office/powerpoint/2010/main" val="30726375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894" y="314597"/>
            <a:ext cx="11589051" cy="599803"/>
          </a:xfrm>
          <a:prstGeom prst="rect">
            <a:avLst/>
          </a:prstGeom>
        </p:spPr>
      </p:pic>
      <p:pic>
        <p:nvPicPr>
          <p:cNvPr id="4" name="Picture 3"/>
          <p:cNvPicPr>
            <a:picLocks noChangeAspect="1"/>
          </p:cNvPicPr>
          <p:nvPr/>
        </p:nvPicPr>
        <p:blipFill>
          <a:blip r:embed="rId3"/>
          <a:stretch>
            <a:fillRect/>
          </a:stretch>
        </p:blipFill>
        <p:spPr>
          <a:xfrm>
            <a:off x="548911" y="1109256"/>
            <a:ext cx="8128247" cy="1620882"/>
          </a:xfrm>
          <a:prstGeom prst="rect">
            <a:avLst/>
          </a:prstGeom>
        </p:spPr>
      </p:pic>
      <p:pic>
        <p:nvPicPr>
          <p:cNvPr id="5" name="Picture 4"/>
          <p:cNvPicPr>
            <a:picLocks noChangeAspect="1"/>
          </p:cNvPicPr>
          <p:nvPr/>
        </p:nvPicPr>
        <p:blipFill>
          <a:blip r:embed="rId4"/>
          <a:stretch>
            <a:fillRect/>
          </a:stretch>
        </p:blipFill>
        <p:spPr>
          <a:xfrm>
            <a:off x="588100" y="2847705"/>
            <a:ext cx="8660403" cy="3207557"/>
          </a:xfrm>
          <a:prstGeom prst="rect">
            <a:avLst/>
          </a:prstGeom>
        </p:spPr>
      </p:pic>
      <p:sp>
        <p:nvSpPr>
          <p:cNvPr id="6" name="Rectangle 5"/>
          <p:cNvSpPr/>
          <p:nvPr/>
        </p:nvSpPr>
        <p:spPr>
          <a:xfrm>
            <a:off x="7844067" y="1017815"/>
            <a:ext cx="568412" cy="830997"/>
          </a:xfrm>
          <a:prstGeom prst="rect">
            <a:avLst/>
          </a:prstGeom>
          <a:solidFill>
            <a:schemeClr val="bg1"/>
          </a:solidFill>
        </p:spPr>
        <p:txBody>
          <a:bodyPr wrap="square">
            <a:spAutoFit/>
          </a:bodyPr>
          <a:lstStyle/>
          <a:p>
            <a:r>
              <a:rPr lang="en-US" sz="4800" b="1" smtClean="0">
                <a:solidFill>
                  <a:srgbClr val="FF0000"/>
                </a:solidFill>
                <a:latin typeface="Times New Roman" pitchFamily="18" charset="0"/>
                <a:cs typeface="Times New Roman" pitchFamily="18" charset="0"/>
              </a:rPr>
              <a:t>?</a:t>
            </a:r>
            <a:endParaRPr lang="en-US" sz="4800"/>
          </a:p>
        </p:txBody>
      </p:sp>
      <p:sp>
        <p:nvSpPr>
          <p:cNvPr id="7" name="Rectangle 6"/>
          <p:cNvSpPr/>
          <p:nvPr/>
        </p:nvSpPr>
        <p:spPr>
          <a:xfrm>
            <a:off x="8141336" y="1927190"/>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8" name="Rectangle 7"/>
          <p:cNvSpPr/>
          <p:nvPr/>
        </p:nvSpPr>
        <p:spPr>
          <a:xfrm>
            <a:off x="8784592" y="2730138"/>
            <a:ext cx="568412" cy="830997"/>
          </a:xfrm>
          <a:prstGeom prst="rect">
            <a:avLst/>
          </a:prstGeom>
          <a:solidFill>
            <a:schemeClr val="bg1"/>
          </a:solidFill>
        </p:spPr>
        <p:txBody>
          <a:bodyPr wrap="square">
            <a:spAutoFit/>
          </a:bodyPr>
          <a:lstStyle/>
          <a:p>
            <a:r>
              <a:rPr lang="en-US" sz="4800" b="1" smtClean="0">
                <a:solidFill>
                  <a:srgbClr val="FF0000"/>
                </a:solidFill>
                <a:latin typeface="Times New Roman" pitchFamily="18" charset="0"/>
                <a:cs typeface="Times New Roman" pitchFamily="18" charset="0"/>
              </a:rPr>
              <a:t>?</a:t>
            </a:r>
            <a:endParaRPr lang="en-US" sz="4800"/>
          </a:p>
        </p:txBody>
      </p:sp>
      <p:sp>
        <p:nvSpPr>
          <p:cNvPr id="9" name="Rectangle 8"/>
          <p:cNvSpPr/>
          <p:nvPr/>
        </p:nvSpPr>
        <p:spPr>
          <a:xfrm>
            <a:off x="8738873" y="351943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10" name="Rectangle 9"/>
          <p:cNvSpPr/>
          <p:nvPr/>
        </p:nvSpPr>
        <p:spPr>
          <a:xfrm>
            <a:off x="7804878" y="4415745"/>
            <a:ext cx="568412" cy="830997"/>
          </a:xfrm>
          <a:prstGeom prst="rect">
            <a:avLst/>
          </a:prstGeom>
          <a:solidFill>
            <a:schemeClr val="bg1"/>
          </a:solidFill>
        </p:spPr>
        <p:txBody>
          <a:bodyPr wrap="square">
            <a:spAutoFit/>
          </a:bodyPr>
          <a:lstStyle/>
          <a:p>
            <a:r>
              <a:rPr lang="en-US" sz="4800" b="1" smtClean="0">
                <a:solidFill>
                  <a:srgbClr val="FF0000"/>
                </a:solidFill>
                <a:latin typeface="Times New Roman" pitchFamily="18" charset="0"/>
                <a:cs typeface="Times New Roman" pitchFamily="18" charset="0"/>
              </a:rPr>
              <a:t>?</a:t>
            </a:r>
            <a:endParaRPr lang="en-US" sz="4800"/>
          </a:p>
        </p:txBody>
      </p:sp>
      <p:sp>
        <p:nvSpPr>
          <p:cNvPr id="11" name="Rectangle 10"/>
          <p:cNvSpPr/>
          <p:nvPr/>
        </p:nvSpPr>
        <p:spPr>
          <a:xfrm>
            <a:off x="6812102" y="528095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Tree>
    <p:extLst>
      <p:ext uri="{BB962C8B-B14F-4D97-AF65-F5344CB8AC3E}">
        <p14:creationId xmlns:p14="http://schemas.microsoft.com/office/powerpoint/2010/main" val="34589906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19400" y="213610"/>
            <a:ext cx="2514600" cy="2819400"/>
            <a:chOff x="528" y="144"/>
            <a:chExt cx="1584" cy="1584"/>
          </a:xfrm>
          <a:solidFill>
            <a:srgbClr val="D60093"/>
          </a:solidFill>
        </p:grpSpPr>
        <p:sp>
          <p:nvSpPr>
            <p:cNvPr id="9318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8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grpSp>
        <p:nvGrpSpPr>
          <p:cNvPr id="3" name="Group 5"/>
          <p:cNvGrpSpPr>
            <a:grpSpLocks/>
          </p:cNvGrpSpPr>
          <p:nvPr/>
        </p:nvGrpSpPr>
        <p:grpSpPr bwMode="auto">
          <a:xfrm>
            <a:off x="6553200" y="213610"/>
            <a:ext cx="2514600" cy="2819400"/>
            <a:chOff x="3168" y="144"/>
            <a:chExt cx="1584" cy="1584"/>
          </a:xfrm>
          <a:solidFill>
            <a:srgbClr val="0070C0"/>
          </a:solidFill>
        </p:grpSpPr>
        <p:sp>
          <p:nvSpPr>
            <p:cNvPr id="93190"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1"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grpSp>
        <p:nvGrpSpPr>
          <p:cNvPr id="4" name="Group 8"/>
          <p:cNvGrpSpPr>
            <a:grpSpLocks/>
          </p:cNvGrpSpPr>
          <p:nvPr/>
        </p:nvGrpSpPr>
        <p:grpSpPr bwMode="auto">
          <a:xfrm>
            <a:off x="2819400" y="3642610"/>
            <a:ext cx="2514600" cy="2743200"/>
            <a:chOff x="144" y="2304"/>
            <a:chExt cx="1584" cy="1584"/>
          </a:xfrm>
          <a:solidFill>
            <a:srgbClr val="FF0000"/>
          </a:solidFill>
        </p:grpSpPr>
        <p:sp>
          <p:nvSpPr>
            <p:cNvPr id="93193"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4"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grpSp>
        <p:nvGrpSpPr>
          <p:cNvPr id="5" name="Group 11"/>
          <p:cNvGrpSpPr>
            <a:grpSpLocks/>
          </p:cNvGrpSpPr>
          <p:nvPr/>
        </p:nvGrpSpPr>
        <p:grpSpPr bwMode="auto">
          <a:xfrm>
            <a:off x="6553200" y="3642610"/>
            <a:ext cx="2514600" cy="2743200"/>
            <a:chOff x="2064" y="2304"/>
            <a:chExt cx="1584" cy="1584"/>
          </a:xfrm>
          <a:solidFill>
            <a:srgbClr val="FFFF00"/>
          </a:solidFill>
        </p:grpSpPr>
        <p:sp>
          <p:nvSpPr>
            <p:cNvPr id="93196"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7"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grpSp>
        <p:nvGrpSpPr>
          <p:cNvPr id="6"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13" descr="726986tyvhi3urbl"/>
          <p:cNvPicPr>
            <a:picLocks noChangeAspect="1" noChangeArrowheads="1" noCrop="1"/>
          </p:cNvPicPr>
          <p:nvPr/>
        </p:nvPicPr>
        <p:blipFill>
          <a:blip r:embed="rId3"/>
          <a:srcRect/>
          <a:stretch>
            <a:fillRect/>
          </a:stretch>
        </p:blipFill>
        <p:spPr bwMode="auto">
          <a:xfrm>
            <a:off x="9339943" y="0"/>
            <a:ext cx="2693307" cy="7086600"/>
          </a:xfrm>
          <a:prstGeom prst="rect">
            <a:avLst/>
          </a:prstGeom>
          <a:noFill/>
          <a:ln w="9525">
            <a:noFill/>
            <a:miter lim="800000"/>
            <a:headEnd/>
            <a:tailEnd/>
          </a:ln>
        </p:spPr>
      </p:pic>
      <p:pic>
        <p:nvPicPr>
          <p:cNvPr id="30" name="Picture 13" descr="726986tyvhi3urbl"/>
          <p:cNvPicPr>
            <a:picLocks noChangeAspect="1" noChangeArrowheads="1" noCrop="1"/>
          </p:cNvPicPr>
          <p:nvPr/>
        </p:nvPicPr>
        <p:blipFill>
          <a:blip r:embed="rId3"/>
          <a:srcRect/>
          <a:stretch>
            <a:fillRect/>
          </a:stretch>
        </p:blipFill>
        <p:spPr bwMode="auto">
          <a:xfrm rot="10800000">
            <a:off x="159807" y="-304800"/>
            <a:ext cx="2500842" cy="7162800"/>
          </a:xfrm>
          <a:prstGeom prst="rect">
            <a:avLst/>
          </a:prstGeom>
          <a:noFill/>
          <a:ln w="9525">
            <a:noFill/>
            <a:miter lim="800000"/>
            <a:headEnd/>
            <a:tailEnd/>
          </a:ln>
        </p:spPr>
      </p:pic>
    </p:spTree>
    <p:extLst>
      <p:ext uri="{BB962C8B-B14F-4D97-AF65-F5344CB8AC3E}">
        <p14:creationId xmlns:p14="http://schemas.microsoft.com/office/powerpoint/2010/main" val="35711910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48708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a:t>
            </a:r>
            <a:r>
              <a:rPr lang="en-US" sz="9600" b="1" smtClean="0">
                <a:solidFill>
                  <a:srgbClr val="FF0000"/>
                </a:solidFill>
                <a:latin typeface="Times New Roman" pitchFamily="18" charset="0"/>
                <a:cs typeface="Times New Roman" pitchFamily="18" charset="0"/>
              </a:rPr>
              <a:t>5</a:t>
            </a:r>
            <a:endParaRPr lang="en-US" sz="9600" b="1" dirty="0">
              <a:solidFill>
                <a:srgbClr val="FF0000"/>
              </a:solidFill>
              <a:latin typeface="Times New Roman" pitchFamily="18" charset="0"/>
              <a:cs typeface="Times New Roman" pitchFamily="18" charset="0"/>
            </a:endParaRPr>
          </a:p>
        </p:txBody>
      </p:sp>
      <p:pic>
        <p:nvPicPr>
          <p:cNvPr id="5" name="Picture 2" descr="402cd816">
            <a:extLst>
              <a:ext uri="{FF2B5EF4-FFF2-40B4-BE49-F238E27FC236}">
                <a16:creationId xmlns:a16="http://schemas.microsoft.com/office/drawing/2014/main" id="{5BC623B8-B372-4C90-B287-0404C430F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470571" y="4095087"/>
            <a:ext cx="2721428" cy="27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5348" y="4343401"/>
            <a:ext cx="2452437" cy="245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9906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269" y="105591"/>
            <a:ext cx="6522857" cy="557648"/>
          </a:xfrm>
          <a:prstGeom prst="rect">
            <a:avLst/>
          </a:prstGeom>
        </p:spPr>
      </p:pic>
      <p:pic>
        <p:nvPicPr>
          <p:cNvPr id="4" name="Picture 3"/>
          <p:cNvPicPr>
            <a:picLocks noChangeAspect="1"/>
          </p:cNvPicPr>
          <p:nvPr/>
        </p:nvPicPr>
        <p:blipFill>
          <a:blip r:embed="rId3"/>
          <a:stretch>
            <a:fillRect/>
          </a:stretch>
        </p:blipFill>
        <p:spPr>
          <a:xfrm>
            <a:off x="106814" y="668381"/>
            <a:ext cx="12002718" cy="3015344"/>
          </a:xfrm>
          <a:prstGeom prst="rect">
            <a:avLst/>
          </a:prstGeom>
        </p:spPr>
      </p:pic>
      <p:sp>
        <p:nvSpPr>
          <p:cNvPr id="5" name="Rectangle 4"/>
          <p:cNvSpPr/>
          <p:nvPr/>
        </p:nvSpPr>
        <p:spPr>
          <a:xfrm>
            <a:off x="0" y="3551693"/>
            <a:ext cx="1633781" cy="646331"/>
          </a:xfrm>
          <a:prstGeom prst="rect">
            <a:avLst/>
          </a:prstGeom>
        </p:spPr>
        <p:txBody>
          <a:bodyPr wrap="none">
            <a:spAutoFit/>
          </a:bodyPr>
          <a:lstStyle/>
          <a:p>
            <a:r>
              <a:rPr lang="en-US" sz="3600" smtClean="0">
                <a:solidFill>
                  <a:srgbClr val="181717"/>
                </a:solidFill>
                <a:latin typeface="Times New Roman" panose="02020603050405020304" pitchFamily="18" charset="0"/>
              </a:rPr>
              <a:t>Cái nón</a:t>
            </a:r>
            <a:endParaRPr lang="en-US" sz="3600"/>
          </a:p>
        </p:txBody>
      </p:sp>
      <p:sp>
        <p:nvSpPr>
          <p:cNvPr id="6" name="Rectangle 5"/>
          <p:cNvSpPr/>
          <p:nvPr/>
        </p:nvSpPr>
        <p:spPr>
          <a:xfrm>
            <a:off x="2092958" y="3591583"/>
            <a:ext cx="1300356"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ô (dù)</a:t>
            </a:r>
            <a:endParaRPr lang="en-US" sz="3600"/>
          </a:p>
        </p:txBody>
      </p:sp>
      <p:sp>
        <p:nvSpPr>
          <p:cNvPr id="7" name="Rectangle 6"/>
          <p:cNvSpPr/>
          <p:nvPr/>
        </p:nvSpPr>
        <p:spPr>
          <a:xfrm>
            <a:off x="4153792" y="3669959"/>
            <a:ext cx="1903085"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m</a:t>
            </a:r>
            <a:r>
              <a:rPr lang="en-US" sz="3600" smtClean="0">
                <a:solidFill>
                  <a:srgbClr val="181717"/>
                </a:solidFill>
                <a:latin typeface="Times New Roman" panose="02020603050405020304" pitchFamily="18" charset="0"/>
                <a:ea typeface="Times New Roman" panose="02020603050405020304" pitchFamily="18" charset="0"/>
              </a:rPr>
              <a:t>ũ, khăn</a:t>
            </a:r>
            <a:endParaRPr lang="en-US" sz="3600"/>
          </a:p>
        </p:txBody>
      </p:sp>
      <p:sp>
        <p:nvSpPr>
          <p:cNvPr id="8" name="Rectangle 7"/>
          <p:cNvSpPr/>
          <p:nvPr/>
        </p:nvSpPr>
        <p:spPr>
          <a:xfrm>
            <a:off x="6258707" y="3683725"/>
            <a:ext cx="1550424"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áo mưa</a:t>
            </a:r>
            <a:endParaRPr lang="en-US" sz="3600"/>
          </a:p>
        </p:txBody>
      </p:sp>
      <p:sp>
        <p:nvSpPr>
          <p:cNvPr id="9" name="Rectangle 8"/>
          <p:cNvSpPr/>
          <p:nvPr/>
        </p:nvSpPr>
        <p:spPr>
          <a:xfrm>
            <a:off x="8138074" y="3683725"/>
            <a:ext cx="1890261"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quạt điện</a:t>
            </a:r>
            <a:endParaRPr lang="en-US" sz="3600"/>
          </a:p>
        </p:txBody>
      </p:sp>
      <p:sp>
        <p:nvSpPr>
          <p:cNvPr id="10" name="Rectangle 9"/>
          <p:cNvSpPr/>
          <p:nvPr/>
        </p:nvSpPr>
        <p:spPr>
          <a:xfrm>
            <a:off x="10135149" y="3669958"/>
            <a:ext cx="1890261" cy="646331"/>
          </a:xfrm>
          <a:prstGeom prst="rect">
            <a:avLst/>
          </a:prstGeom>
        </p:spPr>
        <p:txBody>
          <a:bodyPr wrap="none">
            <a:spAutoFit/>
          </a:bodyPr>
          <a:lstStyle/>
          <a:p>
            <a:r>
              <a:rPr lang="en-US" sz="3600" smtClean="0">
                <a:solidFill>
                  <a:srgbClr val="181717"/>
                </a:solidFill>
                <a:latin typeface="Times New Roman" panose="02020603050405020304" pitchFamily="18" charset="0"/>
                <a:ea typeface="Times New Roman" panose="02020603050405020304" pitchFamily="18" charset="0"/>
              </a:rPr>
              <a:t>quạt </a:t>
            </a:r>
            <a:r>
              <a:rPr lang="en-US" sz="3600">
                <a:solidFill>
                  <a:srgbClr val="181717"/>
                </a:solidFill>
                <a:latin typeface="Times New Roman" panose="02020603050405020304" pitchFamily="18" charset="0"/>
                <a:ea typeface="Times New Roman" panose="02020603050405020304" pitchFamily="18" charset="0"/>
              </a:rPr>
              <a:t>giấy</a:t>
            </a:r>
            <a:endParaRPr lang="en-US" sz="3600"/>
          </a:p>
        </p:txBody>
      </p:sp>
      <p:pic>
        <p:nvPicPr>
          <p:cNvPr id="11"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2371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40" y="1045027"/>
            <a:ext cx="12002718" cy="3015344"/>
          </a:xfrm>
          <a:prstGeom prst="rect">
            <a:avLst/>
          </a:prstGeom>
        </p:spPr>
      </p:pic>
      <p:sp>
        <p:nvSpPr>
          <p:cNvPr id="6" name="Rectangle 5"/>
          <p:cNvSpPr/>
          <p:nvPr/>
        </p:nvSpPr>
        <p:spPr>
          <a:xfrm>
            <a:off x="339634" y="193767"/>
            <a:ext cx="11138263" cy="1200329"/>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Chọn 1 </a:t>
            </a:r>
            <a:r>
              <a:rPr lang="en-US" sz="3600" smtClean="0">
                <a:solidFill>
                  <a:srgbClr val="181717"/>
                </a:solidFill>
                <a:latin typeface="Times New Roman" panose="02020603050405020304" pitchFamily="18" charset="0"/>
                <a:ea typeface="Times New Roman" panose="02020603050405020304" pitchFamily="18" charset="0"/>
              </a:rPr>
              <a:t>- </a:t>
            </a:r>
            <a:r>
              <a:rPr lang="en-US" sz="3600">
                <a:solidFill>
                  <a:srgbClr val="181717"/>
                </a:solidFill>
                <a:latin typeface="Times New Roman" panose="02020603050405020304" pitchFamily="18" charset="0"/>
                <a:ea typeface="Times New Roman" panose="02020603050405020304" pitchFamily="18" charset="0"/>
              </a:rPr>
              <a:t>2 đồ vật yêu thích và nói về đặc điểm, công dụng của chúng. </a:t>
            </a:r>
            <a:endParaRPr lang="en-US" sz="3600"/>
          </a:p>
        </p:txBody>
      </p:sp>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817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03242" y="-1"/>
            <a:ext cx="8126685" cy="5013013"/>
          </a:xfrm>
          <a:prstGeom prst="rect">
            <a:avLst/>
          </a:prstGeom>
        </p:spPr>
      </p:pic>
      <p:sp>
        <p:nvSpPr>
          <p:cNvPr id="4" name="Rectangle 3"/>
          <p:cNvSpPr/>
          <p:nvPr/>
        </p:nvSpPr>
        <p:spPr>
          <a:xfrm>
            <a:off x="261256" y="5117517"/>
            <a:ext cx="11930743" cy="1323439"/>
          </a:xfrm>
          <a:prstGeom prst="rect">
            <a:avLst/>
          </a:prstGeom>
        </p:spPr>
        <p:txBody>
          <a:bodyPr wrap="square">
            <a:spAutoFit/>
          </a:bodyPr>
          <a:lstStyle/>
          <a:p>
            <a:r>
              <a:rPr lang="en-US" sz="4000" smtClean="0">
                <a:solidFill>
                  <a:srgbClr val="181717"/>
                </a:solidFill>
                <a:latin typeface="Times New Roman" panose="02020603050405020304" pitchFamily="18" charset="0"/>
                <a:ea typeface="Times New Roman" panose="02020603050405020304" pitchFamily="18" charset="0"/>
              </a:rPr>
              <a:t>Nón </a:t>
            </a:r>
            <a:r>
              <a:rPr lang="en-US" sz="4000">
                <a:solidFill>
                  <a:srgbClr val="181717"/>
                </a:solidFill>
                <a:latin typeface="Times New Roman" panose="02020603050405020304" pitchFamily="18" charset="0"/>
                <a:ea typeface="Times New Roman" panose="02020603050405020304" pitchFamily="18" charset="0"/>
              </a:rPr>
              <a:t>có hình chóp được dùng để che mưa, che nắng; mũ được đan bằng len dùng để đội đầu vào mùa lạnh;…</a:t>
            </a:r>
            <a:endParaRPr lang="en-US" sz="4000"/>
          </a:p>
        </p:txBody>
      </p:sp>
    </p:spTree>
    <p:extLst>
      <p:ext uri="{BB962C8B-B14F-4D97-AF65-F5344CB8AC3E}">
        <p14:creationId xmlns:p14="http://schemas.microsoft.com/office/powerpoint/2010/main" val="31091673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61503" y="257720"/>
            <a:ext cx="12041696" cy="591366"/>
          </a:xfrm>
          <a:prstGeom prst="rect">
            <a:avLst/>
          </a:prstGeom>
        </p:spPr>
      </p:pic>
      <p:pic>
        <p:nvPicPr>
          <p:cNvPr id="4" name="Picture 3"/>
          <p:cNvPicPr>
            <a:picLocks noChangeAspect="1"/>
          </p:cNvPicPr>
          <p:nvPr/>
        </p:nvPicPr>
        <p:blipFill>
          <a:blip r:embed="rId4"/>
          <a:stretch>
            <a:fillRect/>
          </a:stretch>
        </p:blipFill>
        <p:spPr>
          <a:xfrm>
            <a:off x="230913" y="849085"/>
            <a:ext cx="11820985" cy="4402183"/>
          </a:xfrm>
          <a:prstGeom prst="rect">
            <a:avLst/>
          </a:prstGeom>
        </p:spPr>
      </p:pic>
    </p:spTree>
    <p:extLst>
      <p:ext uri="{BB962C8B-B14F-4D97-AF65-F5344CB8AC3E}">
        <p14:creationId xmlns:p14="http://schemas.microsoft.com/office/powerpoint/2010/main" val="3492358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2" name="Rectangle 1"/>
          <p:cNvSpPr/>
          <p:nvPr/>
        </p:nvSpPr>
        <p:spPr>
          <a:xfrm>
            <a:off x="5197235" y="3910540"/>
            <a:ext cx="316299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6</a:t>
            </a:r>
            <a:endParaRPr lang="en-US" sz="8000" b="1" dirty="0">
              <a:solidFill>
                <a:srgbClr val="FF0000"/>
              </a:solidFill>
              <a:latin typeface="Times New Roman" pitchFamily="18" charset="0"/>
              <a:cs typeface="Times New Roman" pitchFamily="18" charset="0"/>
            </a:endParaRPr>
          </a:p>
        </p:txBody>
      </p:sp>
      <p:pic>
        <p:nvPicPr>
          <p:cNvPr id="8"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9839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40811" y="0"/>
            <a:ext cx="6835985" cy="1763486"/>
          </a:xfrm>
          <a:prstGeom prst="rect">
            <a:avLst/>
          </a:prstGeom>
        </p:spPr>
      </p:pic>
      <p:pic>
        <p:nvPicPr>
          <p:cNvPr id="4" name="Picture 3"/>
          <p:cNvPicPr>
            <a:picLocks noChangeAspect="1"/>
          </p:cNvPicPr>
          <p:nvPr/>
        </p:nvPicPr>
        <p:blipFill>
          <a:blip r:embed="rId3"/>
          <a:stretch>
            <a:fillRect/>
          </a:stretch>
        </p:blipFill>
        <p:spPr>
          <a:xfrm>
            <a:off x="292961" y="2281101"/>
            <a:ext cx="11672616" cy="592728"/>
          </a:xfrm>
          <a:prstGeom prst="rect">
            <a:avLst/>
          </a:prstGeom>
        </p:spPr>
      </p:pic>
      <p:sp>
        <p:nvSpPr>
          <p:cNvPr id="5" name="Rectangle 4"/>
          <p:cNvSpPr/>
          <p:nvPr/>
        </p:nvSpPr>
        <p:spPr>
          <a:xfrm>
            <a:off x="496389" y="3370216"/>
            <a:ext cx="11350397" cy="1754326"/>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Đ</a:t>
            </a:r>
            <a:r>
              <a:rPr lang="en-US" sz="3600" smtClean="0">
                <a:solidFill>
                  <a:srgbClr val="181717"/>
                </a:solidFill>
                <a:latin typeface="Times New Roman" panose="02020603050405020304" pitchFamily="18" charset="0"/>
                <a:ea typeface="Times New Roman" panose="02020603050405020304" pitchFamily="18" charset="0"/>
              </a:rPr>
              <a:t>ọc </a:t>
            </a:r>
            <a:r>
              <a:rPr lang="en-US" sz="3600">
                <a:solidFill>
                  <a:srgbClr val="181717"/>
                </a:solidFill>
                <a:latin typeface="Times New Roman" panose="02020603050405020304" pitchFamily="18" charset="0"/>
                <a:ea typeface="Times New Roman" panose="02020603050405020304" pitchFamily="18" charset="0"/>
              </a:rPr>
              <a:t>một số bài thơ như: </a:t>
            </a:r>
            <a:r>
              <a:rPr lang="en-US" sz="3600" i="1">
                <a:solidFill>
                  <a:srgbClr val="181717"/>
                </a:solidFill>
                <a:latin typeface="Times New Roman" panose="02020603050405020304" pitchFamily="18" charset="0"/>
                <a:ea typeface="Times New Roman" panose="02020603050405020304" pitchFamily="18" charset="0"/>
              </a:rPr>
              <a:t>Dàn hợp xướng mùa hè </a:t>
            </a:r>
            <a:r>
              <a:rPr lang="en-US" sz="3600">
                <a:solidFill>
                  <a:srgbClr val="181717"/>
                </a:solidFill>
                <a:latin typeface="Times New Roman" panose="02020603050405020304" pitchFamily="18" charset="0"/>
                <a:ea typeface="Times New Roman" panose="02020603050405020304" pitchFamily="18" charset="0"/>
              </a:rPr>
              <a:t>(Nguyễn Lãm Thắng);</a:t>
            </a:r>
            <a:r>
              <a:rPr lang="en-US" sz="3600" i="1">
                <a:solidFill>
                  <a:srgbClr val="181717"/>
                </a:solidFill>
                <a:latin typeface="Times New Roman" panose="02020603050405020304" pitchFamily="18" charset="0"/>
                <a:ea typeface="Times New Roman" panose="02020603050405020304" pitchFamily="18" charset="0"/>
              </a:rPr>
              <a:t> Mùa xuân, mùa hè </a:t>
            </a:r>
            <a:r>
              <a:rPr lang="en-US" sz="3600">
                <a:solidFill>
                  <a:srgbClr val="181717"/>
                </a:solidFill>
                <a:latin typeface="Times New Roman" panose="02020603050405020304" pitchFamily="18" charset="0"/>
                <a:ea typeface="Times New Roman" panose="02020603050405020304" pitchFamily="18" charset="0"/>
              </a:rPr>
              <a:t>(Trần Đăng Khoa);</a:t>
            </a:r>
            <a:r>
              <a:rPr lang="en-US" sz="3600" i="1">
                <a:solidFill>
                  <a:srgbClr val="181717"/>
                </a:solidFill>
                <a:latin typeface="Times New Roman" panose="02020603050405020304" pitchFamily="18" charset="0"/>
                <a:ea typeface="Times New Roman" panose="02020603050405020304" pitchFamily="18" charset="0"/>
              </a:rPr>
              <a:t> Mùa thu đến </a:t>
            </a:r>
            <a:r>
              <a:rPr lang="en-US" sz="3600">
                <a:solidFill>
                  <a:srgbClr val="181717"/>
                </a:solidFill>
                <a:latin typeface="Times New Roman" panose="02020603050405020304" pitchFamily="18" charset="0"/>
                <a:ea typeface="Times New Roman" panose="02020603050405020304" pitchFamily="18" charset="0"/>
              </a:rPr>
              <a:t>(Kim Chuông);</a:t>
            </a:r>
            <a:r>
              <a:rPr lang="en-US" sz="3600" i="1">
                <a:solidFill>
                  <a:srgbClr val="181717"/>
                </a:solidFill>
                <a:latin typeface="Times New Roman" panose="02020603050405020304" pitchFamily="18" charset="0"/>
                <a:ea typeface="Times New Roman" panose="02020603050405020304" pitchFamily="18" charset="0"/>
              </a:rPr>
              <a:t> Hoa cúc vàng </a:t>
            </a:r>
            <a:r>
              <a:rPr lang="en-US" sz="3600">
                <a:solidFill>
                  <a:srgbClr val="181717"/>
                </a:solidFill>
                <a:latin typeface="Times New Roman" panose="02020603050405020304" pitchFamily="18" charset="0"/>
                <a:ea typeface="Times New Roman" panose="02020603050405020304" pitchFamily="18" charset="0"/>
              </a:rPr>
              <a:t>(Nguyễn Văn Chương);… </a:t>
            </a:r>
            <a:endParaRPr lang="en-US" sz="3600"/>
          </a:p>
        </p:txBody>
      </p:sp>
    </p:spTree>
    <p:extLst>
      <p:ext uri="{BB962C8B-B14F-4D97-AF65-F5344CB8AC3E}">
        <p14:creationId xmlns:p14="http://schemas.microsoft.com/office/powerpoint/2010/main" val="1496676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068618" y="2142309"/>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spTree>
    <p:extLst>
      <p:ext uri="{BB962C8B-B14F-4D97-AF65-F5344CB8AC3E}">
        <p14:creationId xmlns:p14="http://schemas.microsoft.com/office/powerpoint/2010/main" val="23469557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300" y="3091133"/>
            <a:ext cx="11902032" cy="618718"/>
          </a:xfrm>
          <a:prstGeom prst="rect">
            <a:avLst/>
          </a:prstGeom>
        </p:spPr>
      </p:pic>
      <p:pic>
        <p:nvPicPr>
          <p:cNvPr id="4" name="Picture 3"/>
          <p:cNvPicPr>
            <a:picLocks noChangeAspect="1"/>
          </p:cNvPicPr>
          <p:nvPr/>
        </p:nvPicPr>
        <p:blipFill>
          <a:blip r:embed="rId3"/>
          <a:stretch>
            <a:fillRect/>
          </a:stretch>
        </p:blipFill>
        <p:spPr>
          <a:xfrm>
            <a:off x="154985" y="4111262"/>
            <a:ext cx="12037015" cy="1352550"/>
          </a:xfrm>
          <a:prstGeom prst="rect">
            <a:avLst/>
          </a:prstGeom>
        </p:spPr>
      </p:pic>
      <p:sp>
        <p:nvSpPr>
          <p:cNvPr id="5" name="Rounded Rectangle 4"/>
          <p:cNvSpPr/>
          <p:nvPr/>
        </p:nvSpPr>
        <p:spPr>
          <a:xfrm>
            <a:off x="2506915" y="199276"/>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64127" y="364651"/>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pic>
        <p:nvPicPr>
          <p:cNvPr id="7" name="143"/>
          <p:cNvPicPr>
            <a:picLocks noChangeAspect="1"/>
          </p:cNvPicPr>
          <p:nvPr/>
        </p:nvPicPr>
        <p:blipFill>
          <a:blip r:embed="rId4"/>
          <a:stretch>
            <a:fillRect/>
          </a:stretch>
        </p:blipFill>
        <p:spPr>
          <a:xfrm>
            <a:off x="0" y="0"/>
            <a:ext cx="896190" cy="1012024"/>
          </a:xfrm>
          <a:prstGeom prst="rect">
            <a:avLst/>
          </a:prstGeom>
        </p:spPr>
      </p:pic>
      <p:pic>
        <p:nvPicPr>
          <p:cNvPr id="8" name="144"/>
          <p:cNvPicPr>
            <a:picLocks noChangeAspect="1"/>
          </p:cNvPicPr>
          <p:nvPr/>
        </p:nvPicPr>
        <p:blipFill>
          <a:blip r:embed="rId5"/>
          <a:stretch>
            <a:fillRect/>
          </a:stretch>
        </p:blipFill>
        <p:spPr>
          <a:xfrm>
            <a:off x="11354169" y="60965"/>
            <a:ext cx="768163" cy="890093"/>
          </a:xfrm>
          <a:prstGeom prst="rect">
            <a:avLst/>
          </a:prstGeom>
        </p:spPr>
      </p:pic>
    </p:spTree>
    <p:extLst>
      <p:ext uri="{BB962C8B-B14F-4D97-AF65-F5344CB8AC3E}">
        <p14:creationId xmlns:p14="http://schemas.microsoft.com/office/powerpoint/2010/main" val="42167829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2063749" y="609600"/>
            <a:ext cx="8647793" cy="1295400"/>
          </a:xfrm>
          <a:prstGeom prst="rect">
            <a:avLst/>
          </a:prstGeom>
          <a:noFill/>
          <a:ln w="9525">
            <a:noFill/>
            <a:miter lim="800000"/>
            <a:headEnd/>
            <a:tailEnd/>
          </a:ln>
          <a:effectLst/>
        </p:spPr>
        <p:txBody>
          <a:bodyPr anchor="ctr"/>
          <a:lstStyle/>
          <a:p>
            <a:pPr algn="ctr">
              <a:defRPr/>
            </a:pPr>
            <a:r>
              <a:rPr lang="en-US" sz="4000" b="1" dirty="0" err="1">
                <a:solidFill>
                  <a:srgbClr val="0000CC"/>
                </a:solidFill>
                <a:effectLst>
                  <a:outerShdw blurRad="38100" dist="38100" dir="2700000" algn="tl">
                    <a:srgbClr val="000000"/>
                  </a:outerShdw>
                </a:effectLst>
                <a:latin typeface=".VnAvant" pitchFamily="34" charset="0"/>
                <a:cs typeface="Arial" charset="0"/>
              </a:rPr>
              <a:t>Xin</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ch©n</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thµnh</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c¶m</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a:solidFill>
                  <a:srgbClr val="0000CC"/>
                </a:solidFill>
                <a:effectLst>
                  <a:outerShdw blurRad="38100" dist="38100" dir="2700000" algn="tl">
                    <a:srgbClr val="000000"/>
                  </a:outerShdw>
                </a:effectLst>
                <a:latin typeface=".VnAvant" pitchFamily="34" charset="0"/>
                <a:cs typeface="Arial" charset="0"/>
              </a:rPr>
              <a:t>n </a:t>
            </a:r>
            <a:endParaRPr lang="en-US" sz="4000" b="1" smtClean="0">
              <a:solidFill>
                <a:srgbClr val="0000CC"/>
              </a:solidFill>
              <a:effectLst>
                <a:outerShdw blurRad="38100" dist="38100" dir="2700000" algn="tl">
                  <a:srgbClr val="000000"/>
                </a:outerShdw>
              </a:effectLst>
              <a:latin typeface=".VnAvant" pitchFamily="34" charset="0"/>
              <a:cs typeface="Arial" charset="0"/>
            </a:endParaRPr>
          </a:p>
          <a:p>
            <a:pPr algn="ctr">
              <a:defRPr/>
            </a:pPr>
            <a:r>
              <a:rPr lang="en-US" sz="4000" b="1" smtClean="0">
                <a:solidFill>
                  <a:srgbClr val="0000CC"/>
                </a:solidFill>
                <a:effectLst>
                  <a:outerShdw blurRad="38100" dist="38100" dir="2700000" algn="tl">
                    <a:srgbClr val="000000"/>
                  </a:outerShdw>
                </a:effectLst>
                <a:latin typeface=".VnAvant" pitchFamily="34" charset="0"/>
                <a:cs typeface="Arial" charset="0"/>
              </a:rPr>
              <a:t>c¸c thÇy </a:t>
            </a:r>
            <a:r>
              <a:rPr lang="en-US" sz="4000" b="1" dirty="0">
                <a:solidFill>
                  <a:srgbClr val="0000CC"/>
                </a:solidFill>
                <a:effectLst>
                  <a:outerShdw blurRad="38100" dist="38100" dir="2700000" algn="tl">
                    <a:srgbClr val="000000"/>
                  </a:outerShdw>
                </a:effectLst>
                <a:latin typeface=".VnAvant" pitchFamily="34" charset="0"/>
                <a:cs typeface="Arial" charset="0"/>
              </a:rPr>
              <a:t>c« </a:t>
            </a:r>
            <a:r>
              <a:rPr lang="en-US" sz="4000" b="1" dirty="0" err="1">
                <a:solidFill>
                  <a:srgbClr val="0000CC"/>
                </a:solidFill>
                <a:effectLst>
                  <a:outerShdw blurRad="38100" dist="38100" dir="2700000" algn="tl">
                    <a:srgbClr val="000000"/>
                  </a:outerShdw>
                </a:effectLst>
                <a:latin typeface=".VnAvant" pitchFamily="34" charset="0"/>
                <a:cs typeface="Arial" charset="0"/>
              </a:rPr>
              <a:t>gi¸o</a:t>
            </a:r>
            <a:r>
              <a:rPr lang="en-US" sz="4000" b="1" dirty="0">
                <a:solidFill>
                  <a:srgbClr val="0000CC"/>
                </a:solidFill>
                <a:effectLst>
                  <a:outerShdw blurRad="38100" dist="38100" dir="2700000" algn="tl">
                    <a:srgbClr val="000000"/>
                  </a:outerShdw>
                </a:effectLst>
                <a:latin typeface=".VnAvant" pitchFamily="34" charset="0"/>
                <a:cs typeface="Arial" charset="0"/>
              </a:rPr>
              <a:t> vµ </a:t>
            </a:r>
            <a:r>
              <a:rPr lang="en-US" sz="4000" b="1" dirty="0" err="1">
                <a:solidFill>
                  <a:srgbClr val="0000CC"/>
                </a:solidFill>
                <a:effectLst>
                  <a:outerShdw blurRad="38100" dist="38100" dir="2700000" algn="tl">
                    <a:srgbClr val="000000"/>
                  </a:outerShdw>
                </a:effectLst>
                <a:latin typeface=".VnAvant" pitchFamily="34" charset="0"/>
                <a:cs typeface="Arial" charset="0"/>
              </a:rPr>
              <a:t>c¸c</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em</a:t>
            </a:r>
            <a:endParaRPr lang="en-US" sz="4000" b="1" dirty="0">
              <a:solidFill>
                <a:srgbClr val="0000CC"/>
              </a:solidFill>
              <a:effectLst>
                <a:outerShdw blurRad="38100" dist="38100" dir="2700000" algn="tl">
                  <a:srgbClr val="000000"/>
                </a:outerShdw>
              </a:effectLst>
              <a:latin typeface=".VnAvant" pitchFamily="34" charset="0"/>
              <a:cs typeface="Arial" charset="0"/>
            </a:endParaRPr>
          </a:p>
        </p:txBody>
      </p:sp>
      <p:pic>
        <p:nvPicPr>
          <p:cNvPr id="4" name="Picture 3" descr="K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577" y="1981200"/>
            <a:ext cx="1105117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nh khoe"/>
          <p:cNvPicPr>
            <a:picLocks noChangeAspect="1" noChangeArrowheads="1" noCrop="1"/>
          </p:cNvPicPr>
          <p:nvPr/>
        </p:nvPicPr>
        <p:blipFill>
          <a:blip r:embed="rId4">
            <a:clrChange>
              <a:clrFrom>
                <a:srgbClr val="6666FF"/>
              </a:clrFrom>
              <a:clrTo>
                <a:srgbClr val="6666FF">
                  <a:alpha val="0"/>
                </a:srgbClr>
              </a:clrTo>
            </a:clrChange>
            <a:duotone>
              <a:prstClr val="black"/>
              <a:srgbClr val="0016E6">
                <a:tint val="45000"/>
                <a:satMod val="400000"/>
              </a:srgbClr>
            </a:duotone>
          </a:blip>
          <a:srcRect/>
          <a:stretch>
            <a:fillRect/>
          </a:stretch>
        </p:blipFill>
        <p:spPr bwMode="auto">
          <a:xfrm>
            <a:off x="1606550" y="4084638"/>
            <a:ext cx="4260850" cy="1554163"/>
          </a:xfrm>
          <a:prstGeom prst="rect">
            <a:avLst/>
          </a:prstGeom>
          <a:noFill/>
        </p:spPr>
      </p:pic>
      <p:pic>
        <p:nvPicPr>
          <p:cNvPr id="6" name="Picture 8" descr="HANH PHUC"/>
          <p:cNvPicPr>
            <a:picLocks noChangeAspect="1" noChangeArrowheads="1" noCrop="1"/>
          </p:cNvPicPr>
          <p:nvPr/>
        </p:nvPicPr>
        <p:blipFill>
          <a:blip r:embed="rId5">
            <a:duotone>
              <a:prstClr val="black"/>
              <a:srgbClr val="0033CC">
                <a:tint val="45000"/>
                <a:satMod val="400000"/>
              </a:srgbClr>
            </a:duotone>
          </a:blip>
          <a:srcRect/>
          <a:stretch>
            <a:fillRect/>
          </a:stretch>
        </p:blipFill>
        <p:spPr bwMode="auto">
          <a:xfrm>
            <a:off x="6553200" y="3865564"/>
            <a:ext cx="3657600" cy="1773237"/>
          </a:xfrm>
          <a:prstGeom prst="rect">
            <a:avLst/>
          </a:prstGeom>
          <a:noFill/>
        </p:spPr>
      </p:pic>
    </p:spTree>
    <p:extLst>
      <p:ext uri="{BB962C8B-B14F-4D97-AF65-F5344CB8AC3E}">
        <p14:creationId xmlns:p14="http://schemas.microsoft.com/office/powerpoint/2010/main" val="38248222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2"/>
          <p:cNvGrpSpPr>
            <a:grpSpLocks/>
          </p:cNvGrpSpPr>
          <p:nvPr/>
        </p:nvGrpSpPr>
        <p:grpSpPr bwMode="auto">
          <a:xfrm>
            <a:off x="205455" y="76201"/>
            <a:ext cx="6119145" cy="847725"/>
            <a:chOff x="2350" y="1008"/>
            <a:chExt cx="1826" cy="534"/>
          </a:xfrm>
        </p:grpSpPr>
        <p:pic>
          <p:nvPicPr>
            <p:cNvPr id="3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p:cNvGrpSpPr>
            <a:grpSpLocks/>
          </p:cNvGrpSpPr>
          <p:nvPr/>
        </p:nvGrpSpPr>
        <p:grpSpPr bwMode="auto">
          <a:xfrm>
            <a:off x="5867399" y="76201"/>
            <a:ext cx="6072051" cy="847725"/>
            <a:chOff x="2350" y="1008"/>
            <a:chExt cx="1826" cy="534"/>
          </a:xfrm>
        </p:grpSpPr>
        <p:pic>
          <p:nvPicPr>
            <p:cNvPr id="3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p:cNvGrpSpPr>
            <a:grpSpLocks/>
          </p:cNvGrpSpPr>
          <p:nvPr/>
        </p:nvGrpSpPr>
        <p:grpSpPr bwMode="auto">
          <a:xfrm>
            <a:off x="159808" y="1143001"/>
            <a:ext cx="6240991" cy="847725"/>
            <a:chOff x="2350" y="1008"/>
            <a:chExt cx="1826" cy="534"/>
          </a:xfrm>
        </p:grpSpPr>
        <p:pic>
          <p:nvPicPr>
            <p:cNvPr id="4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2"/>
          <p:cNvGrpSpPr>
            <a:grpSpLocks/>
          </p:cNvGrpSpPr>
          <p:nvPr/>
        </p:nvGrpSpPr>
        <p:grpSpPr bwMode="auto">
          <a:xfrm>
            <a:off x="159809" y="2200276"/>
            <a:ext cx="6240991" cy="847725"/>
            <a:chOff x="2350" y="1008"/>
            <a:chExt cx="1826" cy="534"/>
          </a:xfrm>
        </p:grpSpPr>
        <p:pic>
          <p:nvPicPr>
            <p:cNvPr id="4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2"/>
          <p:cNvGrpSpPr>
            <a:grpSpLocks/>
          </p:cNvGrpSpPr>
          <p:nvPr/>
        </p:nvGrpSpPr>
        <p:grpSpPr bwMode="auto">
          <a:xfrm>
            <a:off x="286002" y="3038476"/>
            <a:ext cx="6267198" cy="847725"/>
            <a:chOff x="2350" y="1008"/>
            <a:chExt cx="1826" cy="534"/>
          </a:xfrm>
        </p:grpSpPr>
        <p:pic>
          <p:nvPicPr>
            <p:cNvPr id="5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2"/>
          <p:cNvGrpSpPr>
            <a:grpSpLocks/>
          </p:cNvGrpSpPr>
          <p:nvPr/>
        </p:nvGrpSpPr>
        <p:grpSpPr bwMode="auto">
          <a:xfrm>
            <a:off x="205455" y="3952876"/>
            <a:ext cx="6347745" cy="847725"/>
            <a:chOff x="2350" y="1008"/>
            <a:chExt cx="1826" cy="534"/>
          </a:xfrm>
        </p:grpSpPr>
        <p:pic>
          <p:nvPicPr>
            <p:cNvPr id="5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2"/>
          <p:cNvGrpSpPr>
            <a:grpSpLocks/>
          </p:cNvGrpSpPr>
          <p:nvPr/>
        </p:nvGrpSpPr>
        <p:grpSpPr bwMode="auto">
          <a:xfrm>
            <a:off x="236009" y="4943476"/>
            <a:ext cx="6317191" cy="847725"/>
            <a:chOff x="2350" y="1008"/>
            <a:chExt cx="1826" cy="534"/>
          </a:xfrm>
        </p:grpSpPr>
        <p:pic>
          <p:nvPicPr>
            <p:cNvPr id="6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2"/>
          <p:cNvGrpSpPr>
            <a:grpSpLocks/>
          </p:cNvGrpSpPr>
          <p:nvPr/>
        </p:nvGrpSpPr>
        <p:grpSpPr bwMode="auto">
          <a:xfrm>
            <a:off x="286002" y="5857876"/>
            <a:ext cx="6190998" cy="847725"/>
            <a:chOff x="2350" y="1008"/>
            <a:chExt cx="1826" cy="534"/>
          </a:xfrm>
        </p:grpSpPr>
        <p:pic>
          <p:nvPicPr>
            <p:cNvPr id="6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2"/>
          <p:cNvGrpSpPr>
            <a:grpSpLocks/>
          </p:cNvGrpSpPr>
          <p:nvPr/>
        </p:nvGrpSpPr>
        <p:grpSpPr bwMode="auto">
          <a:xfrm>
            <a:off x="5867400" y="990601"/>
            <a:ext cx="6072050" cy="847725"/>
            <a:chOff x="2350" y="1008"/>
            <a:chExt cx="1826" cy="534"/>
          </a:xfrm>
        </p:grpSpPr>
        <p:pic>
          <p:nvPicPr>
            <p:cNvPr id="7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22"/>
          <p:cNvGrpSpPr>
            <a:grpSpLocks/>
          </p:cNvGrpSpPr>
          <p:nvPr/>
        </p:nvGrpSpPr>
        <p:grpSpPr bwMode="auto">
          <a:xfrm>
            <a:off x="5943600" y="1828801"/>
            <a:ext cx="6090708" cy="847725"/>
            <a:chOff x="2350" y="1008"/>
            <a:chExt cx="1826" cy="534"/>
          </a:xfrm>
        </p:grpSpPr>
        <p:pic>
          <p:nvPicPr>
            <p:cNvPr id="7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22"/>
          <p:cNvGrpSpPr>
            <a:grpSpLocks/>
          </p:cNvGrpSpPr>
          <p:nvPr/>
        </p:nvGrpSpPr>
        <p:grpSpPr bwMode="auto">
          <a:xfrm>
            <a:off x="6019800" y="2733676"/>
            <a:ext cx="5919650" cy="847725"/>
            <a:chOff x="2350" y="1008"/>
            <a:chExt cx="1826" cy="534"/>
          </a:xfrm>
        </p:grpSpPr>
        <p:pic>
          <p:nvPicPr>
            <p:cNvPr id="8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p:nvGrpSpPr>
        <p:grpSpPr bwMode="auto">
          <a:xfrm>
            <a:off x="5943600" y="3505201"/>
            <a:ext cx="5995850" cy="847725"/>
            <a:chOff x="2350" y="1008"/>
            <a:chExt cx="1826" cy="534"/>
          </a:xfrm>
        </p:grpSpPr>
        <p:pic>
          <p:nvPicPr>
            <p:cNvPr id="8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2"/>
          <p:cNvGrpSpPr>
            <a:grpSpLocks/>
          </p:cNvGrpSpPr>
          <p:nvPr/>
        </p:nvGrpSpPr>
        <p:grpSpPr bwMode="auto">
          <a:xfrm>
            <a:off x="5943600" y="4343401"/>
            <a:ext cx="5995850" cy="847725"/>
            <a:chOff x="2350" y="1008"/>
            <a:chExt cx="1826" cy="534"/>
          </a:xfrm>
        </p:grpSpPr>
        <p:pic>
          <p:nvPicPr>
            <p:cNvPr id="9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22"/>
          <p:cNvGrpSpPr>
            <a:grpSpLocks/>
          </p:cNvGrpSpPr>
          <p:nvPr/>
        </p:nvGrpSpPr>
        <p:grpSpPr bwMode="auto">
          <a:xfrm>
            <a:off x="6019800" y="5172076"/>
            <a:ext cx="5919650" cy="847725"/>
            <a:chOff x="2350" y="1008"/>
            <a:chExt cx="1826" cy="534"/>
          </a:xfrm>
        </p:grpSpPr>
        <p:pic>
          <p:nvPicPr>
            <p:cNvPr id="9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2"/>
          <p:cNvGrpSpPr>
            <a:grpSpLocks/>
          </p:cNvGrpSpPr>
          <p:nvPr/>
        </p:nvGrpSpPr>
        <p:grpSpPr bwMode="auto">
          <a:xfrm>
            <a:off x="5943600" y="5943601"/>
            <a:ext cx="5995850" cy="847725"/>
            <a:chOff x="2350" y="1008"/>
            <a:chExt cx="1826" cy="534"/>
          </a:xfrm>
        </p:grpSpPr>
        <p:pic>
          <p:nvPicPr>
            <p:cNvPr id="10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2"/>
          <p:cNvGrpSpPr>
            <a:grpSpLocks/>
          </p:cNvGrpSpPr>
          <p:nvPr/>
        </p:nvGrpSpPr>
        <p:grpSpPr bwMode="auto">
          <a:xfrm>
            <a:off x="2895600" y="213610"/>
            <a:ext cx="2514600" cy="2819400"/>
            <a:chOff x="528" y="144"/>
            <a:chExt cx="1584" cy="1584"/>
          </a:xfrm>
          <a:solidFill>
            <a:srgbClr val="D60093"/>
          </a:solidFill>
        </p:grpSpPr>
        <p:sp>
          <p:nvSpPr>
            <p:cNvPr id="10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0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sp>
        <p:nvSpPr>
          <p:cNvPr id="109" name="PubOvalCallout"/>
          <p:cNvSpPr>
            <a:spLocks noEditPoints="1" noChangeArrowheads="1"/>
          </p:cNvSpPr>
          <p:nvPr/>
        </p:nvSpPr>
        <p:spPr bwMode="auto">
          <a:xfrm>
            <a:off x="2362200" y="838200"/>
            <a:ext cx="3429000" cy="24384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chemeClr val="accent6">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solidFill>
                <a:srgbClr val="FF0000"/>
              </a:solidFill>
              <a:latin typeface="Arial" pitchFamily="34" charset="0"/>
              <a:cs typeface="Arial"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a:t>
            </a:r>
            <a:r>
              <a:rPr lang="en-US" sz="3200" b="1" smtClean="0">
                <a:solidFill>
                  <a:srgbClr val="000099"/>
                </a:solidFill>
                <a:latin typeface="Times New Roman" pitchFamily="18" charset="0"/>
                <a:cs typeface="Times New Roman" pitchFamily="18" charset="0"/>
              </a:rPr>
              <a:t>1</a:t>
            </a:r>
            <a:endParaRPr lang="en-US" sz="3200" b="1" dirty="0">
              <a:solidFill>
                <a:srgbClr val="000099"/>
              </a:solidFill>
              <a:latin typeface="Arial" pitchFamily="34" charset="0"/>
              <a:cs typeface="Arial" pitchFamily="34" charset="0"/>
            </a:endParaRPr>
          </a:p>
        </p:txBody>
      </p:sp>
      <p:grpSp>
        <p:nvGrpSpPr>
          <p:cNvPr id="19" name="Group 5"/>
          <p:cNvGrpSpPr>
            <a:grpSpLocks/>
          </p:cNvGrpSpPr>
          <p:nvPr/>
        </p:nvGrpSpPr>
        <p:grpSpPr bwMode="auto">
          <a:xfrm>
            <a:off x="6629400" y="213610"/>
            <a:ext cx="2514600" cy="2819400"/>
            <a:chOff x="3168" y="144"/>
            <a:chExt cx="1584" cy="1584"/>
          </a:xfrm>
          <a:solidFill>
            <a:srgbClr val="0070C0"/>
          </a:solidFill>
        </p:grpSpPr>
        <p:sp>
          <p:nvSpPr>
            <p:cNvPr id="111"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2"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sp>
        <p:nvSpPr>
          <p:cNvPr id="113" name="Cloud"/>
          <p:cNvSpPr>
            <a:spLocks noChangeAspect="1" noEditPoints="1" noChangeArrowheads="1"/>
          </p:cNvSpPr>
          <p:nvPr/>
        </p:nvSpPr>
        <p:spPr bwMode="auto">
          <a:xfrm>
            <a:off x="6097694" y="685800"/>
            <a:ext cx="3427306" cy="217932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FF"/>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latin typeface=".VnTime"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a:t>
            </a:r>
            <a:r>
              <a:rPr lang="en-US" sz="3200" b="1" smtClean="0">
                <a:solidFill>
                  <a:srgbClr val="000099"/>
                </a:solidFill>
                <a:latin typeface="Times New Roman" pitchFamily="18" charset="0"/>
                <a:cs typeface="Times New Roman" pitchFamily="18" charset="0"/>
              </a:rPr>
              <a:t>2</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0" name="Group 8"/>
          <p:cNvGrpSpPr>
            <a:grpSpLocks/>
          </p:cNvGrpSpPr>
          <p:nvPr/>
        </p:nvGrpSpPr>
        <p:grpSpPr bwMode="auto">
          <a:xfrm>
            <a:off x="2895600" y="3642610"/>
            <a:ext cx="2514600" cy="2743200"/>
            <a:chOff x="144" y="2304"/>
            <a:chExt cx="1584" cy="1584"/>
          </a:xfrm>
          <a:solidFill>
            <a:srgbClr val="FF0000"/>
          </a:solidFill>
        </p:grpSpPr>
        <p:sp>
          <p:nvSpPr>
            <p:cNvPr id="115"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6"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sp>
        <p:nvSpPr>
          <p:cNvPr id="117" name="AutoShape 16"/>
          <p:cNvSpPr>
            <a:spLocks noChangeArrowheads="1"/>
          </p:cNvSpPr>
          <p:nvPr/>
        </p:nvSpPr>
        <p:spPr bwMode="auto">
          <a:xfrm>
            <a:off x="1579360" y="4190999"/>
            <a:ext cx="4395393" cy="2063405"/>
          </a:xfrm>
          <a:prstGeom prst="flowChartTerminator">
            <a:avLst/>
          </a:prstGeom>
          <a:gradFill flip="none" rotWithShape="1">
            <a:gsLst>
              <a:gs pos="1900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a:ln w="9525">
            <a:solidFill>
              <a:schemeClr val="tx1"/>
            </a:solidFill>
            <a:miter lim="800000"/>
            <a:headEnd/>
            <a:tailEnd/>
          </a:ln>
          <a:effectLst>
            <a:outerShdw blurRad="50800" dist="50800" dir="5400000" algn="ctr" rotWithShape="0">
              <a:srgbClr val="000000">
                <a:alpha val="47000"/>
              </a:srgbClr>
            </a:outerShdw>
          </a:effectLst>
          <a:extLst/>
        </p:spPr>
        <p:style>
          <a:lnRef idx="0">
            <a:scrgbClr r="0" g="0" b="0"/>
          </a:lnRef>
          <a:fillRef idx="1003">
            <a:schemeClr val="lt1"/>
          </a:fillRef>
          <a:effectRef idx="0">
            <a:scrgbClr r="0" g="0" b="0"/>
          </a:effectRef>
          <a:fontRef idx="major"/>
        </p:style>
        <p:txBody>
          <a:bodyPr wrap="none" anchor="ctr"/>
          <a:lstStyle/>
          <a:p>
            <a:pPr algn="ctr"/>
            <a:endParaRPr lang="en-US" sz="3200" b="1" i="1" smtClean="0">
              <a:solidFill>
                <a:srgbClr val="181717"/>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Vì </a:t>
            </a:r>
            <a:r>
              <a:rPr lang="en-US" sz="3200" b="1">
                <a:solidFill>
                  <a:srgbClr val="002060"/>
                </a:solidFill>
                <a:latin typeface="Times New Roman" panose="02020603050405020304" pitchFamily="18" charset="0"/>
                <a:ea typeface="Times New Roman" panose="02020603050405020304" pitchFamily="18" charset="0"/>
              </a:rPr>
              <a:t>sao bà Đất nói </a:t>
            </a:r>
            <a:endParaRPr lang="en-US" sz="3200" b="1" smtClean="0">
              <a:solidFill>
                <a:srgbClr val="002060"/>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cả </a:t>
            </a:r>
            <a:r>
              <a:rPr lang="en-US" sz="3200" b="1">
                <a:solidFill>
                  <a:srgbClr val="002060"/>
                </a:solidFill>
                <a:latin typeface="Times New Roman" panose="02020603050405020304" pitchFamily="18" charset="0"/>
                <a:ea typeface="Times New Roman" panose="02020603050405020304" pitchFamily="18" charset="0"/>
              </a:rPr>
              <a:t>bốn nàng tiên </a:t>
            </a:r>
            <a:endParaRPr lang="en-US" sz="3200" b="1" smtClean="0">
              <a:solidFill>
                <a:srgbClr val="002060"/>
              </a:solidFill>
              <a:latin typeface="Times New Roman" panose="02020603050405020304" pitchFamily="18" charset="0"/>
              <a:ea typeface="Times New Roman" panose="02020603050405020304" pitchFamily="18" charset="0"/>
            </a:endParaRPr>
          </a:p>
          <a:p>
            <a:pPr algn="ctr"/>
            <a:r>
              <a:rPr lang="en-US" sz="3200" b="1" smtClean="0">
                <a:solidFill>
                  <a:srgbClr val="002060"/>
                </a:solidFill>
                <a:latin typeface="Times New Roman" panose="02020603050405020304" pitchFamily="18" charset="0"/>
                <a:ea typeface="Times New Roman" panose="02020603050405020304" pitchFamily="18" charset="0"/>
              </a:rPr>
              <a:t>đều </a:t>
            </a:r>
            <a:r>
              <a:rPr lang="en-US" sz="3200" b="1">
                <a:solidFill>
                  <a:srgbClr val="002060"/>
                </a:solidFill>
                <a:latin typeface="Times New Roman" panose="02020603050405020304" pitchFamily="18" charset="0"/>
                <a:ea typeface="Times New Roman" panose="02020603050405020304" pitchFamily="18" charset="0"/>
              </a:rPr>
              <a:t>có ích và đáng yêu?</a:t>
            </a:r>
            <a:endParaRPr lang="en-US" sz="3200" b="1" dirty="0">
              <a:solidFill>
                <a:srgbClr val="002060"/>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1" name="Group 11"/>
          <p:cNvGrpSpPr>
            <a:grpSpLocks/>
          </p:cNvGrpSpPr>
          <p:nvPr/>
        </p:nvGrpSpPr>
        <p:grpSpPr bwMode="auto">
          <a:xfrm>
            <a:off x="6629400" y="3642610"/>
            <a:ext cx="2514600" cy="2743200"/>
            <a:chOff x="2064" y="2304"/>
            <a:chExt cx="1584" cy="1584"/>
          </a:xfrm>
          <a:solidFill>
            <a:srgbClr val="FFFF00"/>
          </a:solidFill>
        </p:grpSpPr>
        <p:sp>
          <p:nvSpPr>
            <p:cNvPr id="119"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20"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sp>
        <p:nvSpPr>
          <p:cNvPr id="121" name="AutoShape 18"/>
          <p:cNvSpPr>
            <a:spLocks noChangeArrowheads="1"/>
          </p:cNvSpPr>
          <p:nvPr/>
        </p:nvSpPr>
        <p:spPr bwMode="auto">
          <a:xfrm>
            <a:off x="6183085" y="3886200"/>
            <a:ext cx="3526252" cy="2438400"/>
          </a:xfrm>
          <a:prstGeom prst="horizontalScroll">
            <a:avLst>
              <a:gd name="adj" fmla="val 12500"/>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smtClean="0">
                <a:solidFill>
                  <a:srgbClr val="000099"/>
                </a:solidFill>
                <a:latin typeface="Times New Roman" pitchFamily="18" charset="0"/>
                <a:cs typeface="Times New Roman" pitchFamily="18" charset="0"/>
              </a:rPr>
              <a:t>Em thích mùa </a:t>
            </a:r>
          </a:p>
          <a:p>
            <a:pPr algn="ctr"/>
            <a:r>
              <a:rPr lang="en-US" sz="3200" b="1">
                <a:solidFill>
                  <a:srgbClr val="000099"/>
                </a:solidFill>
                <a:latin typeface="Times New Roman" pitchFamily="18" charset="0"/>
                <a:cs typeface="Times New Roman" pitchFamily="18" charset="0"/>
              </a:rPr>
              <a:t>n</a:t>
            </a:r>
            <a:r>
              <a:rPr lang="en-US" sz="3200" b="1" smtClean="0">
                <a:solidFill>
                  <a:srgbClr val="000099"/>
                </a:solidFill>
                <a:latin typeface="Times New Roman" pitchFamily="18" charset="0"/>
                <a:cs typeface="Times New Roman" pitchFamily="18" charset="0"/>
              </a:rPr>
              <a:t>ào nhất? Vì sao</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spTree>
    <p:extLst>
      <p:ext uri="{BB962C8B-B14F-4D97-AF65-F5344CB8AC3E}">
        <p14:creationId xmlns:p14="http://schemas.microsoft.com/office/powerpoint/2010/main" val="39544269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1000" fill="hold"/>
                                        <p:tgtEl>
                                          <p:spTgt spid="109"/>
                                        </p:tgtEl>
                                        <p:attrNameLst>
                                          <p:attrName>ppt_x</p:attrName>
                                        </p:attrNameLst>
                                      </p:cBhvr>
                                      <p:tavLst>
                                        <p:tav tm="0">
                                          <p:val>
                                            <p:strVal val="#ppt_x-.2"/>
                                          </p:val>
                                        </p:tav>
                                        <p:tav tm="100000">
                                          <p:val>
                                            <p:strVal val="#ppt_x"/>
                                          </p:val>
                                        </p:tav>
                                      </p:tavLst>
                                    </p:anim>
                                    <p:anim calcmode="lin" valueType="num">
                                      <p:cBhvr>
                                        <p:cTn id="8" dur="10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109"/>
                                        </p:tgtEl>
                                        <p:attrNameLst>
                                          <p:attrName>ppt_w</p:attrName>
                                        </p:attrNameLst>
                                      </p:cBhvr>
                                      <p:tavLst>
                                        <p:tav tm="0">
                                          <p:val>
                                            <p:strVal val="ppt_w"/>
                                          </p:val>
                                        </p:tav>
                                        <p:tav tm="100000">
                                          <p:val>
                                            <p:fltVal val="0"/>
                                          </p:val>
                                        </p:tav>
                                      </p:tavLst>
                                    </p:anim>
                                    <p:anim calcmode="lin" valueType="num">
                                      <p:cBhvr>
                                        <p:cTn id="14" dur="500"/>
                                        <p:tgtEl>
                                          <p:spTgt spid="109"/>
                                        </p:tgtEl>
                                        <p:attrNameLst>
                                          <p:attrName>ppt_h</p:attrName>
                                        </p:attrNameLst>
                                      </p:cBhvr>
                                      <p:tavLst>
                                        <p:tav tm="0">
                                          <p:val>
                                            <p:strVal val="ppt_h"/>
                                          </p:val>
                                        </p:tav>
                                        <p:tav tm="100000">
                                          <p:val>
                                            <p:fltVal val="0"/>
                                          </p:val>
                                        </p:tav>
                                      </p:tavLst>
                                    </p:anim>
                                    <p:animEffect transition="out" filter="fade">
                                      <p:cBhvr>
                                        <p:cTn id="15" dur="500"/>
                                        <p:tgtEl>
                                          <p:spTgt spid="109"/>
                                        </p:tgtEl>
                                      </p:cBhvr>
                                    </p:animEffect>
                                    <p:set>
                                      <p:cBhvr>
                                        <p:cTn id="16" dur="1" fill="hold">
                                          <p:stCondLst>
                                            <p:cond delay="499"/>
                                          </p:stCondLst>
                                        </p:cTn>
                                        <p:tgtEl>
                                          <p:spTgt spid="109"/>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blinds(horizontal)">
                                      <p:cBhvr>
                                        <p:cTn id="25" dur="500"/>
                                        <p:tgtEl>
                                          <p:spTgt spid="113"/>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xit" presetSubtype="0" fill="hold" grpId="1" nodeType="clickEffect">
                                  <p:stCondLst>
                                    <p:cond delay="0"/>
                                  </p:stCondLst>
                                  <p:childTnLst>
                                    <p:anim calcmode="lin" valueType="num">
                                      <p:cBhvr>
                                        <p:cTn id="29" dur="500"/>
                                        <p:tgtEl>
                                          <p:spTgt spid="113"/>
                                        </p:tgtEl>
                                        <p:attrNameLst>
                                          <p:attrName>ppt_w</p:attrName>
                                        </p:attrNameLst>
                                      </p:cBhvr>
                                      <p:tavLst>
                                        <p:tav tm="0">
                                          <p:val>
                                            <p:strVal val="ppt_w"/>
                                          </p:val>
                                        </p:tav>
                                        <p:tav tm="100000">
                                          <p:val>
                                            <p:fltVal val="0"/>
                                          </p:val>
                                        </p:tav>
                                      </p:tavLst>
                                    </p:anim>
                                    <p:anim calcmode="lin" valueType="num">
                                      <p:cBhvr>
                                        <p:cTn id="30" dur="500"/>
                                        <p:tgtEl>
                                          <p:spTgt spid="113"/>
                                        </p:tgtEl>
                                        <p:attrNameLst>
                                          <p:attrName>ppt_h</p:attrName>
                                        </p:attrNameLst>
                                      </p:cBhvr>
                                      <p:tavLst>
                                        <p:tav tm="0">
                                          <p:val>
                                            <p:strVal val="ppt_h"/>
                                          </p:val>
                                        </p:tav>
                                        <p:tav tm="100000">
                                          <p:val>
                                            <p:fltVal val="0"/>
                                          </p:val>
                                        </p:tav>
                                      </p:tavLst>
                                    </p:anim>
                                    <p:animEffect transition="out" filter="fade">
                                      <p:cBhvr>
                                        <p:cTn id="31" dur="500"/>
                                        <p:tgtEl>
                                          <p:spTgt spid="113"/>
                                        </p:tgtEl>
                                      </p:cBhvr>
                                    </p:animEffect>
                                    <p:set>
                                      <p:cBhvr>
                                        <p:cTn id="32" dur="1" fill="hold">
                                          <p:stCondLst>
                                            <p:cond delay="499"/>
                                          </p:stCondLst>
                                        </p:cTn>
                                        <p:tgtEl>
                                          <p:spTgt spid="113"/>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1000" fill="hold"/>
                                        <p:tgtEl>
                                          <p:spTgt spid="117"/>
                                        </p:tgtEl>
                                        <p:attrNameLst>
                                          <p:attrName>ppt_w</p:attrName>
                                        </p:attrNameLst>
                                      </p:cBhvr>
                                      <p:tavLst>
                                        <p:tav tm="0">
                                          <p:val>
                                            <p:strVal val="#ppt_w*0.70"/>
                                          </p:val>
                                        </p:tav>
                                        <p:tav tm="100000">
                                          <p:val>
                                            <p:strVal val="#ppt_w"/>
                                          </p:val>
                                        </p:tav>
                                      </p:tavLst>
                                    </p:anim>
                                    <p:anim calcmode="lin" valueType="num">
                                      <p:cBhvr>
                                        <p:cTn id="42" dur="1000" fill="hold"/>
                                        <p:tgtEl>
                                          <p:spTgt spid="117"/>
                                        </p:tgtEl>
                                        <p:attrNameLst>
                                          <p:attrName>ppt_h</p:attrName>
                                        </p:attrNameLst>
                                      </p:cBhvr>
                                      <p:tavLst>
                                        <p:tav tm="0">
                                          <p:val>
                                            <p:strVal val="#ppt_h"/>
                                          </p:val>
                                        </p:tav>
                                        <p:tav tm="100000">
                                          <p:val>
                                            <p:strVal val="#ppt_h"/>
                                          </p:val>
                                        </p:tav>
                                      </p:tavLst>
                                    </p:anim>
                                    <p:animEffect transition="in" filter="fade">
                                      <p:cBhvr>
                                        <p:cTn id="43" dur="1000"/>
                                        <p:tgtEl>
                                          <p:spTgt spid="117"/>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3" presetClass="exit" presetSubtype="32" fill="hold" grpId="1" nodeType="clickEffect">
                                  <p:stCondLst>
                                    <p:cond delay="0"/>
                                  </p:stCondLst>
                                  <p:childTnLst>
                                    <p:anim calcmode="lin" valueType="num">
                                      <p:cBhvr>
                                        <p:cTn id="47" dur="500"/>
                                        <p:tgtEl>
                                          <p:spTgt spid="117"/>
                                        </p:tgtEl>
                                        <p:attrNameLst>
                                          <p:attrName>ppt_w</p:attrName>
                                        </p:attrNameLst>
                                      </p:cBhvr>
                                      <p:tavLst>
                                        <p:tav tm="0">
                                          <p:val>
                                            <p:strVal val="ppt_w"/>
                                          </p:val>
                                        </p:tav>
                                        <p:tav tm="100000">
                                          <p:val>
                                            <p:fltVal val="0"/>
                                          </p:val>
                                        </p:tav>
                                      </p:tavLst>
                                    </p:anim>
                                    <p:anim calcmode="lin" valueType="num">
                                      <p:cBhvr>
                                        <p:cTn id="48" dur="500"/>
                                        <p:tgtEl>
                                          <p:spTgt spid="117"/>
                                        </p:tgtEl>
                                        <p:attrNameLst>
                                          <p:attrName>ppt_h</p:attrName>
                                        </p:attrNameLst>
                                      </p:cBhvr>
                                      <p:tavLst>
                                        <p:tav tm="0">
                                          <p:val>
                                            <p:strVal val="ppt_h"/>
                                          </p:val>
                                        </p:tav>
                                        <p:tav tm="100000">
                                          <p:val>
                                            <p:fltVal val="0"/>
                                          </p:val>
                                        </p:tav>
                                      </p:tavLst>
                                    </p:anim>
                                    <p:set>
                                      <p:cBhvr>
                                        <p:cTn id="49" dur="1" fill="hold">
                                          <p:stCondLst>
                                            <p:cond delay="499"/>
                                          </p:stCondLst>
                                        </p:cTn>
                                        <p:tgtEl>
                                          <p:spTgt spid="117"/>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21"/>
                                        </p:tgtEl>
                                        <p:attrNameLst>
                                          <p:attrName>style.visibility</p:attrName>
                                        </p:attrNameLst>
                                      </p:cBhvr>
                                      <p:to>
                                        <p:strVal val="visible"/>
                                      </p:to>
                                    </p:set>
                                    <p:anim calcmode="lin" valueType="num">
                                      <p:cBhvr>
                                        <p:cTn id="58" dur="500" fill="hold"/>
                                        <p:tgtEl>
                                          <p:spTgt spid="121"/>
                                        </p:tgtEl>
                                        <p:attrNameLst>
                                          <p:attrName>ppt_w</p:attrName>
                                        </p:attrNameLst>
                                      </p:cBhvr>
                                      <p:tavLst>
                                        <p:tav tm="0">
                                          <p:val>
                                            <p:fltVal val="0"/>
                                          </p:val>
                                        </p:tav>
                                        <p:tav tm="100000">
                                          <p:val>
                                            <p:strVal val="#ppt_w"/>
                                          </p:val>
                                        </p:tav>
                                      </p:tavLst>
                                    </p:anim>
                                    <p:anim calcmode="lin" valueType="num">
                                      <p:cBhvr>
                                        <p:cTn id="59" dur="500" fill="hold"/>
                                        <p:tgtEl>
                                          <p:spTgt spid="12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xit" presetSubtype="0" fill="hold" grpId="1" nodeType="clickEffect">
                                  <p:stCondLst>
                                    <p:cond delay="0"/>
                                  </p:stCondLst>
                                  <p:childTnLst>
                                    <p:anim calcmode="lin" valueType="num">
                                      <p:cBhvr>
                                        <p:cTn id="63" dur="500"/>
                                        <p:tgtEl>
                                          <p:spTgt spid="121"/>
                                        </p:tgtEl>
                                        <p:attrNameLst>
                                          <p:attrName>ppt_w</p:attrName>
                                        </p:attrNameLst>
                                      </p:cBhvr>
                                      <p:tavLst>
                                        <p:tav tm="0">
                                          <p:val>
                                            <p:strVal val="ppt_w"/>
                                          </p:val>
                                        </p:tav>
                                        <p:tav tm="100000">
                                          <p:val>
                                            <p:fltVal val="0"/>
                                          </p:val>
                                        </p:tav>
                                      </p:tavLst>
                                    </p:anim>
                                    <p:anim calcmode="lin" valueType="num">
                                      <p:cBhvr>
                                        <p:cTn id="64" dur="500"/>
                                        <p:tgtEl>
                                          <p:spTgt spid="121"/>
                                        </p:tgtEl>
                                        <p:attrNameLst>
                                          <p:attrName>ppt_h</p:attrName>
                                        </p:attrNameLst>
                                      </p:cBhvr>
                                      <p:tavLst>
                                        <p:tav tm="0">
                                          <p:val>
                                            <p:strVal val="ppt_h"/>
                                          </p:val>
                                        </p:tav>
                                        <p:tav tm="100000">
                                          <p:val>
                                            <p:fltVal val="0"/>
                                          </p:val>
                                        </p:tav>
                                      </p:tavLst>
                                    </p:anim>
                                    <p:animEffect transition="out" filter="fade">
                                      <p:cBhvr>
                                        <p:cTn id="65" dur="500"/>
                                        <p:tgtEl>
                                          <p:spTgt spid="121"/>
                                        </p:tgtEl>
                                      </p:cBhvr>
                                    </p:animEffect>
                                    <p:set>
                                      <p:cBhvr>
                                        <p:cTn id="66" dur="1" fill="hold">
                                          <p:stCondLst>
                                            <p:cond delay="499"/>
                                          </p:stCondLst>
                                        </p:cTn>
                                        <p:tgtEl>
                                          <p:spTgt spid="121"/>
                                        </p:tgtEl>
                                        <p:attrNameLst>
                                          <p:attrName>style.visibility</p:attrName>
                                        </p:attrNameLst>
                                      </p:cBhvr>
                                      <p:to>
                                        <p:strVal val="hidden"/>
                                      </p:to>
                                    </p:set>
                                  </p:childTnLst>
                                </p:cTn>
                              </p:par>
                              <p:par>
                                <p:cTn id="67" presetID="4" presetClass="exit" presetSubtype="16" fill="hold" nodeType="withEffect">
                                  <p:stCondLst>
                                    <p:cond delay="0"/>
                                  </p:stCondLst>
                                  <p:childTnLst>
                                    <p:animEffect transition="out" filter="box(in)">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9" grpId="0" animBg="1"/>
      <p:bldP spid="113" grpId="0" animBg="1"/>
      <p:bldP spid="113" grpId="1" animBg="1"/>
      <p:bldP spid="117" grpId="0" animBg="1"/>
      <p:bldP spid="117" grpId="1" animBg="1"/>
      <p:bldP spid="121" grpId="0" animBg="1"/>
      <p:bldP spid="1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288925" y="0"/>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418155" y="-863880"/>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9560" y="1593867"/>
            <a:ext cx="352299" cy="5802531"/>
          </a:xfrm>
          <a:prstGeom prst="rect">
            <a:avLst/>
          </a:prstGeom>
        </p:spPr>
      </p:pic>
      <p:sp>
        <p:nvSpPr>
          <p:cNvPr id="27" name="39"/>
          <p:cNvSpPr txBox="1"/>
          <p:nvPr/>
        </p:nvSpPr>
        <p:spPr>
          <a:xfrm flipH="1">
            <a:off x="3739374" y="2609140"/>
            <a:ext cx="5999569" cy="1300346"/>
          </a:xfrm>
          <a:prstGeom prst="rect">
            <a:avLst/>
          </a:prstGeom>
          <a:solidFill>
            <a:srgbClr val="92D050"/>
          </a:solidFill>
        </p:spPr>
        <p:txBody>
          <a:bodyPr wrap="square" lIns="68571" tIns="34285" rIns="68571" bIns="34285" rtlCol="0">
            <a:spAutoFit/>
          </a:bodyPr>
          <a:lstStyle/>
          <a:p>
            <a:pPr lvl="0" algn="ctr"/>
            <a:r>
              <a:rPr lang="en-US" altLang="zh-CN" sz="8000" b="1" smtClean="0">
                <a:ln w="6600">
                  <a:solidFill>
                    <a:srgbClr val="FFFF00"/>
                  </a:solidFill>
                  <a:prstDash val="solid"/>
                </a:ln>
                <a:solidFill>
                  <a:srgbClr val="FF0000"/>
                </a:solidFill>
                <a:effectLst>
                  <a:outerShdw blurRad="50800" dist="38100" dir="16200000" rotWithShape="0">
                    <a:prstClr val="black">
                      <a:alpha val="40000"/>
                    </a:prst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ĐỌC</a:t>
            </a:r>
          </a:p>
        </p:txBody>
      </p:sp>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228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2084" y="0"/>
            <a:ext cx="5707516" cy="1023417"/>
          </a:xfrm>
          <a:prstGeom prst="rect">
            <a:avLst/>
          </a:prstGeom>
        </p:spPr>
      </p:pic>
      <p:pic>
        <p:nvPicPr>
          <p:cNvPr id="3" name="Picture 2"/>
          <p:cNvPicPr>
            <a:picLocks noChangeAspect="1"/>
          </p:cNvPicPr>
          <p:nvPr/>
        </p:nvPicPr>
        <p:blipFill>
          <a:blip r:embed="rId3"/>
          <a:stretch>
            <a:fillRect/>
          </a:stretch>
        </p:blipFill>
        <p:spPr>
          <a:xfrm>
            <a:off x="527297" y="945039"/>
            <a:ext cx="10994143" cy="5756400"/>
          </a:xfrm>
          <a:prstGeom prst="rect">
            <a:avLst/>
          </a:prstGeom>
        </p:spPr>
      </p:pic>
    </p:spTree>
    <p:extLst>
      <p:ext uri="{BB962C8B-B14F-4D97-AF65-F5344CB8AC3E}">
        <p14:creationId xmlns:p14="http://schemas.microsoft.com/office/powerpoint/2010/main" val="22542847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600316" y="0"/>
            <a:ext cx="3309938" cy="65619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186913" y="656198"/>
            <a:ext cx="11943811" cy="3093115"/>
          </a:xfrm>
          <a:prstGeom prst="rect">
            <a:avLst/>
          </a:prstGeom>
        </p:spPr>
      </p:pic>
      <p:pic>
        <p:nvPicPr>
          <p:cNvPr id="4" name="Picture 3"/>
          <p:cNvPicPr>
            <a:picLocks noChangeAspect="1"/>
          </p:cNvPicPr>
          <p:nvPr/>
        </p:nvPicPr>
        <p:blipFill>
          <a:blip r:embed="rId6"/>
          <a:stretch>
            <a:fillRect/>
          </a:stretch>
        </p:blipFill>
        <p:spPr>
          <a:xfrm>
            <a:off x="160786" y="3749312"/>
            <a:ext cx="11910275" cy="3017247"/>
          </a:xfrm>
          <a:prstGeom prst="rect">
            <a:avLst/>
          </a:prstGeom>
        </p:spPr>
      </p:pic>
      <p:sp>
        <p:nvSpPr>
          <p:cNvPr id="5" name="TextBox 4">
            <a:hlinkClick r:id="rId7" action="ppaction://hlinksldjump"/>
          </p:cNvPr>
          <p:cNvSpPr txBox="1">
            <a:spLocks noChangeArrowheads="1"/>
          </p:cNvSpPr>
          <p:nvPr/>
        </p:nvSpPr>
        <p:spPr bwMode="auto">
          <a:xfrm>
            <a:off x="213039" y="522366"/>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1</a:t>
            </a:r>
          </a:p>
        </p:txBody>
      </p:sp>
      <p:sp>
        <p:nvSpPr>
          <p:cNvPr id="6" name="TextBox 5">
            <a:hlinkClick r:id="rId7" action="ppaction://hlinksldjump"/>
          </p:cNvPr>
          <p:cNvSpPr txBox="1">
            <a:spLocks noChangeArrowheads="1"/>
          </p:cNvSpPr>
          <p:nvPr/>
        </p:nvSpPr>
        <p:spPr bwMode="auto">
          <a:xfrm>
            <a:off x="160787" y="2135839"/>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2</a:t>
            </a:r>
          </a:p>
        </p:txBody>
      </p:sp>
      <p:sp>
        <p:nvSpPr>
          <p:cNvPr id="7" name="TextBox 6">
            <a:hlinkClick r:id="rId7" action="ppaction://hlinksldjump"/>
          </p:cNvPr>
          <p:cNvSpPr txBox="1">
            <a:spLocks noChangeArrowheads="1"/>
          </p:cNvSpPr>
          <p:nvPr/>
        </p:nvSpPr>
        <p:spPr bwMode="auto">
          <a:xfrm>
            <a:off x="101123" y="3586881"/>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3</a:t>
            </a:r>
          </a:p>
        </p:txBody>
      </p:sp>
      <p:sp>
        <p:nvSpPr>
          <p:cNvPr id="8" name="TextBox 7">
            <a:hlinkClick r:id="rId7" action="ppaction://hlinksldjump"/>
          </p:cNvPr>
          <p:cNvSpPr txBox="1">
            <a:spLocks noChangeArrowheads="1"/>
          </p:cNvSpPr>
          <p:nvPr/>
        </p:nvSpPr>
        <p:spPr bwMode="auto">
          <a:xfrm>
            <a:off x="199976" y="5176720"/>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4</a:t>
            </a:r>
          </a:p>
        </p:txBody>
      </p:sp>
    </p:spTree>
    <p:extLst>
      <p:ext uri="{BB962C8B-B14F-4D97-AF65-F5344CB8AC3E}">
        <p14:creationId xmlns:p14="http://schemas.microsoft.com/office/powerpoint/2010/main" val="34393178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3064215" y="415976"/>
            <a:ext cx="6256712" cy="923330"/>
          </a:xfrm>
          <a:prstGeom prst="rect">
            <a:avLst/>
          </a:prstGeom>
          <a:solidFill>
            <a:srgbClr val="33CC33"/>
          </a:solidFill>
        </p:spPr>
        <p:txBody>
          <a:bodyPr wrap="square">
            <a:spAutoFit/>
          </a:bodyPr>
          <a:lstStyle/>
          <a:p>
            <a:pPr algn="ctr"/>
            <a:r>
              <a:rPr lang="en-US" sz="5400" b="1">
                <a:solidFill>
                  <a:srgbClr val="FF0000"/>
                </a:solidFill>
                <a:latin typeface="Times New Roman" panose="02020603050405020304" pitchFamily="18" charset="0"/>
                <a:ea typeface="Calibri" panose="020F0502020204030204" pitchFamily="34" charset="0"/>
              </a:rPr>
              <a:t>Luyện đọc từ khó </a:t>
            </a:r>
            <a:endParaRPr lang="en-US" sz="5400" b="1">
              <a:solidFill>
                <a:srgbClr val="FF0000"/>
              </a:solidFill>
            </a:endParaRPr>
          </a:p>
        </p:txBody>
      </p:sp>
      <p:grpSp>
        <p:nvGrpSpPr>
          <p:cNvPr id="5" name="组合 5"/>
          <p:cNvGrpSpPr>
            <a:grpSpLocks/>
          </p:cNvGrpSpPr>
          <p:nvPr/>
        </p:nvGrpSpPr>
        <p:grpSpPr bwMode="auto">
          <a:xfrm>
            <a:off x="81828" y="4295775"/>
            <a:ext cx="12110172" cy="2527300"/>
            <a:chOff x="-6350" y="6061075"/>
            <a:chExt cx="12204701" cy="2527300"/>
          </a:xfrm>
        </p:grpSpPr>
        <p:sp>
          <p:nvSpPr>
            <p:cNvPr id="6" name="Freeform 5"/>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7" name="Freeform 6"/>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 name="Freeform 7"/>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2" name="Oval 11"/>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3" name="Oval 12"/>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Freeform 20"/>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Freeform 30"/>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Freeform 40"/>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Freeform 50"/>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Freeform 60"/>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2" name="Freeform 61"/>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78" name="Oval 77"/>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79" name="Oval 78"/>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Freeform 86"/>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8" name="Freeform 87"/>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0" name="Oval 89"/>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Freeform 97"/>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Freeform 107"/>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09" name="Freeform 108"/>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0" name="Oval 119"/>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1" name="Oval 120"/>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Rectangle 128"/>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0" name="Freeform 129"/>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1" name="Freeform 130"/>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
        <p:nvSpPr>
          <p:cNvPr id="148" name="Rectangle 147"/>
          <p:cNvSpPr/>
          <p:nvPr/>
        </p:nvSpPr>
        <p:spPr>
          <a:xfrm>
            <a:off x="1655724" y="1755617"/>
            <a:ext cx="2606033" cy="707886"/>
          </a:xfrm>
          <a:prstGeom prst="rect">
            <a:avLst/>
          </a:prstGeom>
        </p:spPr>
        <p:txBody>
          <a:bodyPr wrap="square">
            <a:spAutoFit/>
          </a:bodyPr>
          <a:lstStyle/>
          <a:p>
            <a:r>
              <a:rPr lang="en-US" sz="4000" b="1">
                <a:latin typeface="Times New Roman" panose="02020603050405020304" pitchFamily="18" charset="0"/>
                <a:cs typeface="Times New Roman" panose="02020603050405020304" pitchFamily="18" charset="0"/>
              </a:rPr>
              <a:t>sướt mướt</a:t>
            </a:r>
          </a:p>
        </p:txBody>
      </p:sp>
      <p:sp>
        <p:nvSpPr>
          <p:cNvPr id="149" name="Rectangle 148"/>
          <p:cNvSpPr/>
          <p:nvPr/>
        </p:nvSpPr>
        <p:spPr>
          <a:xfrm>
            <a:off x="1566721" y="2695237"/>
            <a:ext cx="3488638" cy="707886"/>
          </a:xfrm>
          <a:prstGeom prst="rect">
            <a:avLst/>
          </a:prstGeom>
        </p:spPr>
        <p:txBody>
          <a:bodyPr wrap="square">
            <a:spAutoFit/>
          </a:bodyPr>
          <a:lstStyle/>
          <a:p>
            <a:r>
              <a:rPr lang="en-US" sz="4000" b="1">
                <a:latin typeface="Times New Roman" panose="02020603050405020304" pitchFamily="18" charset="0"/>
                <a:ea typeface="Calibri" panose="020F0502020204030204" pitchFamily="34" charset="0"/>
              </a:rPr>
              <a:t>r</a:t>
            </a:r>
            <a:r>
              <a:rPr lang="en-US" sz="4000" b="1" smtClean="0">
                <a:latin typeface="Times New Roman" panose="02020603050405020304" pitchFamily="18" charset="0"/>
                <a:ea typeface="Calibri" panose="020F0502020204030204" pitchFamily="34" charset="0"/>
              </a:rPr>
              <a:t>òng ròng </a:t>
            </a:r>
            <a:endParaRPr lang="en-US" sz="4000" b="1"/>
          </a:p>
        </p:txBody>
      </p:sp>
      <p:sp>
        <p:nvSpPr>
          <p:cNvPr id="150" name="Rectangle 149"/>
          <p:cNvSpPr/>
          <p:nvPr/>
        </p:nvSpPr>
        <p:spPr>
          <a:xfrm>
            <a:off x="7063247" y="1801037"/>
            <a:ext cx="4236987" cy="707886"/>
          </a:xfrm>
          <a:prstGeom prst="rect">
            <a:avLst/>
          </a:prstGeom>
        </p:spPr>
        <p:txBody>
          <a:bodyPr wrap="square">
            <a:spAutoFit/>
          </a:bodyPr>
          <a:lstStyle/>
          <a:p>
            <a:r>
              <a:rPr lang="en-US" sz="4000" b="1" smtClean="0">
                <a:latin typeface="Times New Roman" panose="02020603050405020304" pitchFamily="18" charset="0"/>
              </a:rPr>
              <a:t>đồng sâu</a:t>
            </a:r>
            <a:endParaRPr lang="en-US" sz="4000" b="1"/>
          </a:p>
        </p:txBody>
      </p:sp>
      <p:sp>
        <p:nvSpPr>
          <p:cNvPr id="151" name="Rectangle 150"/>
          <p:cNvSpPr/>
          <p:nvPr/>
        </p:nvSpPr>
        <p:spPr>
          <a:xfrm>
            <a:off x="7063248" y="2799435"/>
            <a:ext cx="2782672" cy="707886"/>
          </a:xfrm>
          <a:prstGeom prst="rect">
            <a:avLst/>
          </a:prstGeom>
        </p:spPr>
        <p:txBody>
          <a:bodyPr wrap="square">
            <a:spAutoFit/>
          </a:bodyPr>
          <a:lstStyle/>
          <a:p>
            <a:r>
              <a:rPr lang="en-US" sz="4000" b="1">
                <a:latin typeface="Times New Roman" panose="02020603050405020304" pitchFamily="18" charset="0"/>
              </a:rPr>
              <a:t>l</a:t>
            </a:r>
            <a:r>
              <a:rPr lang="en-US" sz="4000" b="1" smtClean="0">
                <a:latin typeface="Times New Roman" panose="02020603050405020304" pitchFamily="18" charset="0"/>
              </a:rPr>
              <a:t>ắt léo</a:t>
            </a:r>
            <a:endParaRPr lang="en-US" sz="4000" b="1"/>
          </a:p>
        </p:txBody>
      </p:sp>
    </p:spTree>
    <p:extLst>
      <p:ext uri="{BB962C8B-B14F-4D97-AF65-F5344CB8AC3E}">
        <p14:creationId xmlns:p14="http://schemas.microsoft.com/office/powerpoint/2010/main" val="31600083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8" grpId="0"/>
      <p:bldP spid="149" grpId="0"/>
      <p:bldP spid="150" grpId="0"/>
      <p:bldP spid="15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878</Words>
  <Application>Microsoft Office PowerPoint</Application>
  <PresentationFormat>Widescreen</PresentationFormat>
  <Paragraphs>151</Paragraphs>
  <Slides>49</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49</vt:i4>
      </vt:variant>
    </vt:vector>
  </HeadingPairs>
  <TitlesOfParts>
    <vt:vector size="66" baseType="lpstr">
      <vt:lpstr>.VnAvant</vt:lpstr>
      <vt:lpstr>.VnBahamasBH</vt:lpstr>
      <vt:lpstr>.VnClarendonH</vt:lpstr>
      <vt:lpstr>.VnCooperH</vt:lpstr>
      <vt:lpstr>.VnHelvetInsH</vt:lpstr>
      <vt:lpstr>.VnTifani HeavyH</vt:lpstr>
      <vt:lpstr>.VnTime</vt:lpstr>
      <vt:lpstr>.VnVogueH</vt:lpstr>
      <vt:lpstr>Arial</vt:lpstr>
      <vt:lpstr>Calibri</vt:lpstr>
      <vt:lpstr>Calibri Light</vt:lpstr>
      <vt:lpstr>Courier New</vt:lpstr>
      <vt:lpstr>等线</vt:lpstr>
      <vt:lpstr>HP001 4 hàng</vt:lpstr>
      <vt:lpstr>Times New Roman</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77</cp:revision>
  <dcterms:created xsi:type="dcterms:W3CDTF">2021-04-06T13:29:12Z</dcterms:created>
  <dcterms:modified xsi:type="dcterms:W3CDTF">2021-07-15T04:41:43Z</dcterms:modified>
</cp:coreProperties>
</file>