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9" r:id="rId3"/>
  </p:sldMasterIdLst>
  <p:notesMasterIdLst>
    <p:notesMasterId r:id="rId22"/>
  </p:notesMasterIdLst>
  <p:handoutMasterIdLst>
    <p:handoutMasterId r:id="rId23"/>
  </p:handoutMasterIdLst>
  <p:sldIdLst>
    <p:sldId id="263" r:id="rId4"/>
    <p:sldId id="271" r:id="rId5"/>
    <p:sldId id="272" r:id="rId6"/>
    <p:sldId id="273" r:id="rId7"/>
    <p:sldId id="274" r:id="rId8"/>
    <p:sldId id="262" r:id="rId9"/>
    <p:sldId id="297" r:id="rId10"/>
    <p:sldId id="264" r:id="rId11"/>
    <p:sldId id="524" r:id="rId12"/>
    <p:sldId id="525" r:id="rId13"/>
    <p:sldId id="526" r:id="rId14"/>
    <p:sldId id="527" r:id="rId15"/>
    <p:sldId id="528" r:id="rId16"/>
    <p:sldId id="277" r:id="rId17"/>
    <p:sldId id="265" r:id="rId18"/>
    <p:sldId id="275" r:id="rId19"/>
    <p:sldId id="268"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80FCA-ADBA-4479-AA7B-ED48AF0D8336}" type="datetimeFigureOut">
              <a:rPr lang="en-US" smtClean="0"/>
              <a:t>8/12/2025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9E4CC6-5AD5-41F5-8978-7015618C57F2}" type="slidenum">
              <a:rPr lang="en-US" smtClean="0"/>
              <a:t>‹#›</a:t>
            </a:fld>
            <a:endParaRPr lang="en-US"/>
          </a:p>
        </p:txBody>
      </p:sp>
    </p:spTree>
    <p:extLst>
      <p:ext uri="{BB962C8B-B14F-4D97-AF65-F5344CB8AC3E}">
        <p14:creationId xmlns:p14="http://schemas.microsoft.com/office/powerpoint/2010/main" val="211760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275C0-B46C-4D9D-8CBD-1C99A8B4EF9C}"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9F9F2-4420-4DFE-AB46-57D79DBB11BD}" type="slidenum">
              <a:rPr lang="en-US" smtClean="0"/>
              <a:t>‹#›</a:t>
            </a:fld>
            <a:endParaRPr lang="en-US"/>
          </a:p>
        </p:txBody>
      </p:sp>
    </p:spTree>
    <p:extLst>
      <p:ext uri="{BB962C8B-B14F-4D97-AF65-F5344CB8AC3E}">
        <p14:creationId xmlns:p14="http://schemas.microsoft.com/office/powerpoint/2010/main" val="127199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205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34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6038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39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72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878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2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063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450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82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852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109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538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3773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1395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0514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05896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79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356856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6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1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48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350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011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825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21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668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4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05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98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0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3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615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624105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224383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2120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8534439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44816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4121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3019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778949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9954274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7399848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342310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2025/8/12</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2504619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3564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221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01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974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270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034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41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987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245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18" Type="http://schemas.openxmlformats.org/officeDocument/2006/relationships/image" Target="../media/image33.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notesSlide" Target="../notesSlides/notesSlide10.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32.gif"/><Relationship Id="rId10" Type="http://schemas.openxmlformats.org/officeDocument/2006/relationships/image" Target="../media/image30.png"/><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1.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png"/><Relationship Id="rId5" Type="http://schemas.openxmlformats.org/officeDocument/2006/relationships/image" Target="../media/image16.png"/><Relationship Id="rId15" Type="http://schemas.openxmlformats.org/officeDocument/2006/relationships/image" Target="../media/image32.gif"/><Relationship Id="rId10" Type="http://schemas.openxmlformats.org/officeDocument/2006/relationships/image" Target="../media/image30.png"/><Relationship Id="rId4" Type="http://schemas.openxmlformats.org/officeDocument/2006/relationships/image" Target="../media/image15.png"/><Relationship Id="rId9" Type="http://schemas.microsoft.com/office/2007/relationships/hdphoto" Target="../media/hdphoto3.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9.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57" y="2268100"/>
            <a:ext cx="12968322" cy="714896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910245" y="97808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10025832" y="-5576"/>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06223" y="-503962"/>
            <a:ext cx="9392301" cy="5214830"/>
          </a:xfrm>
          <a:prstGeom prst="rect">
            <a:avLst/>
          </a:prstGeom>
        </p:spPr>
      </p:pic>
      <p:pic>
        <p:nvPicPr>
          <p:cNvPr id="2" name="Picture 1">
            <a:extLst>
              <a:ext uri="{FF2B5EF4-FFF2-40B4-BE49-F238E27FC236}">
                <a16:creationId xmlns:a16="http://schemas.microsoft.com/office/drawing/2014/main" id="{1CFC50AC-BF83-70A7-6D73-87B34CC3C7DD}"/>
              </a:ext>
            </a:extLst>
          </p:cNvPr>
          <p:cNvPicPr>
            <a:picLocks noChangeAspect="1"/>
          </p:cNvPicPr>
          <p:nvPr/>
        </p:nvPicPr>
        <p:blipFill>
          <a:blip r:embed="rId13"/>
          <a:stretch>
            <a:fillRect/>
          </a:stretch>
        </p:blipFill>
        <p:spPr>
          <a:xfrm>
            <a:off x="1351257" y="936399"/>
            <a:ext cx="3450635" cy="2280102"/>
          </a:xfrm>
          <a:prstGeom prst="rect">
            <a:avLst/>
          </a:prstGeom>
        </p:spPr>
      </p:pic>
    </p:spTree>
    <p:extLst>
      <p:ext uri="{BB962C8B-B14F-4D97-AF65-F5344CB8AC3E}">
        <p14:creationId xmlns:p14="http://schemas.microsoft.com/office/powerpoint/2010/main" val="296959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400358" y="1400526"/>
            <a:ext cx="5935317" cy="2635446"/>
            <a:chOff x="8013369" y="2007904"/>
            <a:chExt cx="3934903"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8013369" y="2107891"/>
              <a:ext cx="3707801" cy="7082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Chị</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gió</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bay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thì</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dịu</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dàng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dậy</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cựa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lớn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phổng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nứt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cả</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chiếc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áo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ngoài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05BDB561-5B4D-4994-9A98-534DA0F592E3}"/>
              </a:ext>
            </a:extLst>
          </p:cNvPr>
          <p:cNvPicPr>
            <a:picLocks noChangeAspect="1"/>
          </p:cNvPicPr>
          <p:nvPr/>
        </p:nvPicPr>
        <p:blipFill>
          <a:blip r:embed="rId4"/>
          <a:stretch>
            <a:fillRect/>
          </a:stretch>
        </p:blipFill>
        <p:spPr>
          <a:xfrm>
            <a:off x="782319" y="1027561"/>
            <a:ext cx="4129009" cy="4164199"/>
          </a:xfrm>
          <a:prstGeom prst="rect">
            <a:avLst/>
          </a:prstGeom>
        </p:spPr>
      </p:pic>
    </p:spTree>
    <p:extLst>
      <p:ext uri="{BB962C8B-B14F-4D97-AF65-F5344CB8AC3E}">
        <p14:creationId xmlns:p14="http://schemas.microsoft.com/office/powerpoint/2010/main" val="2562066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46320" y="1400526"/>
            <a:ext cx="6740887" cy="2635446"/>
            <a:chOff x="7620600" y="2007904"/>
            <a:chExt cx="4778755"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7620600" y="2007904"/>
              <a:ext cx="4737082"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662274" y="2042276"/>
              <a:ext cx="4737081" cy="6890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Bác mặt trời ban phát những tia nắng ấm áp khẽ lay đỗ con dậy. Khi mà đỗ con vẫn còn lo sợ trên kia sẽ rất lạnh thì bác mặt trời đã quả quyết rằng: Cứ vùng dậy đi rồi bác sẽ sưởi ấm cho cháu.</a:t>
              </a:r>
              <a:endParaRPr kumimoji="0" lang="en-US" sz="28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22ACDACA-F076-4B89-B15E-642EFB68DC8A}"/>
              </a:ext>
            </a:extLst>
          </p:cNvPr>
          <p:cNvPicPr>
            <a:picLocks noChangeAspect="1"/>
          </p:cNvPicPr>
          <p:nvPr/>
        </p:nvPicPr>
        <p:blipFill>
          <a:blip r:embed="rId4"/>
          <a:stretch>
            <a:fillRect/>
          </a:stretch>
        </p:blipFill>
        <p:spPr>
          <a:xfrm>
            <a:off x="663575" y="1473517"/>
            <a:ext cx="3906814" cy="3809683"/>
          </a:xfrm>
          <a:prstGeom prst="rect">
            <a:avLst/>
          </a:prstGeom>
        </p:spPr>
      </p:pic>
    </p:spTree>
    <p:extLst>
      <p:ext uri="{BB962C8B-B14F-4D97-AF65-F5344CB8AC3E}">
        <p14:creationId xmlns:p14="http://schemas.microsoft.com/office/powerpoint/2010/main" val="36994537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15840" y="1400527"/>
            <a:ext cx="6929120" cy="3098199"/>
            <a:chOff x="7914731" y="2007904"/>
            <a:chExt cx="4212980"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664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Đỗ con vươn vai một cái thật mạnh. Chú trồi lên khỏi mặt đất. Mặt đất sáng bừng ánh nắng xuân. Đỗ con xoè hai cánh tay nhỏ xíu hướng về phía mặt trời ấm áp.</a:t>
              </a:r>
              <a:endParaRPr kumimoji="0" lang="en-US" sz="32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8ED190AB-9E36-4A5E-8FAC-9EBE72654CBC}"/>
              </a:ext>
            </a:extLst>
          </p:cNvPr>
          <p:cNvPicPr>
            <a:picLocks noChangeAspect="1"/>
          </p:cNvPicPr>
          <p:nvPr/>
        </p:nvPicPr>
        <p:blipFill>
          <a:blip r:embed="rId4"/>
          <a:stretch>
            <a:fillRect/>
          </a:stretch>
        </p:blipFill>
        <p:spPr>
          <a:xfrm>
            <a:off x="880257" y="1400526"/>
            <a:ext cx="4073673" cy="3618514"/>
          </a:xfrm>
          <a:prstGeom prst="rect">
            <a:avLst/>
          </a:prstGeom>
        </p:spPr>
      </p:pic>
    </p:spTree>
    <p:extLst>
      <p:ext uri="{BB962C8B-B14F-4D97-AF65-F5344CB8AC3E}">
        <p14:creationId xmlns:p14="http://schemas.microsoft.com/office/powerpoint/2010/main" val="1132065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2" descr="3-21">
            <a:extLst>
              <a:ext uri="{FF2B5EF4-FFF2-40B4-BE49-F238E27FC236}">
                <a16:creationId xmlns:a16="http://schemas.microsoft.com/office/drawing/2014/main" id="{BA5758E1-F9FE-BA77-22B5-25E255736B0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4" name="图片 21" descr="图片包含 屏幕截图&#10;&#10;自动生成的说明">
            <a:extLst>
              <a:ext uri="{FF2B5EF4-FFF2-40B4-BE49-F238E27FC236}">
                <a16:creationId xmlns:a16="http://schemas.microsoft.com/office/drawing/2014/main" id="{9F5A569E-4E40-02CB-691B-D449D8694F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6" name="图片 25">
            <a:extLst>
              <a:ext uri="{FF2B5EF4-FFF2-40B4-BE49-F238E27FC236}">
                <a16:creationId xmlns:a16="http://schemas.microsoft.com/office/drawing/2014/main" id="{08D79460-7944-D411-92F8-6E0E2A934E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7" name="矩形: 圆角 34">
            <a:extLst>
              <a:ext uri="{FF2B5EF4-FFF2-40B4-BE49-F238E27FC236}">
                <a16:creationId xmlns:a16="http://schemas.microsoft.com/office/drawing/2014/main" id="{C5E69B88-0E91-C428-3F06-6D9838350220}"/>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4F4F350-1385-5513-2DDB-DFBFF6819F33}"/>
              </a:ext>
            </a:extLst>
          </p:cNvPr>
          <p:cNvSpPr/>
          <p:nvPr/>
        </p:nvSpPr>
        <p:spPr>
          <a:xfrm>
            <a:off x="1530985" y="3163075"/>
            <a:ext cx="8715375" cy="280076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về cuộc gặp gỡ giữa hạt đỗ và mưa xuân, gió xuân; mặt trời; quá trình hạt đỗ đã lớn thành cây đỗ.</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347108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9675" y="-150718"/>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pic>
        <p:nvPicPr>
          <p:cNvPr id="3" name="Picture 2">
            <a:extLst>
              <a:ext uri="{FF2B5EF4-FFF2-40B4-BE49-F238E27FC236}">
                <a16:creationId xmlns:a16="http://schemas.microsoft.com/office/drawing/2014/main" id="{C86D41A2-6F44-729C-65EB-9985D693F1C0}"/>
              </a:ext>
            </a:extLst>
          </p:cNvPr>
          <p:cNvPicPr>
            <a:picLocks noChangeAspect="1"/>
          </p:cNvPicPr>
          <p:nvPr/>
        </p:nvPicPr>
        <p:blipFill>
          <a:blip r:embed="rId18"/>
          <a:stretch>
            <a:fillRect/>
          </a:stretch>
        </p:blipFill>
        <p:spPr>
          <a:xfrm>
            <a:off x="642477" y="500741"/>
            <a:ext cx="12192000" cy="978406"/>
          </a:xfrm>
          <a:prstGeom prst="rect">
            <a:avLst/>
          </a:prstGeom>
        </p:spPr>
      </p:pic>
    </p:spTree>
    <p:extLst>
      <p:ext uri="{BB962C8B-B14F-4D97-AF65-F5344CB8AC3E}">
        <p14:creationId xmlns:p14="http://schemas.microsoft.com/office/powerpoint/2010/main" val="1411506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noProof="0" dirty="0" err="1">
                <a:ln w="38100">
                  <a:solidFill>
                    <a:srgbClr val="FFC000">
                      <a:lumMod val="40000"/>
                      <a:lumOff val="60000"/>
                    </a:srgbClr>
                  </a:solidFill>
                </a:ln>
                <a:solidFill>
                  <a:srgbClr val="FF0000"/>
                </a:solidFill>
                <a:latin typeface="Cambria" panose="02040503050406030204" pitchFamily="18" charset="0"/>
                <a:ea typeface="Cambria" panose="02040503050406030204" pitchFamily="18" charset="0"/>
                <a:cs typeface="+mn-ea"/>
                <a:sym typeface="+mn-lt"/>
              </a:rPr>
              <a:t>T</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hi</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spTree>
    <p:extLst>
      <p:ext uri="{BB962C8B-B14F-4D97-AF65-F5344CB8AC3E}">
        <p14:creationId xmlns:p14="http://schemas.microsoft.com/office/powerpoint/2010/main" val="232247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194001" y="2364751"/>
            <a:ext cx="9392301" cy="5214830"/>
          </a:xfrm>
          <a:prstGeom prst="rect">
            <a:avLst/>
          </a:prstGeom>
        </p:spPr>
      </p:pic>
      <p:pic>
        <p:nvPicPr>
          <p:cNvPr id="3" name="Picture 2">
            <a:extLst>
              <a:ext uri="{FF2B5EF4-FFF2-40B4-BE49-F238E27FC236}">
                <a16:creationId xmlns:a16="http://schemas.microsoft.com/office/drawing/2014/main" id="{33FA2D86-2DC6-8E42-5610-6AC6BB5D17A5}"/>
              </a:ext>
            </a:extLst>
          </p:cNvPr>
          <p:cNvPicPr>
            <a:picLocks noChangeAspect="1"/>
          </p:cNvPicPr>
          <p:nvPr/>
        </p:nvPicPr>
        <p:blipFill>
          <a:blip r:embed="rId9"/>
          <a:stretch>
            <a:fillRect/>
          </a:stretch>
        </p:blipFill>
        <p:spPr>
          <a:xfrm>
            <a:off x="3000959" y="1296129"/>
            <a:ext cx="6011177" cy="1542422"/>
          </a:xfrm>
          <a:prstGeom prst="rect">
            <a:avLst/>
          </a:prstGeom>
        </p:spPr>
      </p:pic>
    </p:spTree>
    <p:extLst>
      <p:ext uri="{BB962C8B-B14F-4D97-AF65-F5344CB8AC3E}">
        <p14:creationId xmlns:p14="http://schemas.microsoft.com/office/powerpoint/2010/main" val="1482412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8C61BDDF-8B72-0429-ED46-5017E3BA4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4" name="Group 3">
            <a:extLst>
              <a:ext uri="{FF2B5EF4-FFF2-40B4-BE49-F238E27FC236}">
                <a16:creationId xmlns:a16="http://schemas.microsoft.com/office/drawing/2014/main" id="{E183D372-8EC9-E115-EC3F-3A3EF7B3DF51}"/>
              </a:ext>
            </a:extLst>
          </p:cNvPr>
          <p:cNvGrpSpPr/>
          <p:nvPr/>
        </p:nvGrpSpPr>
        <p:grpSpPr>
          <a:xfrm>
            <a:off x="804673" y="703044"/>
            <a:ext cx="10744200" cy="1200070"/>
            <a:chOff x="511811" y="527283"/>
            <a:chExt cx="5834378" cy="900053"/>
          </a:xfrm>
        </p:grpSpPr>
        <p:pic>
          <p:nvPicPr>
            <p:cNvPr id="6" name="Picture 5">
              <a:extLst>
                <a:ext uri="{FF2B5EF4-FFF2-40B4-BE49-F238E27FC236}">
                  <a16:creationId xmlns:a16="http://schemas.microsoft.com/office/drawing/2014/main" id="{AF37F605-83C2-909D-F379-C203CCFD6689}"/>
                </a:ext>
              </a:extLst>
            </p:cNvPr>
            <p:cNvPicPr>
              <a:picLocks noChangeAspect="1"/>
            </p:cNvPicPr>
            <p:nvPr/>
          </p:nvPicPr>
          <p:blipFill>
            <a:blip r:embed="rId4"/>
            <a:stretch>
              <a:fillRect/>
            </a:stretch>
          </p:blipFill>
          <p:spPr>
            <a:xfrm>
              <a:off x="511811" y="527283"/>
              <a:ext cx="5834378" cy="877900"/>
            </a:xfrm>
            <a:prstGeom prst="rect">
              <a:avLst/>
            </a:prstGeom>
          </p:spPr>
        </p:pic>
        <p:sp>
          <p:nvSpPr>
            <p:cNvPr id="7" name="TextBox 6">
              <a:extLst>
                <a:ext uri="{FF2B5EF4-FFF2-40B4-BE49-F238E27FC236}">
                  <a16:creationId xmlns:a16="http://schemas.microsoft.com/office/drawing/2014/main" id="{39BCF0F3-A0E7-C2A2-CB54-08763E7A1B56}"/>
                </a:ext>
              </a:extLst>
            </p:cNvPr>
            <p:cNvSpPr txBox="1"/>
            <p:nvPr/>
          </p:nvSpPr>
          <p:spPr>
            <a:xfrm>
              <a:off x="1196865" y="711756"/>
              <a:ext cx="4975336" cy="715580"/>
            </a:xfrm>
            <a:prstGeom prst="rect">
              <a:avLst/>
            </a:prstGeom>
            <a:noFill/>
          </p:spPr>
          <p:txBody>
            <a:bodyPr wrap="square" rtlCol="0">
              <a:spAutoFit/>
            </a:bodyPr>
            <a:lstStyle/>
            <a:p>
              <a:pPr algn="just" defTabSz="1219170">
                <a:buClr>
                  <a:srgbClr val="000000"/>
                </a:buClr>
              </a:pPr>
              <a:r>
                <a:rPr lang="vi-VN"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Nói với người thân về hành trình hạt đỗ con trở thành cây đỗ.</a:t>
              </a:r>
              <a:endParaRPr lang="en-US"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9E444C11-846C-E1E7-D191-ADDB6C63FC5A}"/>
              </a:ext>
            </a:extLst>
          </p:cNvPr>
          <p:cNvSpPr txBox="1"/>
          <p:nvPr/>
        </p:nvSpPr>
        <p:spPr>
          <a:xfrm>
            <a:off x="5806440" y="2030111"/>
            <a:ext cx="6115483" cy="3946786"/>
          </a:xfrm>
          <a:prstGeom prst="rect">
            <a:avLst/>
          </a:prstGeom>
          <a:noFill/>
        </p:spPr>
        <p:txBody>
          <a:bodyPr wrap="square" rtlCol="0">
            <a:spAutoFit/>
          </a:bodyPr>
          <a:lstStyle/>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Quan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sát và kể lại theo tranh minh họa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30000"/>
              </a:lnSpc>
              <a:buClr>
                <a:srgbClr val="000000"/>
              </a:buClr>
            </a:pP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Kể về những ai đã góp phần giúp hạt đỗ nằm trong lòng đất có thể nảy mầm và vươn lên thành cây đỗ.</a:t>
            </a:r>
          </a:p>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Trao đổi với người thân câu chuyện muốn nói điều gì với các bạn nhỏ.</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9" name="Group 8">
            <a:extLst>
              <a:ext uri="{FF2B5EF4-FFF2-40B4-BE49-F238E27FC236}">
                <a16:creationId xmlns:a16="http://schemas.microsoft.com/office/drawing/2014/main" id="{9B14D540-6670-9030-1CFD-2B3C7798E5B5}"/>
              </a:ext>
            </a:extLst>
          </p:cNvPr>
          <p:cNvGrpSpPr/>
          <p:nvPr/>
        </p:nvGrpSpPr>
        <p:grpSpPr>
          <a:xfrm>
            <a:off x="1268958" y="1903114"/>
            <a:ext cx="4608055" cy="4074277"/>
            <a:chOff x="902865" y="819656"/>
            <a:chExt cx="4871775" cy="3602218"/>
          </a:xfrm>
        </p:grpSpPr>
        <p:pic>
          <p:nvPicPr>
            <p:cNvPr id="13" name="Picture 12">
              <a:extLst>
                <a:ext uri="{FF2B5EF4-FFF2-40B4-BE49-F238E27FC236}">
                  <a16:creationId xmlns:a16="http://schemas.microsoft.com/office/drawing/2014/main" id="{7A0B8344-9DE1-0EA2-F396-F469B62E92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4" name="Picture 13">
              <a:extLst>
                <a:ext uri="{FF2B5EF4-FFF2-40B4-BE49-F238E27FC236}">
                  <a16:creationId xmlns:a16="http://schemas.microsoft.com/office/drawing/2014/main" id="{ABEC81F8-E11E-AFF8-01A5-1ECF752A229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15" name="Picture 14">
              <a:extLst>
                <a:ext uri="{FF2B5EF4-FFF2-40B4-BE49-F238E27FC236}">
                  <a16:creationId xmlns:a16="http://schemas.microsoft.com/office/drawing/2014/main" id="{CCD76835-37A3-5D4B-2B17-EE387EC0EBC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6" name="Picture 15">
              <a:extLst>
                <a:ext uri="{FF2B5EF4-FFF2-40B4-BE49-F238E27FC236}">
                  <a16:creationId xmlns:a16="http://schemas.microsoft.com/office/drawing/2014/main" id="{56F8BDF9-E01D-E12C-D7BF-713DF60E01E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677074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2" name="Picture 1">
            <a:extLst>
              <a:ext uri="{FF2B5EF4-FFF2-40B4-BE49-F238E27FC236}">
                <a16:creationId xmlns:a16="http://schemas.microsoft.com/office/drawing/2014/main" id="{7E8F133A-5C44-3079-6BED-D91B57E5EBF1}"/>
              </a:ext>
            </a:extLst>
          </p:cNvPr>
          <p:cNvPicPr>
            <a:picLocks noChangeAspect="1"/>
          </p:cNvPicPr>
          <p:nvPr/>
        </p:nvPicPr>
        <p:blipFill>
          <a:blip r:embed="rId10"/>
          <a:stretch>
            <a:fillRect/>
          </a:stretch>
        </p:blipFill>
        <p:spPr>
          <a:xfrm>
            <a:off x="1658799" y="928380"/>
            <a:ext cx="8596105" cy="1542422"/>
          </a:xfrm>
          <a:prstGeom prst="rect">
            <a:avLst/>
          </a:prstGeom>
        </p:spPr>
      </p:pic>
    </p:spTree>
    <p:extLst>
      <p:ext uri="{BB962C8B-B14F-4D97-AF65-F5344CB8AC3E}">
        <p14:creationId xmlns:p14="http://schemas.microsoft.com/office/powerpoint/2010/main" val="3040624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7" name="文本框 14">
            <a:extLst>
              <a:ext uri="{FF2B5EF4-FFF2-40B4-BE49-F238E27FC236}">
                <a16:creationId xmlns:a16="http://schemas.microsoft.com/office/drawing/2014/main" id="{F7B7643C-B7FA-4F38-BEA4-BAE7893105B8}"/>
              </a:ext>
            </a:extLst>
          </p:cNvPr>
          <p:cNvSpPr txBox="1"/>
          <p:nvPr/>
        </p:nvSpPr>
        <p:spPr>
          <a:xfrm rot="16200000">
            <a:off x="6356959" y="-4189791"/>
            <a:ext cx="923330" cy="101365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01 -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Đoán</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nội</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dung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tranh</a:t>
            </a:r>
            <a:endParaRPr kumimoji="0" lang="zh-CN" altLang="en-US"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đoán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6421383" y="-3061903"/>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Chú</a:t>
            </a:r>
            <a:r>
              <a:rPr kumimoji="0" lang="vi-VN" altLang="zh-CN" sz="9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đỗ con</a:t>
            </a:r>
            <a:endParaRPr kumimoji="0" lang="zh-CN" altLang="en-US"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29285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846" y="3498367"/>
            <a:ext cx="5016554" cy="31431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80" y="3545504"/>
            <a:ext cx="5158101"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565846" y="322084"/>
            <a:ext cx="5016554"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descr="Bài tập bài 7: nói và nghe: kể chuyện: chú đỗ con tiếng việt 2 KNTTVCS có  lời giải"/>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1658" y="341335"/>
            <a:ext cx="5171323" cy="30082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41884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7132158" y="307415"/>
            <a:ext cx="4359766" cy="29452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4" descr="Bài tập bài 7: nói và nghe: kể chuyện: chú đỗ con tiếng việt 2 KNTTVCS có  lời giả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7895" y="2890959"/>
            <a:ext cx="4538300" cy="30950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322292" y="261599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5" name="Oval 4"/>
          <p:cNvSpPr/>
          <p:nvPr/>
        </p:nvSpPr>
        <p:spPr>
          <a:xfrm>
            <a:off x="6788695" y="175477"/>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6" name="TextBox 5"/>
          <p:cNvSpPr txBox="1"/>
          <p:nvPr/>
        </p:nvSpPr>
        <p:spPr>
          <a:xfrm>
            <a:off x="69466" y="5957861"/>
            <a:ext cx="5775158" cy="830997"/>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4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của đỗ con và cô mưa xuân diễn ra thế nào?</a:t>
            </a:r>
            <a:endPar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344347" y="3365349"/>
            <a:ext cx="5773708" cy="954107"/>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chị gió xuân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22292" y="329417"/>
            <a:ext cx="5773708" cy="181588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1: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Cô</a:t>
            </a:r>
            <a:r>
              <a:rPr kumimoji="0" lang="vi-VN"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mưa xuân đến khi đỗ con nằm giữa những hạt đất li ti xôm xốp, cô đem nước đến cho đỗ con được tắm mát.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6344347" y="4662650"/>
            <a:ext cx="5773708" cy="1815882"/>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2: Chị</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gió xuân bay đến, thì thầm dịu dàng gọi đỗ con dậy. </a:t>
            </a:r>
            <a:r>
              <a:rPr lang="vi-VN" sz="2800" dirty="0">
                <a:solidFill>
                  <a:prstClr val="black"/>
                </a:solidFill>
                <a:latin typeface="Cambria" panose="02040503050406030204" pitchFamily="18" charset="0"/>
                <a:ea typeface="Cambria" panose="02040503050406030204" pitchFamily="18" charset="0"/>
              </a:rPr>
              <a:t>Đỗ con cựa mình lớn phổng lên làm nứt cả chiếc áo ngoài.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666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04" y="3252392"/>
            <a:ext cx="5167542" cy="34906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20" y="244730"/>
            <a:ext cx="5011710" cy="349440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18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5" name="Oval 4"/>
          <p:cNvSpPr/>
          <p:nvPr/>
        </p:nvSpPr>
        <p:spPr>
          <a:xfrm>
            <a:off x="6507480" y="30632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
        <p:nvSpPr>
          <p:cNvPr id="6" name="TextBox 5"/>
          <p:cNvSpPr txBox="1"/>
          <p:nvPr/>
        </p:nvSpPr>
        <p:spPr>
          <a:xfrm>
            <a:off x="1089660" y="6063474"/>
            <a:ext cx="5554980" cy="523220"/>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Cuối</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cùng, đỗ con làm gì?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5430966" y="177603"/>
            <a:ext cx="6507480" cy="954107"/>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bác mặt trời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442931" y="1284110"/>
            <a:ext cx="6495515" cy="1815882"/>
          </a:xfrm>
          <a:prstGeom prst="rect">
            <a:avLst/>
          </a:prstGeom>
          <a:solidFill>
            <a:schemeClr val="accent4">
              <a:lumMod val="60000"/>
              <a:lumOff val="40000"/>
            </a:schemeClr>
          </a:solid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3: Bác</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chiếu những tia nắng ấm áp lay đỗ con, bác đã động viên, khuyên đỗ con vùng dậy, bác hứa sẽ sưởi ấm cho đỗ con.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48640" y="3881541"/>
            <a:ext cx="6096000" cy="2062103"/>
          </a:xfrm>
          <a:prstGeom prst="rect">
            <a:avLst/>
          </a:prstGeom>
          <a:solidFill>
            <a:schemeClr val="accent1">
              <a:lumMod val="60000"/>
              <a:lumOff val="40000"/>
            </a:schemeClr>
          </a:solidFill>
          <a:ln>
            <a:solidFill>
              <a:schemeClr val="tx1"/>
            </a:solidFill>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4: </a:t>
            </a:r>
            <a:r>
              <a:rPr lang="vi-VN" sz="3200" dirty="0">
                <a:solidFill>
                  <a:prstClr val="black"/>
                </a:solidFill>
                <a:latin typeface="Cambria" panose="02040503050406030204" pitchFamily="18" charset="0"/>
                <a:ea typeface="Cambria" panose="02040503050406030204" pitchFamily="18" charset="0"/>
              </a:rPr>
              <a:t>Đỗ con đã vươn vai thật mạnh, trồi lên khỏi mặt đất, xòe hai cánh tay nhỏ xíu hướng về phía mặt trời ấm 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200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4EEC6C-F471-99B1-FFE2-9AB79F62A594}"/>
              </a:ext>
            </a:extLst>
          </p:cNvPr>
          <p:cNvSpPr txBox="1"/>
          <p:nvPr/>
        </p:nvSpPr>
        <p:spPr>
          <a:xfrm>
            <a:off x="2359459" y="0"/>
            <a:ext cx="7868737" cy="889667"/>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2. NGHE KỂ CHUYỆN</a:t>
            </a:r>
            <a:endParaRPr lang="vi-VN" sz="4000"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Truyện- Chú Đỗ con - ứng dụng công nghệ AI">
            <a:hlinkClick r:id="" action="ppaction://media"/>
            <a:extLst>
              <a:ext uri="{FF2B5EF4-FFF2-40B4-BE49-F238E27FC236}">
                <a16:creationId xmlns:a16="http://schemas.microsoft.com/office/drawing/2014/main" id="{E9EBF22F-70CC-0E13-60FB-4123F5D759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8231" y="1084521"/>
            <a:ext cx="10084391" cy="5672470"/>
          </a:xfrm>
          <a:prstGeom prst="rect">
            <a:avLst/>
          </a:prstGeom>
        </p:spPr>
      </p:pic>
    </p:spTree>
    <p:extLst>
      <p:ext uri="{BB962C8B-B14F-4D97-AF65-F5344CB8AC3E}">
        <p14:creationId xmlns:p14="http://schemas.microsoft.com/office/powerpoint/2010/main" val="3211296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9" name="Group 18">
            <a:extLst>
              <a:ext uri="{FF2B5EF4-FFF2-40B4-BE49-F238E27FC236}">
                <a16:creationId xmlns:a16="http://schemas.microsoft.com/office/drawing/2014/main" id="{DC587365-E4F7-4382-9245-4023C6280480}"/>
              </a:ext>
            </a:extLst>
          </p:cNvPr>
          <p:cNvGrpSpPr/>
          <p:nvPr/>
        </p:nvGrpSpPr>
        <p:grpSpPr>
          <a:xfrm>
            <a:off x="497151" y="593888"/>
            <a:ext cx="11243746" cy="5663588"/>
            <a:chOff x="414668" y="551742"/>
            <a:chExt cx="5975498" cy="4247691"/>
          </a:xfrm>
        </p:grpSpPr>
        <p:sp>
          <p:nvSpPr>
            <p:cNvPr id="20" name="TextBox 19">
              <a:extLst>
                <a:ext uri="{FF2B5EF4-FFF2-40B4-BE49-F238E27FC236}">
                  <a16:creationId xmlns:a16="http://schemas.microsoft.com/office/drawing/2014/main" id="{3B0B6CFE-6CE2-49B3-ADD2-C2F28BF70FD8}"/>
                </a:ext>
              </a:extLst>
            </p:cNvPr>
            <p:cNvSpPr txBox="1"/>
            <p:nvPr/>
          </p:nvSpPr>
          <p:spPr>
            <a:xfrm>
              <a:off x="617319" y="551742"/>
              <a:ext cx="5365827" cy="428050"/>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CHÚ ĐỖ CON</a:t>
              </a:r>
              <a:endParaRPr lang="en-US"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BBB387B7-322B-4815-A79F-47A4382AAEC8}"/>
                </a:ext>
              </a:extLst>
            </p:cNvPr>
            <p:cNvSpPr txBox="1"/>
            <p:nvPr/>
          </p:nvSpPr>
          <p:spPr>
            <a:xfrm>
              <a:off x="414668" y="996324"/>
              <a:ext cx="5975498" cy="3803109"/>
            </a:xfrm>
            <a:prstGeom prst="rect">
              <a:avLst/>
            </a:prstGeom>
            <a:noFill/>
          </p:spPr>
          <p:txBody>
            <a:bodyPr wrap="square" rtlCol="0">
              <a:spAutoFit/>
            </a:bodyPr>
            <a:lstStyle/>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 Đỗ con vươn vai một cái thật mạnh. Chú trồi lên khỏi mặt đất. Mặt đất sáng bừng ánh nắng xuân. Chú đỗ con xòe hai cánh tay nhỏ xíu hướng về phía mặt trời ấm áp.</a:t>
              </a:r>
            </a:p>
            <a:p>
              <a:pPr algn="r"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2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Nhật Linh)</a:t>
              </a:r>
            </a:p>
          </p:txBody>
        </p:sp>
      </p:grpSp>
    </p:spTree>
    <p:extLst>
      <p:ext uri="{BB962C8B-B14F-4D97-AF65-F5344CB8AC3E}">
        <p14:creationId xmlns:p14="http://schemas.microsoft.com/office/powerpoint/2010/main" val="269180941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787853" y="-4712731"/>
            <a:ext cx="1015663"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03 – </a:t>
            </a:r>
            <a:r>
              <a:rPr lang="en-US" altLang="zh-CN" sz="5400" b="1" dirty="0">
                <a:ln>
                  <a:solidFill>
                    <a:prstClr val="black"/>
                  </a:solidFill>
                </a:ln>
                <a:pattFill prst="pct80">
                  <a:fgClr>
                    <a:srgbClr val="FFC000">
                      <a:lumMod val="60000"/>
                      <a:lumOff val="40000"/>
                    </a:srgbClr>
                  </a:fgClr>
                  <a:bgClr>
                    <a:prstClr val="white"/>
                  </a:bgClr>
                </a:pattFill>
                <a:latin typeface="Cambria" panose="02040503050406030204" pitchFamily="18" charset="0"/>
                <a:ea typeface="Cambria" panose="02040503050406030204" pitchFamily="18" charset="0"/>
                <a:cs typeface="+mn-ea"/>
                <a:sym typeface="+mn-lt"/>
              </a:rPr>
              <a:t>K</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ể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lại</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từng</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đoạn</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câu</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chuyện</a:t>
            </a:r>
            <a:endParaRPr kumimoji="0" lang="zh-CN" altLang="en-US"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Yêu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cầu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giọng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phối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6183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Picture 2">
            <a:extLst>
              <a:ext uri="{FF2B5EF4-FFF2-40B4-BE49-F238E27FC236}">
                <a16:creationId xmlns:a16="http://schemas.microsoft.com/office/drawing/2014/main" id="{8EE80687-D032-4F2F-9923-DE749B4EDB8F}"/>
              </a:ext>
            </a:extLst>
          </p:cNvPr>
          <p:cNvPicPr>
            <a:picLocks noChangeAspect="1"/>
          </p:cNvPicPr>
          <p:nvPr/>
        </p:nvPicPr>
        <p:blipFill>
          <a:blip r:embed="rId4"/>
          <a:stretch>
            <a:fillRect/>
          </a:stretch>
        </p:blipFill>
        <p:spPr>
          <a:xfrm>
            <a:off x="1255395" y="1508125"/>
            <a:ext cx="3524250" cy="3333750"/>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261221" y="1400526"/>
            <a:ext cx="6054481" cy="2635446"/>
            <a:chOff x="7914731" y="2007904"/>
            <a:chExt cx="4292147"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4193509"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324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mưa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khi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nằm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giữa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những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đất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li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xôm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xốp</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đem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nước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được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tắm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200" b="0" i="0" u="none" strike="noStrike" kern="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88922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859</Words>
  <Application>Microsoft Office PowerPoint</Application>
  <PresentationFormat>Widescreen</PresentationFormat>
  <Paragraphs>59</Paragraphs>
  <Slides>18</Slides>
  <Notes>14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等线</vt:lpstr>
      <vt:lpstr>#9Slide05 Aphrodite Pro</vt:lpstr>
      <vt:lpstr>#9Slide07 SVNZiclets</vt:lpstr>
      <vt:lpstr>Arial</vt:lpstr>
      <vt:lpstr>Arial-Rounded</vt:lpstr>
      <vt:lpstr>Calibri</vt:lpstr>
      <vt:lpstr>Cambria</vt:lpstr>
      <vt:lpstr>Wingdings</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dc:creator>
  <cp:keywords>HT</cp:keywords>
  <cp:lastModifiedBy>Thao Tran</cp:lastModifiedBy>
  <cp:revision>18</cp:revision>
  <dcterms:created xsi:type="dcterms:W3CDTF">2022-08-19T03:58:19Z</dcterms:created>
  <dcterms:modified xsi:type="dcterms:W3CDTF">2025-08-12T13:31:25Z</dcterms:modified>
</cp:coreProperties>
</file>