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6" r:id="rId2"/>
    <p:sldId id="374" r:id="rId3"/>
    <p:sldId id="396" r:id="rId4"/>
    <p:sldId id="366" r:id="rId5"/>
    <p:sldId id="388" r:id="rId6"/>
    <p:sldId id="390" r:id="rId7"/>
    <p:sldId id="303" r:id="rId8"/>
    <p:sldId id="369" r:id="rId9"/>
    <p:sldId id="380" r:id="rId10"/>
    <p:sldId id="379" r:id="rId11"/>
    <p:sldId id="378" r:id="rId12"/>
    <p:sldId id="377" r:id="rId13"/>
    <p:sldId id="392" r:id="rId14"/>
    <p:sldId id="325" r:id="rId15"/>
    <p:sldId id="326" r:id="rId16"/>
    <p:sldId id="382" r:id="rId17"/>
    <p:sldId id="386" r:id="rId18"/>
    <p:sldId id="394" r:id="rId19"/>
    <p:sldId id="299" r:id="rId20"/>
    <p:sldId id="304" r:id="rId21"/>
    <p:sldId id="383" r:id="rId22"/>
    <p:sldId id="381" r:id="rId23"/>
    <p:sldId id="370" r:id="rId24"/>
    <p:sldId id="373" r:id="rId25"/>
    <p:sldId id="307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CD6"/>
    <a:srgbClr val="ED3D6C"/>
    <a:srgbClr val="FFF79A"/>
    <a:srgbClr val="FFFAC2"/>
    <a:srgbClr val="71CFED"/>
    <a:srgbClr val="DF3C7E"/>
    <a:srgbClr val="F7941E"/>
    <a:srgbClr val="EA8EA2"/>
    <a:srgbClr val="EB54E9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308" autoAdjust="0"/>
  </p:normalViewPr>
  <p:slideViewPr>
    <p:cSldViewPr snapToGrid="0">
      <p:cViewPr varScale="1">
        <p:scale>
          <a:sx n="91" d="100"/>
          <a:sy n="91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4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1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75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137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7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91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4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9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9C3323-3410-4EC4-B02A-52A26508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3715-1E4D-4BB8-8CC6-F1ACF201DED2}" type="datetimeFigureOut">
              <a:rPr lang="vi-VN" smtClean="0"/>
              <a:t>16/11/2025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32A4708-C5CB-4A22-8E35-3BF28633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FA559C-6CB5-4332-98C4-15053C38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0434-1DD2-4611-82E1-28D0DE7FFA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458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112-D32C-45C3-A34E-7D9DD80C705E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A459-0161-45B2-95C2-B78AC61F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92" r:id="rId7"/>
    <p:sldLayoutId id="2147483662" r:id="rId8"/>
    <p:sldLayoutId id="2147483663" r:id="rId9"/>
    <p:sldLayoutId id="2147483664" r:id="rId10"/>
    <p:sldLayoutId id="2147483665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9.wd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1.wdp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4.pn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microsoft.com/office/2007/relationships/hdphoto" Target="../media/hdphoto18.wdp"/><Relationship Id="rId5" Type="http://schemas.openxmlformats.org/officeDocument/2006/relationships/image" Target="../media/image11.png"/><Relationship Id="rId4" Type="http://schemas.microsoft.com/office/2007/relationships/hdphoto" Target="../media/hdphoto17.wdp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microsoft.com/office/2007/relationships/hdphoto" Target="../media/hdphoto18.wdp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microsoft.com/office/2007/relationships/hdphoto" Target="../media/hdphoto16.wdp"/><Relationship Id="rId9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7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>
            <a:extLst>
              <a:ext uri="{FF2B5EF4-FFF2-40B4-BE49-F238E27FC236}">
                <a16:creationId xmlns:a16="http://schemas.microsoft.com/office/drawing/2014/main" id="{EA978252-9B1A-4C57-B0E7-62CECCB6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269" y="2351782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HỌC SINH THÂN MẾN</a:t>
            </a:r>
            <a:endParaRPr lang="vi-V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Box 6">
            <a:extLst>
              <a:ext uri="{FF2B5EF4-FFF2-40B4-BE49-F238E27FC236}">
                <a16:creationId xmlns:a16="http://schemas.microsoft.com/office/drawing/2014/main" id="{45A21F55-0417-405E-A591-2F977BC2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893" y="3556696"/>
            <a:ext cx="70367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Giáo </a:t>
            </a:r>
            <a:r>
              <a:rPr lang="vi-VN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:VŨ THỊ NGOAN </a:t>
            </a:r>
            <a:endParaRPr lang="vi-VN" altLang="en-US" b="1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Lớp: </a:t>
            </a:r>
            <a:r>
              <a:rPr lang="en-US" altLang="en-US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2A</a:t>
            </a:r>
            <a:r>
              <a:rPr lang="vi-VN" altLang="en-US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vi-VN" altLang="en-US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4" descr="CG11">
            <a:extLst>
              <a:ext uri="{FF2B5EF4-FFF2-40B4-BE49-F238E27FC236}">
                <a16:creationId xmlns:a16="http://schemas.microsoft.com/office/drawing/2014/main" id="{E3DC0FBD-1345-4FF0-8E1C-032E3FC2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643563"/>
            <a:ext cx="118586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CG11">
            <a:extLst>
              <a:ext uri="{FF2B5EF4-FFF2-40B4-BE49-F238E27FC236}">
                <a16:creationId xmlns:a16="http://schemas.microsoft.com/office/drawing/2014/main" id="{D82D1140-56A9-4A61-A179-2AAC289B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5429251"/>
            <a:ext cx="14446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CG11">
            <a:extLst>
              <a:ext uri="{FF2B5EF4-FFF2-40B4-BE49-F238E27FC236}">
                <a16:creationId xmlns:a16="http://schemas.microsoft.com/office/drawing/2014/main" id="{9B66E133-E487-4169-8E24-2FC1BA14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14289"/>
            <a:ext cx="15303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CG11">
            <a:extLst>
              <a:ext uri="{FF2B5EF4-FFF2-40B4-BE49-F238E27FC236}">
                <a16:creationId xmlns:a16="http://schemas.microsoft.com/office/drawing/2014/main" id="{BA6C88EB-D6BA-4E3E-BD3C-3A5A678E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89"/>
            <a:ext cx="15843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696932h0rv8jquww">
            <a:extLst>
              <a:ext uri="{FF2B5EF4-FFF2-40B4-BE49-F238E27FC236}">
                <a16:creationId xmlns:a16="http://schemas.microsoft.com/office/drawing/2014/main" id="{AEF8CC1F-D633-4C13-8406-07EAAAB80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6319" y="4310856"/>
            <a:ext cx="12192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696932h0rv8jquww">
            <a:extLst>
              <a:ext uri="{FF2B5EF4-FFF2-40B4-BE49-F238E27FC236}">
                <a16:creationId xmlns:a16="http://schemas.microsoft.com/office/drawing/2014/main" id="{14E89D34-5856-4077-826C-C52A4FD12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12026" y="4637088"/>
            <a:ext cx="12192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50837" y="216976"/>
            <a:ext cx="10524565" cy="6150075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44AA1F-7CFB-4D5D-A462-13E6CD24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40" y="389745"/>
            <a:ext cx="6282290" cy="31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4846F5D-288B-48E5-8A86-6D004B1B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40" y="3550962"/>
            <a:ext cx="6282290" cy="30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905090" y="1349796"/>
            <a:ext cx="2270859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4129940" y="2534006"/>
            <a:ext cx="2645614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6003690" y="5217216"/>
            <a:ext cx="2270859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8736037" y="1559656"/>
            <a:ext cx="24165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Mặt trước</a:t>
            </a:r>
            <a:endParaRPr lang="vi-VN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89961" y="4272432"/>
            <a:ext cx="24165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Mặt sau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2388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73697" y="232475"/>
            <a:ext cx="10524565" cy="6375955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946F0780-4D0E-4FC7-8145-B44142F9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33" y="3420452"/>
            <a:ext cx="6396675" cy="315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1DEF8E70-2D28-4390-B667-ECCF8471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102332" y="248146"/>
            <a:ext cx="6402076" cy="315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7580" y="2728211"/>
            <a:ext cx="3417758" cy="404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334650" y="5563821"/>
            <a:ext cx="3417758" cy="404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2900760" y="1349796"/>
            <a:ext cx="2270859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6700603" y="3508356"/>
            <a:ext cx="1768816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8736037" y="1559656"/>
            <a:ext cx="24165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Mặt trước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35213" y="4272432"/>
            <a:ext cx="24165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Mặt sau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8484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699246" y="1394794"/>
            <a:ext cx="10524565" cy="284980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3878081"/>
            <a:ext cx="10524565" cy="2531687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FB9CBD3F-8AC0-458A-ACF2-53794713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947842" y="3316984"/>
            <a:ext cx="3221110" cy="159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4" y="1394794"/>
            <a:ext cx="3375756" cy="16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63" y="1437979"/>
            <a:ext cx="3280412" cy="16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1D75E32-880E-40D6-8F12-420829CB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0" y="3409225"/>
            <a:ext cx="3375758" cy="15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8075" y="974620"/>
            <a:ext cx="23774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Nêu các điểm giống và khác nhau của các tờ tiền trên?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594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259" y="659567"/>
            <a:ext cx="83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ứ năm ngày 28 tháng 3 năm 2024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3061" y="1184232"/>
            <a:ext cx="709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56: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tiền Việt Nam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129" y="2250814"/>
            <a:ext cx="10325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Nêu các điểm giống và khác nhau của các tờ tiền trên?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667117"/>
              </p:ext>
            </p:extLst>
          </p:nvPr>
        </p:nvGraphicFramePr>
        <p:xfrm>
          <a:off x="407961" y="3574252"/>
          <a:ext cx="10297552" cy="3178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8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73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 giống</a:t>
                      </a:r>
                      <a:endParaRPr lang="vi-VN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 khác</a:t>
                      </a:r>
                      <a:endParaRPr lang="vi-VN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502">
                <a:tc>
                  <a:txBody>
                    <a:bodyPr/>
                    <a:lstStyle/>
                    <a:p>
                      <a:r>
                        <a:rPr lang="vi-VN" dirty="0" smtClean="0"/>
                        <a:t>- </a:t>
                      </a:r>
                      <a:r>
                        <a:rPr lang="vi-VN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Tất cả ở mặt trước các tờ tiền đều in dòng chữ: “Cộng hòa XHCN Việt Nam, in hình Quốc huy, chân dung Chủ tịch Hồ Chí Minh 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Mệnh giá, màu sắc.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8AAD51-8B1F-D246-BE0C-88AAFB33C33C}"/>
              </a:ext>
            </a:extLst>
          </p:cNvPr>
          <p:cNvGrpSpPr/>
          <p:nvPr/>
        </p:nvGrpSpPr>
        <p:grpSpPr>
          <a:xfrm>
            <a:off x="1986318" y="143553"/>
            <a:ext cx="8211567" cy="6427728"/>
            <a:chOff x="1997002" y="320541"/>
            <a:chExt cx="6514048" cy="61540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071E61-AF5F-8E45-A0EF-99215963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/>
          </p:blipFill>
          <p:spPr>
            <a:xfrm>
              <a:off x="1997002" y="2105798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0B6EFA1-4935-0B40-BD7F-9CFA0C45C0B1}"/>
                </a:ext>
              </a:extLst>
            </p:cNvPr>
            <p:cNvSpPr/>
            <p:nvPr/>
          </p:nvSpPr>
          <p:spPr>
            <a:xfrm>
              <a:off x="2864992" y="320541"/>
              <a:ext cx="5646058" cy="2042228"/>
            </a:xfrm>
            <a:prstGeom prst="wedgeEllipseCallout">
              <a:avLst>
                <a:gd name="adj1" fmla="val -25608"/>
                <a:gd name="adj2" fmla="val 8705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28CB1F-1467-7946-8618-AC02FE2A2609}"/>
                </a:ext>
              </a:extLst>
            </p:cNvPr>
            <p:cNvSpPr/>
            <p:nvPr/>
          </p:nvSpPr>
          <p:spPr>
            <a:xfrm>
              <a:off x="3136018" y="791742"/>
              <a:ext cx="5125421" cy="1149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3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ra còn một số tờ tiền loại khác nữa Mai nhé</a:t>
              </a:r>
              <a:r>
                <a:rPr lang="x-none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>
            <a:extLst>
              <a:ext uri="{FF2B5EF4-FFF2-40B4-BE49-F238E27FC236}">
                <a16:creationId xmlns:a16="http://schemas.microsoft.com/office/drawing/2014/main" id="{ED52C060-CC80-D445-B4E5-F4B6DCD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18" y="206768"/>
            <a:ext cx="3769760" cy="18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>
            <a:extLst>
              <a:ext uri="{FF2B5EF4-FFF2-40B4-BE49-F238E27FC236}">
                <a16:creationId xmlns:a16="http://schemas.microsoft.com/office/drawing/2014/main" id="{393FF4D3-D254-C947-9902-F381C0D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178" y="202493"/>
            <a:ext cx="3918957" cy="182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>
            <a:extLst>
              <a:ext uri="{FF2B5EF4-FFF2-40B4-BE49-F238E27FC236}">
                <a16:creationId xmlns:a16="http://schemas.microsoft.com/office/drawing/2014/main" id="{8F5C5FDA-8620-0A45-B2AE-4233084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64" y="2082826"/>
            <a:ext cx="3891739" cy="18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>
            <a:extLst>
              <a:ext uri="{FF2B5EF4-FFF2-40B4-BE49-F238E27FC236}">
                <a16:creationId xmlns:a16="http://schemas.microsoft.com/office/drawing/2014/main" id="{91318C96-2231-0F48-AF2E-FDD0BC7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3" y="2074265"/>
            <a:ext cx="3884385" cy="18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39395ED-8E11-3B4E-9FA2-38ED5C0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782" y="2074265"/>
            <a:ext cx="3884386" cy="18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>
            <a:extLst>
              <a:ext uri="{FF2B5EF4-FFF2-40B4-BE49-F238E27FC236}">
                <a16:creationId xmlns:a16="http://schemas.microsoft.com/office/drawing/2014/main" id="{B3C2F9DB-1673-A842-BCC0-1EDD76A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9" y="3981857"/>
            <a:ext cx="3889817" cy="17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0C9804D-0724-4C04-9C8A-544E6842F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053" y="249407"/>
            <a:ext cx="3889638" cy="182485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0BB2172-ADF3-467C-8F87-056D912164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0677" y="4000448"/>
            <a:ext cx="4356252" cy="18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02" y="1004341"/>
            <a:ext cx="7212923" cy="432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259" y="659567"/>
            <a:ext cx="83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ứ năm ngày 28 tháng 3 năm 2024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3061" y="1184232"/>
            <a:ext cx="709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56: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tiền Việt Nam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446" y="2813538"/>
            <a:ext cx="8145194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b="1" i="1" dirty="0">
                <a:latin typeface="Times New Roman" pitchFamily="18" charset="0"/>
                <a:cs typeface="Times New Roman" pitchFamily="18" charset="0"/>
              </a:rPr>
              <a:t>Chú ý: </a:t>
            </a:r>
          </a:p>
          <a:p>
            <a:r>
              <a:rPr lang="vi-VN" sz="4000" b="1" i="1" dirty="0">
                <a:latin typeface="Times New Roman" pitchFamily="18" charset="0"/>
                <a:cs typeface="Times New Roman" pitchFamily="18" charset="0"/>
              </a:rPr>
              <a:t>-  Hiện tại ở Việt Nam chỉ lưu hành và sử dụng mệnh giá từ 500 đồng trở lên</a:t>
            </a:r>
          </a:p>
          <a:p>
            <a:r>
              <a:rPr lang="vi-VN" sz="4000" b="1" i="1" dirty="0">
                <a:latin typeface="Times New Roman" pitchFamily="18" charset="0"/>
                <a:cs typeface="Times New Roman" pitchFamily="18" charset="0"/>
              </a:rPr>
              <a:t>- Đơn vị tiền Việt Nam là đồng</a:t>
            </a:r>
          </a:p>
          <a:p>
            <a:endParaRPr lang="vi-VN" i="1" dirty="0"/>
          </a:p>
        </p:txBody>
      </p:sp>
    </p:spTree>
    <p:extLst>
      <p:ext uri="{BB962C8B-B14F-4D97-AF65-F5344CB8AC3E}">
        <p14:creationId xmlns:p14="http://schemas.microsoft.com/office/powerpoint/2010/main" val="15777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259" y="659567"/>
            <a:ext cx="83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ứ năm ngày 28 tháng 3 năm 2024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3061" y="1184232"/>
            <a:ext cx="709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56: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tiền Việt Nam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3811653" y="2841653"/>
            <a:ext cx="5092504" cy="1899139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431291" y="3305875"/>
            <a:ext cx="441659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solidFill>
                  <a:srgbClr val="002060"/>
                </a:solidFill>
              </a:rPr>
              <a:t>HOẠT </a:t>
            </a:r>
            <a:r>
              <a:rPr lang="vi-VN" sz="5400" b="1" dirty="0">
                <a:solidFill>
                  <a:srgbClr val="002060"/>
                </a:solidFill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400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47728A30-BAE2-494F-934D-0DCFBF2881A3}"/>
              </a:ext>
            </a:extLst>
          </p:cNvPr>
          <p:cNvGrpSpPr/>
          <p:nvPr/>
        </p:nvGrpSpPr>
        <p:grpSpPr>
          <a:xfrm>
            <a:off x="676948" y="296664"/>
            <a:ext cx="11515052" cy="770136"/>
            <a:chOff x="-1977887" y="2114726"/>
            <a:chExt cx="13071760" cy="149322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085047-5B63-184B-B293-33FB41FDEF9A}"/>
                </a:ext>
              </a:extLst>
            </p:cNvPr>
            <p:cNvSpPr txBox="1"/>
            <p:nvPr/>
          </p:nvSpPr>
          <p:spPr>
            <a:xfrm>
              <a:off x="-1116258" y="2114726"/>
              <a:ext cx="12210131" cy="14918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9C4970-99F2-174B-89C0-9E81D6369E5A}"/>
                </a:ext>
              </a:extLst>
            </p:cNvPr>
            <p:cNvSpPr/>
            <p:nvPr/>
          </p:nvSpPr>
          <p:spPr>
            <a:xfrm>
              <a:off x="-1977887" y="2306449"/>
              <a:ext cx="805862" cy="1301499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F06CDD8-24C0-4FCE-8771-90685B41A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17" y="1245522"/>
            <a:ext cx="7828938" cy="4679923"/>
          </a:xfrm>
          <a:prstGeom prst="rect">
            <a:avLst/>
          </a:prstGeom>
        </p:spPr>
      </p:pic>
      <p:graphicFrame>
        <p:nvGraphicFramePr>
          <p:cNvPr id="21" name="Table 490">
            <a:extLst>
              <a:ext uri="{FF2B5EF4-FFF2-40B4-BE49-F238E27FC236}">
                <a16:creationId xmlns:a16="http://schemas.microsoft.com/office/drawing/2014/main" id="{77623DCD-64F2-4A2A-9E9C-77029C7D3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922095"/>
              </p:ext>
            </p:extLst>
          </p:nvPr>
        </p:nvGraphicFramePr>
        <p:xfrm>
          <a:off x="5894103" y="2987040"/>
          <a:ext cx="5398737" cy="353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010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830727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</a:tblGrid>
              <a:tr h="707486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707486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707486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707486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707486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sp>
        <p:nvSpPr>
          <p:cNvPr id="22" name="TextBox 89">
            <a:extLst>
              <a:ext uri="{FF2B5EF4-FFF2-40B4-BE49-F238E27FC236}">
                <a16:creationId xmlns:a16="http://schemas.microsoft.com/office/drawing/2014/main" id="{88CA2597-167E-41E2-B119-E589B6E8C767}"/>
              </a:ext>
            </a:extLst>
          </p:cNvPr>
          <p:cNvSpPr txBox="1"/>
          <p:nvPr/>
        </p:nvSpPr>
        <p:spPr>
          <a:xfrm>
            <a:off x="10236354" y="3712256"/>
            <a:ext cx="3968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6A80352E-8910-4DDF-BC45-C38A7DB7CB50}"/>
              </a:ext>
            </a:extLst>
          </p:cNvPr>
          <p:cNvSpPr txBox="1"/>
          <p:nvPr/>
        </p:nvSpPr>
        <p:spPr>
          <a:xfrm>
            <a:off x="10221418" y="4432589"/>
            <a:ext cx="3827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91">
            <a:extLst>
              <a:ext uri="{FF2B5EF4-FFF2-40B4-BE49-F238E27FC236}">
                <a16:creationId xmlns:a16="http://schemas.microsoft.com/office/drawing/2014/main" id="{34D7CA01-51D9-4F97-9C77-AF18FA5D1CA1}"/>
              </a:ext>
            </a:extLst>
          </p:cNvPr>
          <p:cNvSpPr txBox="1"/>
          <p:nvPr/>
        </p:nvSpPr>
        <p:spPr>
          <a:xfrm>
            <a:off x="10202738" y="5152922"/>
            <a:ext cx="3968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92">
            <a:extLst>
              <a:ext uri="{FF2B5EF4-FFF2-40B4-BE49-F238E27FC236}">
                <a16:creationId xmlns:a16="http://schemas.microsoft.com/office/drawing/2014/main" id="{F30C80F0-80A9-492B-A0DB-22463FDCF7BE}"/>
              </a:ext>
            </a:extLst>
          </p:cNvPr>
          <p:cNvSpPr txBox="1"/>
          <p:nvPr/>
        </p:nvSpPr>
        <p:spPr>
          <a:xfrm>
            <a:off x="10163640" y="5841037"/>
            <a:ext cx="4695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3366" y="1688123"/>
            <a:ext cx="1097280" cy="450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1348110" y="2909691"/>
            <a:ext cx="1097280" cy="450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3992894" y="3458343"/>
            <a:ext cx="1097280" cy="450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2797114" y="4935483"/>
            <a:ext cx="1097280" cy="450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1432518" y="1533378"/>
            <a:ext cx="1226276" cy="6049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4058557" y="4749469"/>
            <a:ext cx="1226276" cy="537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623602" y="4227387"/>
            <a:ext cx="1226276" cy="537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1301210" y="3453647"/>
            <a:ext cx="1226276" cy="537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3926048" y="4073560"/>
            <a:ext cx="1226276" cy="537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2035094" y="2220362"/>
            <a:ext cx="1524028" cy="604911"/>
          </a:xfrm>
          <a:prstGeom prst="rect">
            <a:avLst/>
          </a:prstGeom>
          <a:noFill/>
          <a:ln w="38100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965926" y="4147678"/>
            <a:ext cx="1463084" cy="604911"/>
          </a:xfrm>
          <a:prstGeom prst="rect">
            <a:avLst/>
          </a:prstGeom>
          <a:noFill/>
          <a:ln w="38100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2583746" y="2909694"/>
            <a:ext cx="1226276" cy="60491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2609534" y="3470066"/>
            <a:ext cx="1226276" cy="60491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1244938" y="4876866"/>
            <a:ext cx="1226276" cy="60491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F0ACC68-7B4D-47E8-A1B7-FC85C1271AAE}"/>
              </a:ext>
            </a:extLst>
          </p:cNvPr>
          <p:cNvSpPr/>
          <p:nvPr/>
        </p:nvSpPr>
        <p:spPr>
          <a:xfrm>
            <a:off x="1696395" y="250099"/>
            <a:ext cx="9013372" cy="14487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y2mate.com - Mẹ ơi có biết Karaoke theo bài hát mẫu NXBGD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499169" y="266701"/>
            <a:ext cx="10915591" cy="1200329"/>
            <a:chOff x="971509" y="2770262"/>
            <a:chExt cx="10256461" cy="106329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10632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Mai mua kẹo hết 1000 đồng. Hỏi bạn Mai chọn một tờ tiền nào sau đây để trả người bán hàng?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732B70-CFAA-8149-9428-7998DFA2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9" y="1432560"/>
            <a:ext cx="10915591" cy="38834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081532" y="5415156"/>
            <a:ext cx="9674098" cy="978599"/>
            <a:chOff x="1081532" y="5415156"/>
            <a:chExt cx="9674098" cy="97859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416650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607175" y="5415156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B4A0EA55-2E27-435B-B6AF-827517E7FDFE}"/>
                </a:ext>
              </a:extLst>
            </p:cNvPr>
            <p:cNvSpPr txBox="1"/>
            <p:nvPr/>
          </p:nvSpPr>
          <p:spPr>
            <a:xfrm>
              <a:off x="4490346" y="5683597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B.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644" y="3685775"/>
            <a:ext cx="5458264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CỦNG CỐ</a:t>
            </a:r>
            <a:endParaRPr lang="vi-VN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3259" y="659567"/>
            <a:ext cx="83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ứ năm ngày 28 tháng 3 năm 2024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9661" y="1184232"/>
            <a:ext cx="709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56: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tiền Việt Nam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409063" y="86594"/>
            <a:ext cx="11434048" cy="1138773"/>
            <a:chOff x="971509" y="2706143"/>
            <a:chExt cx="10136314" cy="100876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487605" y="2706143"/>
              <a:ext cx="9620218" cy="10087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vi-VN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mua </a:t>
              </a:r>
              <a:r>
                <a:rPr lang="vi-VN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vi-VN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tem thư </a:t>
              </a:r>
              <a:r>
                <a:rPr lang="vi-VN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vi-VN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100 đồng. Hỏi bạn Mai chọn một tờ tiền nào sau đây để trả người bán hàng? </a:t>
              </a:r>
              <a:endParaRPr lang="en-US" sz="3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409063" y="4739640"/>
            <a:ext cx="10346567" cy="1634136"/>
            <a:chOff x="1081532" y="5415156"/>
            <a:chExt cx="9674098" cy="95862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607175" y="5415156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B4A0EA55-2E27-435B-B6AF-827517E7FDFE}"/>
                </a:ext>
              </a:extLst>
            </p:cNvPr>
            <p:cNvSpPr txBox="1"/>
            <p:nvPr/>
          </p:nvSpPr>
          <p:spPr>
            <a:xfrm>
              <a:off x="4490346" y="5683597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B.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306103" y="5099661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F6420440-9DB4-454A-9EA5-37D4C739F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465353"/>
              </p:ext>
            </p:extLst>
          </p:nvPr>
        </p:nvGraphicFramePr>
        <p:xfrm>
          <a:off x="4583106" y="4737674"/>
          <a:ext cx="2865755" cy="1631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Bitmap Image" r:id="rId7" imgW="2463927" imgH="1181161" progId="Paint.Picture">
                  <p:embed/>
                </p:oleObj>
              </mc:Choice>
              <mc:Fallback>
                <p:oleObj name="Bitmap Image" r:id="rId7" imgW="2463927" imgH="1181161" progId="Paint.Picture">
                  <p:embed/>
                  <p:pic>
                    <p:nvPicPr>
                      <p:cNvPr id="61" name="Đối tượng 60">
                        <a:extLst>
                          <a:ext uri="{FF2B5EF4-FFF2-40B4-BE49-F238E27FC236}">
                            <a16:creationId xmlns:a16="http://schemas.microsoft.com/office/drawing/2014/main" id="{42FE9D71-A768-4F94-98F5-54E27F1339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06" y="4737674"/>
                        <a:ext cx="2865755" cy="16315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607CDAB1-5587-42DD-A201-2F9F2416C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8731" y="1225367"/>
            <a:ext cx="5243229" cy="33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546198" y="270899"/>
            <a:ext cx="11099604" cy="1323439"/>
            <a:chOff x="971509" y="2770262"/>
            <a:chExt cx="10256461" cy="11723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11723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Bạn Mai được mẹ cho một tờ 500 đồng và một tờ 1000 đồng. </a:t>
              </a: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bạn </a:t>
              </a:r>
              <a:r>
                <a:rPr lang="vi-VN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 có những tờ tiền nào?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2540563" y="1554868"/>
            <a:ext cx="5660007" cy="1497550"/>
            <a:chOff x="1081532" y="5416650"/>
            <a:chExt cx="5222287" cy="97710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A. 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684" y="5416650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DF3C7E"/>
                  </a:solidFill>
                </a:rPr>
                <a:t>A.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2492833" y="3481313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1" name="Group 47">
            <a:extLst>
              <a:ext uri="{FF2B5EF4-FFF2-40B4-BE49-F238E27FC236}">
                <a16:creationId xmlns:a16="http://schemas.microsoft.com/office/drawing/2014/main" id="{F6CD6DE2-C7D6-469F-9C30-714EDC775C40}"/>
              </a:ext>
            </a:extLst>
          </p:cNvPr>
          <p:cNvGrpSpPr/>
          <p:nvPr/>
        </p:nvGrpSpPr>
        <p:grpSpPr>
          <a:xfrm>
            <a:off x="2536637" y="3181697"/>
            <a:ext cx="5586847" cy="1531736"/>
            <a:chOff x="1083225" y="5479675"/>
            <a:chExt cx="5154785" cy="999410"/>
          </a:xfrm>
        </p:grpSpPr>
        <p:sp>
          <p:nvSpPr>
            <p:cNvPr id="22" name="TextBox 46">
              <a:extLst>
                <a:ext uri="{FF2B5EF4-FFF2-40B4-BE49-F238E27FC236}">
                  <a16:creationId xmlns:a16="http://schemas.microsoft.com/office/drawing/2014/main" id="{FA0ECF51-E134-4D02-8DC7-56FAE192E7E7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DF3C7E"/>
                  </a:solidFill>
                </a:rPr>
                <a:t>B</a:t>
              </a:r>
              <a:r>
                <a:rPr lang="x-none" sz="3200">
                  <a:solidFill>
                    <a:srgbClr val="DF3C7E"/>
                  </a:solidFill>
                </a:rPr>
                <a:t>. </a:t>
              </a:r>
              <a:endParaRPr lang="x-none" sz="3200" dirty="0">
                <a:solidFill>
                  <a:srgbClr val="DF3C7E"/>
                </a:solidFill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2698E12-70C9-4139-A322-1F5F8F427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4" y="5479675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933BD61C-6FB5-4FF0-AF9C-FA0716BF6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4089555" y="5524978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47">
            <a:extLst>
              <a:ext uri="{FF2B5EF4-FFF2-40B4-BE49-F238E27FC236}">
                <a16:creationId xmlns:a16="http://schemas.microsoft.com/office/drawing/2014/main" id="{7B89D463-82BA-4006-B620-CDADAA4D1DAC}"/>
              </a:ext>
            </a:extLst>
          </p:cNvPr>
          <p:cNvGrpSpPr/>
          <p:nvPr/>
        </p:nvGrpSpPr>
        <p:grpSpPr>
          <a:xfrm>
            <a:off x="2402952" y="4776060"/>
            <a:ext cx="3258314" cy="1462302"/>
            <a:chOff x="1083225" y="5480814"/>
            <a:chExt cx="2830143" cy="954107"/>
          </a:xfrm>
        </p:grpSpPr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2334DF25-1B04-4055-9EF0-829286BCDD63}"/>
                </a:ext>
              </a:extLst>
            </p:cNvPr>
            <p:cNvSpPr txBox="1"/>
            <p:nvPr/>
          </p:nvSpPr>
          <p:spPr>
            <a:xfrm>
              <a:off x="1083225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DF3C7E"/>
                  </a:solidFill>
                </a:rPr>
                <a:t>C</a:t>
              </a:r>
              <a:r>
                <a:rPr lang="x-none" sz="3200">
                  <a:solidFill>
                    <a:srgbClr val="DF3C7E"/>
                  </a:solidFill>
                </a:rPr>
                <a:t>. </a:t>
              </a:r>
              <a:endParaRPr lang="x-none" sz="3200" dirty="0">
                <a:solidFill>
                  <a:srgbClr val="DF3C7E"/>
                </a:solidFill>
              </a:endParaRPr>
            </a:p>
          </p:txBody>
        </p:sp>
        <p:pic>
          <p:nvPicPr>
            <p:cNvPr id="38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83BBB18-9BC5-41CC-9FF1-630385B45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1764913" y="5480814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1" name="Đối tượng 60">
            <a:extLst>
              <a:ext uri="{FF2B5EF4-FFF2-40B4-BE49-F238E27FC236}">
                <a16:creationId xmlns:a16="http://schemas.microsoft.com/office/drawing/2014/main" id="{42FE9D71-A768-4F94-98F5-54E27F133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588706"/>
              </p:ext>
            </p:extLst>
          </p:nvPr>
        </p:nvGraphicFramePr>
        <p:xfrm>
          <a:off x="5794951" y="4828437"/>
          <a:ext cx="2328533" cy="1351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Bitmap Image" r:id="rId9" imgW="2463927" imgH="1181161" progId="Paint.Picture">
                  <p:embed/>
                </p:oleObj>
              </mc:Choice>
              <mc:Fallback>
                <p:oleObj name="Bitmap Image" r:id="rId9" imgW="2463927" imgH="1181161" progId="Paint.Picture">
                  <p:embed/>
                  <p:pic>
                    <p:nvPicPr>
                      <p:cNvPr id="42" name="Đối tượng 41">
                        <a:extLst>
                          <a:ext uri="{FF2B5EF4-FFF2-40B4-BE49-F238E27FC236}">
                            <a16:creationId xmlns:a16="http://schemas.microsoft.com/office/drawing/2014/main" id="{EB11FA3C-1D3E-4067-822A-2E4169AE33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951" y="4828437"/>
                        <a:ext cx="2328533" cy="13516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5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00 đồng (tiền Việt) – Wikipedia tiếng Việt">
            <a:extLst>
              <a:ext uri="{FF2B5EF4-FFF2-40B4-BE49-F238E27FC236}">
                <a16:creationId xmlns:a16="http://schemas.microsoft.com/office/drawing/2014/main" id="{2FCD0B8F-26FA-4CFF-A440-65A28235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5" y="360637"/>
            <a:ext cx="5379467" cy="2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0 đồng (tiền Việt) – Wikipedia tiếng Việt">
            <a:extLst>
              <a:ext uri="{FF2B5EF4-FFF2-40B4-BE49-F238E27FC236}">
                <a16:creationId xmlns:a16="http://schemas.microsoft.com/office/drawing/2014/main" id="{AB8E1A09-5D4B-4E6D-B7EF-5BC837FD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9" y="3302015"/>
            <a:ext cx="5145797" cy="25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83B84C9-141D-4CB1-8078-7A0D996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82" y="296665"/>
            <a:ext cx="5434033" cy="27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7F1BD92D-925A-4CFB-9B87-5532CF549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846382" y="3221042"/>
            <a:ext cx="5379470" cy="26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ugsCAreBear">
            <a:extLst>
              <a:ext uri="{FF2B5EF4-FFF2-40B4-BE49-F238E27FC236}">
                <a16:creationId xmlns:a16="http://schemas.microsoft.com/office/drawing/2014/main" id="{17A69AF6-7F86-4C8A-BB53-A3E373569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8401"/>
            <a:ext cx="7010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CABF2E-4957-4A67-9D2A-439DE54F477F}"/>
              </a:ext>
            </a:extLst>
          </p:cNvPr>
          <p:cNvSpPr/>
          <p:nvPr/>
        </p:nvSpPr>
        <p:spPr>
          <a:xfrm>
            <a:off x="2087880" y="950774"/>
            <a:ext cx="8458200" cy="16547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</a:t>
            </a:r>
            <a:r>
              <a:rPr lang="en-US" sz="3600" b="1" dirty="0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6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600" b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KHỎE!</a:t>
            </a:r>
            <a:endParaRPr lang="en-US" sz="36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F0ACC68-7B4D-47E8-A1B7-FC85C1271AAE}"/>
              </a:ext>
            </a:extLst>
          </p:cNvPr>
          <p:cNvSpPr/>
          <p:nvPr/>
        </p:nvSpPr>
        <p:spPr>
          <a:xfrm>
            <a:off x="1696395" y="587723"/>
            <a:ext cx="9013372" cy="14487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4192" y="3601329"/>
            <a:ext cx="578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Times New Roman" pitchFamily="18" charset="0"/>
                <a:cs typeface="Times New Roman" pitchFamily="18" charset="0"/>
              </a:rPr>
              <a:t>10km + 7km=……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5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259" y="659567"/>
            <a:ext cx="83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ứ năm ngày 28 tháng 3 năm 2024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3061" y="1184232"/>
            <a:ext cx="709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56: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tiền Việt Nam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3259" y="659567"/>
            <a:ext cx="83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ứ năm ngày 28 tháng 3 năm 2024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3061" y="1184232"/>
            <a:ext cx="709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56: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tiền Việt Nam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3811653" y="2841653"/>
            <a:ext cx="5092504" cy="1899139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4431291" y="3305875"/>
            <a:ext cx="3916457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solidFill>
                  <a:srgbClr val="002060"/>
                </a:solidFill>
              </a:rPr>
              <a:t>KHÁM PHÁ</a:t>
            </a:r>
            <a:endParaRPr lang="vi-VN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699246" y="1394794"/>
            <a:ext cx="10524565" cy="284980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074" name="Picture 2" descr="100 đồng (tiền Việt) – Wikipedia tiếng Việt">
            <a:extLst>
              <a:ext uri="{FF2B5EF4-FFF2-40B4-BE49-F238E27FC236}">
                <a16:creationId xmlns:a16="http://schemas.microsoft.com/office/drawing/2014/main" id="{5B65FAF8-E2AA-2245-86C2-02D765E7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94" y="1744369"/>
            <a:ext cx="3375756" cy="16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3878081"/>
            <a:ext cx="10524565" cy="2531687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36" y="49283"/>
            <a:ext cx="3375756" cy="16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32" y="-10275"/>
            <a:ext cx="3280412" cy="16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>
            <a:extLst>
              <a:ext uri="{FF2B5EF4-FFF2-40B4-BE49-F238E27FC236}">
                <a16:creationId xmlns:a16="http://schemas.microsoft.com/office/drawing/2014/main" id="{A0176752-13CE-C34F-860F-A13B97E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32" y="1652204"/>
            <a:ext cx="3280412" cy="164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1D75E32-880E-40D6-8F12-420829CB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77" y="5015810"/>
            <a:ext cx="3375758" cy="15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7E19CEB-1C48-4826-B79F-8A198DD9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3" y="3409743"/>
            <a:ext cx="3326210" cy="1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EE13E953-68D7-4099-89C0-903B1BF3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2168"/>
            <a:ext cx="3280414" cy="16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FB9CBD3F-8AC0-458A-ACF2-53794713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095999" y="3314683"/>
            <a:ext cx="3221110" cy="159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6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275079" y="0"/>
            <a:ext cx="10948733" cy="467829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1" y="566054"/>
            <a:ext cx="5247214" cy="2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00 đồng (tiền Việt) – Wikipedia tiếng Việt">
            <a:extLst>
              <a:ext uri="{FF2B5EF4-FFF2-40B4-BE49-F238E27FC236}">
                <a16:creationId xmlns:a16="http://schemas.microsoft.com/office/drawing/2014/main" id="{D9604303-7344-42DD-9DED-51FCCA4A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18" y="566054"/>
            <a:ext cx="5247214" cy="2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1D3DAE4-8CC7-4F07-A4F8-9BDC9A7CF81B}"/>
              </a:ext>
            </a:extLst>
          </p:cNvPr>
          <p:cNvSpPr/>
          <p:nvPr/>
        </p:nvSpPr>
        <p:spPr>
          <a:xfrm>
            <a:off x="2484120" y="3444240"/>
            <a:ext cx="1611630" cy="5189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1AF79C6-82A7-4A31-ABA5-ACF9FD403833}"/>
              </a:ext>
            </a:extLst>
          </p:cNvPr>
          <p:cNvSpPr/>
          <p:nvPr/>
        </p:nvSpPr>
        <p:spPr>
          <a:xfrm>
            <a:off x="7780450" y="3461264"/>
            <a:ext cx="1611630" cy="5189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sau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84120" y="1484027"/>
            <a:ext cx="2402673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6183593" y="1724548"/>
            <a:ext cx="1596858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9836574" y="1724547"/>
            <a:ext cx="1596858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1016597" y="1308087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44AA1F-7CFB-4D5D-A462-13E6CD24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4" y="2315969"/>
            <a:ext cx="4351238" cy="21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4846F5D-288B-48E5-8A86-6D004B1B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4" y="2287657"/>
            <a:ext cx="4430968" cy="21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946F0780-4D0E-4FC7-8145-B44142F9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44" y="4456881"/>
            <a:ext cx="4330099" cy="213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1DEF8E70-2D28-4390-B667-ECCF8471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31868" y="4437384"/>
            <a:ext cx="4333756" cy="213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200 đồng (tiền Việt) – Wikipedia tiếng Việt">
            <a:extLst>
              <a:ext uri="{FF2B5EF4-FFF2-40B4-BE49-F238E27FC236}">
                <a16:creationId xmlns:a16="http://schemas.microsoft.com/office/drawing/2014/main" id="{7D02B30F-5C5F-4E25-B43D-4FE02058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4" y="213219"/>
            <a:ext cx="4148664" cy="20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 đồng (tiền Việt) – Wikipedia tiếng Việt">
            <a:extLst>
              <a:ext uri="{FF2B5EF4-FFF2-40B4-BE49-F238E27FC236}">
                <a16:creationId xmlns:a16="http://schemas.microsoft.com/office/drawing/2014/main" id="{D4CBDAFE-3F6C-4B0C-8AA3-202AEFF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94" y="214573"/>
            <a:ext cx="4274146" cy="20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ao: 12 Cánh 1">
            <a:extLst>
              <a:ext uri="{FF2B5EF4-FFF2-40B4-BE49-F238E27FC236}">
                <a16:creationId xmlns:a16="http://schemas.microsoft.com/office/drawing/2014/main" id="{329E1C0A-6733-4799-8EA9-11B62064D4B3}"/>
              </a:ext>
            </a:extLst>
          </p:cNvPr>
          <p:cNvSpPr/>
          <p:nvPr/>
        </p:nvSpPr>
        <p:spPr>
          <a:xfrm>
            <a:off x="9123140" y="304940"/>
            <a:ext cx="2386373" cy="1850112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B0DC7F4-80B1-496A-8598-1FD7457734A8}"/>
              </a:ext>
            </a:extLst>
          </p:cNvPr>
          <p:cNvSpPr/>
          <p:nvPr/>
        </p:nvSpPr>
        <p:spPr>
          <a:xfrm>
            <a:off x="9248312" y="2400730"/>
            <a:ext cx="2785033" cy="3619070"/>
          </a:xfrm>
          <a:prstGeom prst="roundRect">
            <a:avLst/>
          </a:prstGeom>
          <a:solidFill>
            <a:srgbClr val="FFFAC2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27977" y="335280"/>
            <a:ext cx="10524565" cy="602667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Picture 6" descr="200 đồng (tiền Việt) – Wikipedia tiếng Việt">
            <a:extLst>
              <a:ext uri="{FF2B5EF4-FFF2-40B4-BE49-F238E27FC236}">
                <a16:creationId xmlns:a16="http://schemas.microsoft.com/office/drawing/2014/main" id="{7D02B30F-5C5F-4E25-B43D-4FE02058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12" y="258972"/>
            <a:ext cx="5988134" cy="29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 đồng (tiền Việt) – Wikipedia tiếng Việt">
            <a:extLst>
              <a:ext uri="{FF2B5EF4-FFF2-40B4-BE49-F238E27FC236}">
                <a16:creationId xmlns:a16="http://schemas.microsoft.com/office/drawing/2014/main" id="{D4CBDAFE-3F6C-4B0C-8AA3-202AEFF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12" y="3348616"/>
            <a:ext cx="5988134" cy="290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84970" y="1559656"/>
            <a:ext cx="2270859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2593298" y="4770049"/>
            <a:ext cx="2985541" cy="12291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8736037" y="1559656"/>
            <a:ext cx="24165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Mặt trước</a:t>
            </a:r>
            <a:endParaRPr lang="vi-VN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19621" y="3681576"/>
            <a:ext cx="241650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Mặt sau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1153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458</Words>
  <Application>Microsoft Office PowerPoint</Application>
  <PresentationFormat>Widescreen</PresentationFormat>
  <Paragraphs>96</Paragraphs>
  <Slides>25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HP001 4 hàng</vt:lpstr>
      <vt:lpstr>Times New Roman</vt:lpstr>
      <vt:lpstr>UTM Cookies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PKComputer</cp:lastModifiedBy>
  <cp:revision>311</cp:revision>
  <dcterms:created xsi:type="dcterms:W3CDTF">2021-06-02T01:34:28Z</dcterms:created>
  <dcterms:modified xsi:type="dcterms:W3CDTF">2025-11-16T03:44:46Z</dcterms:modified>
</cp:coreProperties>
</file>