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6" r:id="rId3"/>
    <p:sldId id="287" r:id="rId4"/>
    <p:sldId id="286" r:id="rId5"/>
    <p:sldId id="28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CCECFF"/>
    <a:srgbClr val="FFFFCC"/>
    <a:srgbClr val="F2F49E"/>
    <a:srgbClr val="9900CC"/>
    <a:srgbClr val="0000CC"/>
    <a:srgbClr val="FF99FF"/>
    <a:srgbClr val="99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77001-C3C3-4DCB-8C08-2538A296B49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B9953-6B13-4761-B8A0-B0F58BFF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0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3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0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5A82-2DF2-4DA3-959B-DD8ABF7523B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7515-2525-4D4D-B770-9A22130D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2.jpeg"/><Relationship Id="rId7" Type="http://schemas.openxmlformats.org/officeDocument/2006/relationships/hyperlink" Target="http://www.taochu.com/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gif"/><Relationship Id="rId5" Type="http://schemas.openxmlformats.org/officeDocument/2006/relationships/image" Target="../media/image4.jpeg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3.jpe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52ed34f7819a338290035c08b6e66e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" y="0"/>
            <a:ext cx="12161838" cy="6858000"/>
          </a:xfrm>
          <a:prstGeom prst="rect">
            <a:avLst/>
          </a:prstGeom>
          <a:noFill/>
        </p:spPr>
      </p:pic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472574" y="6315534"/>
            <a:ext cx="6477000" cy="457200"/>
          </a:xfrm>
          <a:prstGeom prst="rect">
            <a:avLst/>
          </a:prstGeom>
        </p:spPr>
        <p:txBody>
          <a:bodyPr spcFirstLastPara="1" wrap="none" lIns="121725" tIns="60862" rIns="121725" bIns="60862" numCol="1" fromWordArt="1">
            <a:prstTxWarp prst="textArchUp">
              <a:avLst>
                <a:gd name="adj" fmla="val 1072198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VŨ THỊ NGOAN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G:\BACK GROUND\245367938509487affe8be1cb078d9af.jpg">
            <a:extLst>
              <a:ext uri="{FF2B5EF4-FFF2-40B4-BE49-F238E27FC236}">
                <a16:creationId xmlns:a16="http://schemas.microsoft.com/office/drawing/2014/main" id="{5792429A-9632-47CD-9558-65649987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11">
            <a:off x="-136007" y="794469"/>
            <a:ext cx="1006391" cy="24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:\BACK GROUND\245367938509487affe8be1cb078d9af.jpg">
            <a:extLst>
              <a:ext uri="{FF2B5EF4-FFF2-40B4-BE49-F238E27FC236}">
                <a16:creationId xmlns:a16="http://schemas.microsoft.com/office/drawing/2014/main" id="{5792429A-9632-47CD-9558-65649987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816" y="598331"/>
            <a:ext cx="1034211" cy="243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G:\BACK GROUND\245367938509487affe8be1cb078d9af.jpg">
            <a:extLst>
              <a:ext uri="{FF2B5EF4-FFF2-40B4-BE49-F238E27FC236}">
                <a16:creationId xmlns:a16="http://schemas.microsoft.com/office/drawing/2014/main" id="{5792429A-9632-47CD-9558-65649987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695">
            <a:off x="10598762" y="-480011"/>
            <a:ext cx="1323431" cy="199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G:\BACK GROUND\245367938509487affe8be1cb078d9af.jpg">
            <a:extLst>
              <a:ext uri="{FF2B5EF4-FFF2-40B4-BE49-F238E27FC236}">
                <a16:creationId xmlns:a16="http://schemas.microsoft.com/office/drawing/2014/main" id="{5792429A-9632-47CD-9558-65649987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382" y="-648470"/>
            <a:ext cx="1106269" cy="220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5A4526-C075-7D62-7FAE-B16316CDB685}"/>
              </a:ext>
            </a:extLst>
          </p:cNvPr>
          <p:cNvSpPr txBox="1"/>
          <p:nvPr/>
        </p:nvSpPr>
        <p:spPr>
          <a:xfrm>
            <a:off x="641567" y="2216409"/>
            <a:ext cx="11058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Stamp" panose="020B7200000000000000" pitchFamily="34" charset="0"/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Stamp" panose="020B7200000000000000" pitchFamily="34" charset="0"/>
            </a:endParaRPr>
          </a:p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Stamp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908" y="199190"/>
            <a:ext cx="890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Palatino Linotype" pitchFamily="18" charset="0"/>
              </a:rPr>
              <a:t>TRƯỜNG </a:t>
            </a:r>
            <a:r>
              <a:rPr lang="en-US" sz="3200" b="1" dirty="0" smtClean="0">
                <a:solidFill>
                  <a:srgbClr val="0000CC"/>
                </a:solidFill>
                <a:latin typeface="Palatino Linotype" pitchFamily="18" charset="0"/>
              </a:rPr>
              <a:t>TIỂU HỌC CẤP TIẾN </a:t>
            </a:r>
            <a:endParaRPr lang="en-US" sz="3200" b="1" dirty="0">
              <a:solidFill>
                <a:srgbClr val="0000CC"/>
              </a:solidFill>
              <a:latin typeface="Palatino Linotype" pitchFamily="18" charset="0"/>
            </a:endParaRPr>
          </a:p>
          <a:p>
            <a:pPr algn="ctr"/>
            <a:r>
              <a:rPr lang="en-US" sz="3200" b="1" dirty="0">
                <a:solidFill>
                  <a:srgbClr val="0000CC"/>
                </a:solidFill>
                <a:latin typeface="Palatino Linotype" pitchFamily="18" charset="0"/>
              </a:rPr>
              <a:t>LỚP </a:t>
            </a:r>
            <a:r>
              <a:rPr lang="en-US" sz="3200" b="1" dirty="0" smtClean="0">
                <a:solidFill>
                  <a:srgbClr val="0000CC"/>
                </a:solidFill>
                <a:latin typeface="Palatino Linotype" pitchFamily="18" charset="0"/>
              </a:rPr>
              <a:t>2A</a:t>
            </a:r>
            <a:endParaRPr lang="en-US" sz="3200" b="1" dirty="0">
              <a:solidFill>
                <a:srgbClr val="0000CC"/>
              </a:solidFill>
              <a:latin typeface="Palatino Linotype" pitchFamily="18" charset="0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982590" y="5583668"/>
            <a:ext cx="4812568" cy="274959"/>
          </a:xfrm>
          <a:prstGeom prst="rect">
            <a:avLst/>
          </a:prstGeom>
        </p:spPr>
        <p:txBody>
          <a:bodyPr spcFirstLastPara="1" wrap="none" lIns="121725" tIns="60862" rIns="121725" bIns="60862" numCol="1" fromWordArt="1">
            <a:prstTxWarp prst="textArchUp">
              <a:avLst>
                <a:gd name="adj" fmla="val 10721988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870" y="3265407"/>
            <a:ext cx="1249021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7" y="3678095"/>
            <a:ext cx="1249021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2" descr="c">
            <a:hlinkClick r:id="rId7"/>
            <a:extLst>
              <a:ext uri="{FF2B5EF4-FFF2-40B4-BE49-F238E27FC236}">
                <a16:creationId xmlns:a16="http://schemas.microsoft.com/office/drawing/2014/main" id="{D69DB05E-A63E-4F93-8649-3A6033594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60" y="1674152"/>
            <a:ext cx="1093466" cy="109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3" descr="h">
            <a:hlinkClick r:id="rId7"/>
            <a:extLst>
              <a:ext uri="{FF2B5EF4-FFF2-40B4-BE49-F238E27FC236}">
                <a16:creationId xmlns:a16="http://schemas.microsoft.com/office/drawing/2014/main" id="{EA7F8329-7B5B-4F05-A6E9-B9D1CF98DA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65" y="1568943"/>
            <a:ext cx="962463" cy="9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5" descr="a">
            <a:hlinkClick r:id="rId7"/>
            <a:extLst>
              <a:ext uri="{FF2B5EF4-FFF2-40B4-BE49-F238E27FC236}">
                <a16:creationId xmlns:a16="http://schemas.microsoft.com/office/drawing/2014/main" id="{0786D141-6494-4C61-AFE9-CECEF7CFB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39" y="1842026"/>
            <a:ext cx="1146937" cy="10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6" descr="o">
            <a:hlinkClick r:id="rId7"/>
            <a:extLst>
              <a:ext uri="{FF2B5EF4-FFF2-40B4-BE49-F238E27FC236}">
                <a16:creationId xmlns:a16="http://schemas.microsoft.com/office/drawing/2014/main" id="{CA6D162B-869D-4C38-9E1D-CBE6241E4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82" y="1619106"/>
            <a:ext cx="965137" cy="10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0">
            <a:extLst>
              <a:ext uri="{FF2B5EF4-FFF2-40B4-BE49-F238E27FC236}">
                <a16:creationId xmlns:a16="http://schemas.microsoft.com/office/drawing/2014/main" id="{958A86F0-AF67-421B-9C02-7C75B9623A62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4326194" y="880998"/>
            <a:ext cx="708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pic>
        <p:nvPicPr>
          <p:cNvPr id="28" name="Picture 64" descr="m">
            <a:hlinkClick r:id="rId7"/>
            <a:extLst>
              <a:ext uri="{FF2B5EF4-FFF2-40B4-BE49-F238E27FC236}">
                <a16:creationId xmlns:a16="http://schemas.microsoft.com/office/drawing/2014/main" id="{97D85DF2-201F-4F30-B2B2-9119B4D94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90" y="1693963"/>
            <a:ext cx="923125" cy="94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8" descr="n">
            <a:hlinkClick r:id="rId7"/>
            <a:extLst>
              <a:ext uri="{FF2B5EF4-FFF2-40B4-BE49-F238E27FC236}">
                <a16:creationId xmlns:a16="http://schemas.microsoft.com/office/drawing/2014/main" id="{FA10DC7F-8FFE-48D2-8070-73C22058B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47" y="1708942"/>
            <a:ext cx="958391" cy="98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9" descr="g">
            <a:hlinkClick r:id="rId7"/>
            <a:extLst>
              <a:ext uri="{FF2B5EF4-FFF2-40B4-BE49-F238E27FC236}">
                <a16:creationId xmlns:a16="http://schemas.microsoft.com/office/drawing/2014/main" id="{F454D119-E985-4C5E-9117-14C437DE6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02" y="1871127"/>
            <a:ext cx="900973" cy="103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80">
            <a:extLst>
              <a:ext uri="{FF2B5EF4-FFF2-40B4-BE49-F238E27FC236}">
                <a16:creationId xmlns:a16="http://schemas.microsoft.com/office/drawing/2014/main" id="{657BD707-1FD6-449B-A5D5-F68277DB1A78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7359329" y="992423"/>
            <a:ext cx="70580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sp>
        <p:nvSpPr>
          <p:cNvPr id="33" name="Rectangle 82">
            <a:extLst>
              <a:ext uri="{FF2B5EF4-FFF2-40B4-BE49-F238E27FC236}">
                <a16:creationId xmlns:a16="http://schemas.microsoft.com/office/drawing/2014/main" id="{62D1E661-1D9E-4255-82EE-3B04C6DED8D2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7882980" y="1746400"/>
            <a:ext cx="263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50"/>
                </a:solidFill>
                <a:latin typeface="VNI-Korin"/>
              </a:rPr>
              <a:t>?</a:t>
            </a:r>
          </a:p>
        </p:txBody>
      </p:sp>
      <p:pic>
        <p:nvPicPr>
          <p:cNvPr id="34" name="Picture 67" descr="u">
            <a:hlinkClick r:id="rId7"/>
            <a:extLst>
              <a:ext uri="{FF2B5EF4-FFF2-40B4-BE49-F238E27FC236}">
                <a16:creationId xmlns:a16="http://schemas.microsoft.com/office/drawing/2014/main" id="{E9F142CC-D57B-4AFE-8067-7D0E99AE8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34" y="1962559"/>
            <a:ext cx="936860" cy="9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475" y="302497"/>
            <a:ext cx="11478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Tìm từ ngữ chỉ tình cảm bạn bè.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quý mến 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829" y="2524104"/>
            <a:ext cx="11478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Cá </a:t>
            </a: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 và nòng nọc là đôi </a:t>
            </a:r>
            <a:r>
              <a:rPr lang="en-US" sz="4000" b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…... 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 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ngày, chúng cùng nhau bơi lội. Thế rồi nòng nọc trở thành ếch. Nó phải lên bờ để sinh sống. Nhưng nó vẫn </a:t>
            </a:r>
            <a:r>
              <a:rPr lang="en-US" sz="4000" b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 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 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nhỏ. 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Thỉnh thoảng, nó nhảy xuống ao ….. cùng cá nhỏ.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829" y="598824"/>
            <a:ext cx="11478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en-US" altLang="zh-CN" sz="36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altLang="zh-CN" sz="3600" b="1">
                <a:solidFill>
                  <a:prstClr val="black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từ trong ngoặc đơn </a:t>
            </a:r>
            <a:r>
              <a:rPr lang="en-US" altLang="zh-CN" sz="36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điền vào chỗ chấm cho thích hợp.</a:t>
            </a:r>
          </a:p>
          <a:p>
            <a:pPr algn="ctr">
              <a:defRPr/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i="1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(nhớ</a:t>
            </a:r>
            <a:r>
              <a:rPr lang="en-US" sz="4000" b="1" i="1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, tươi vui, thân thiết, vui </a:t>
            </a:r>
            <a:r>
              <a:rPr lang="en-US" sz="4000" b="1" i="1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đùa)</a:t>
            </a:r>
            <a:r>
              <a:rPr lang="en-US" altLang="zh-CN" sz="4000" b="1" i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i="1" dirty="0">
              <a:solidFill>
                <a:srgbClr val="0000CC"/>
              </a:solidFill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63" y="1667051"/>
            <a:ext cx="4912023" cy="259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63" y="4416877"/>
            <a:ext cx="4912023" cy="2219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215" y="174171"/>
            <a:ext cx="11625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       </a:t>
            </a:r>
            <a:r>
              <a:rPr lang="vi-VN" sz="2800" b="1" dirty="0" smtClean="0">
                <a:solidFill>
                  <a:srgbClr val="FF0000"/>
                </a:solidFill>
              </a:rPr>
              <a:t>Nòng </a:t>
            </a:r>
            <a:r>
              <a:rPr lang="vi-VN" sz="2800" b="1" dirty="0">
                <a:solidFill>
                  <a:srgbClr val="FF0000"/>
                </a:solidFill>
              </a:rPr>
              <a:t>nọc</a:t>
            </a:r>
            <a:r>
              <a:rPr lang="vi-VN" sz="2800" b="1" dirty="0"/>
              <a:t> là động vật lưỡng </a:t>
            </a:r>
            <a:r>
              <a:rPr lang="vi-VN" sz="2800" b="1" dirty="0" smtClean="0"/>
              <a:t>cư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" y="1667051"/>
            <a:ext cx="6667500" cy="50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631" y="279353"/>
            <a:ext cx="11339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3200" b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en-US" altLang="zh-CN" sz="32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Chọn câu ở cột A phù hợp với ý ở cột B. Nói tên dấu câu đặt cuối mỗi câu.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15" y="1508116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3132" y="1434720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260" y="2248369"/>
            <a:ext cx="5499465" cy="1077218"/>
          </a:xfrm>
          <a:prstGeom prst="rect">
            <a:avLst/>
          </a:prstGeom>
          <a:solidFill>
            <a:srgbClr val="99FF66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Hằng ngày, hai bạn thường rủ nhau đi học.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97" y="3678776"/>
            <a:ext cx="5487527" cy="1077218"/>
          </a:xfrm>
          <a:prstGeom prst="rect">
            <a:avLst/>
          </a:prstGeom>
          <a:solidFill>
            <a:srgbClr val="99FF66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Vì sao lúc chia tay sóc, kiến rất buồn?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198" y="5039231"/>
            <a:ext cx="5487525" cy="584775"/>
          </a:xfrm>
          <a:prstGeom prst="rect">
            <a:avLst/>
          </a:prstGeom>
          <a:solidFill>
            <a:srgbClr val="99FF66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Sóc ơi, tớ cũng nhớ cậu!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8871" y="2341088"/>
            <a:ext cx="3788513" cy="5847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Hỏi điều chưa biết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1618" y="3771495"/>
            <a:ext cx="3815766" cy="5847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Kể lại sự việc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4682" y="5131950"/>
            <a:ext cx="3802702" cy="5847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Bộc lộ cảm xúc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6118" y="2607349"/>
            <a:ext cx="391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0582" y="4161661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2890" y="5035726"/>
            <a:ext cx="39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>
            <a:stCxn id="10" idx="3"/>
            <a:endCxn id="14" idx="1"/>
          </p:cNvCxnSpPr>
          <p:nvPr/>
        </p:nvCxnSpPr>
        <p:spPr>
          <a:xfrm>
            <a:off x="5969725" y="2786978"/>
            <a:ext cx="1931893" cy="1276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963192" y="2633475"/>
            <a:ext cx="1938424" cy="1605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66457" y="5354239"/>
            <a:ext cx="1935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8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57250"/>
            <a:ext cx="12161838" cy="51435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08425" y="1844827"/>
            <a:ext cx="3268494" cy="1419225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743604" y="-731613"/>
            <a:ext cx="10757284" cy="6153151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906001" y="3858844"/>
            <a:ext cx="2464277" cy="2741117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081" y="4543425"/>
            <a:ext cx="2102984" cy="66675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-228600" y="-152400"/>
            <a:ext cx="4102586" cy="1781399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081" y="5456174"/>
            <a:ext cx="12161838" cy="1399326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64" y="4421187"/>
            <a:ext cx="3113303" cy="2382674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690607" y="-956642"/>
            <a:ext cx="810789" cy="609600"/>
          </a:xfrm>
          <a:prstGeom prst="rect">
            <a:avLst/>
          </a:prstGeom>
        </p:spPr>
      </p:pic>
      <p:grpSp>
        <p:nvGrpSpPr>
          <p:cNvPr id="2" name="2 2"/>
          <p:cNvGrpSpPr/>
          <p:nvPr/>
        </p:nvGrpSpPr>
        <p:grpSpPr>
          <a:xfrm>
            <a:off x="1555251" y="3805754"/>
            <a:ext cx="5434821" cy="2913011"/>
            <a:chOff x="-4212976" y="2200858"/>
            <a:chExt cx="4086225" cy="2609267"/>
          </a:xfrm>
        </p:grpSpPr>
        <p:pic>
          <p:nvPicPr>
            <p:cNvPr id="22" name="图片 1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-3067141" y="3567256"/>
              <a:ext cx="1718752" cy="57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6755902" y="5550775"/>
            <a:ext cx="1076320" cy="786606"/>
          </a:xfrm>
          <a:prstGeom prst="rect">
            <a:avLst/>
          </a:prstGeom>
        </p:spPr>
      </p:pic>
      <p:pic>
        <p:nvPicPr>
          <p:cNvPr id="24" name="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5800233"/>
            <a:ext cx="1145339" cy="716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2239" y="2344962"/>
            <a:ext cx="6071378" cy="15760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Thân ái 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41465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199</Words>
  <Application>Microsoft Office PowerPoint</Application>
  <PresentationFormat>Widescreen</PresentationFormat>
  <Paragraphs>28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宋体</vt:lpstr>
      <vt:lpstr>.VnStamp</vt:lpstr>
      <vt:lpstr>Arial</vt:lpstr>
      <vt:lpstr>Arial-Rounded</vt:lpstr>
      <vt:lpstr>Calibri</vt:lpstr>
      <vt:lpstr>Calibri Light</vt:lpstr>
      <vt:lpstr>等线</vt:lpstr>
      <vt:lpstr>Palatino Linotype</vt:lpstr>
      <vt:lpstr>Times New Roman</vt:lpstr>
      <vt:lpstr>VNI-Korin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HANH™ PC</dc:creator>
  <cp:lastModifiedBy>PKComputer</cp:lastModifiedBy>
  <cp:revision>163</cp:revision>
  <dcterms:created xsi:type="dcterms:W3CDTF">2023-10-16T09:18:13Z</dcterms:created>
  <dcterms:modified xsi:type="dcterms:W3CDTF">2025-11-03T02:47:23Z</dcterms:modified>
</cp:coreProperties>
</file>