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5" r:id="rId3"/>
    <p:sldId id="286" r:id="rId4"/>
    <p:sldId id="287" r:id="rId5"/>
    <p:sldId id="257" r:id="rId6"/>
    <p:sldId id="289" r:id="rId7"/>
    <p:sldId id="262" r:id="rId8"/>
    <p:sldId id="259" r:id="rId9"/>
    <p:sldId id="264" r:id="rId10"/>
    <p:sldId id="294" r:id="rId11"/>
    <p:sldId id="268" r:id="rId12"/>
    <p:sldId id="266" r:id="rId13"/>
    <p:sldId id="267" r:id="rId14"/>
    <p:sldId id="271" r:id="rId15"/>
    <p:sldId id="291" r:id="rId16"/>
    <p:sldId id="272" r:id="rId17"/>
    <p:sldId id="295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AF"/>
    <a:srgbClr val="F8C917"/>
    <a:srgbClr val="FDC57B"/>
    <a:srgbClr val="FCFAF8"/>
    <a:srgbClr val="D8E8BA"/>
    <a:srgbClr val="D2C3E0"/>
    <a:srgbClr val="FACAC8"/>
    <a:srgbClr val="FFD863"/>
    <a:srgbClr val="CAE8F8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355053&amp;picture=vielen-dank-dass-sie-bunte-schrift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72735" y="317237"/>
            <a:ext cx="703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(CÓ NHỚ) TRONG PHẠM VI 100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9070" y="1670922"/>
            <a:ext cx="6373860" cy="35161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22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(CÓ NHỚ)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HAI CHỮ SỐ VỚI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MỘT CHỮ SỐ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90" y="1438910"/>
            <a:ext cx="9732010" cy="4589145"/>
          </a:xfrm>
          <a:prstGeom prst="rect">
            <a:avLst/>
          </a:prstGeom>
        </p:spPr>
      </p:pic>
      <p:pic>
        <p:nvPicPr>
          <p:cNvPr id="19" name="Picture 18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38337"/>
            <a:ext cx="2237784" cy="863493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967936" y="60975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21" name="TextBox 7"/>
          <p:cNvSpPr txBox="1"/>
          <p:nvPr/>
        </p:nvSpPr>
        <p:spPr>
          <a:xfrm>
            <a:off x="3405258" y="609758"/>
            <a:ext cx="74482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Đường về nhà sóc đi qua ba phép tính có kết quả bằng nhau. Tìm nhà cho sóc.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2967936" y="6002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05258" y="600233"/>
            <a:ext cx="74482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Đường về nhà sóc đi qua ba phép tính có kết quả bằng nhau. Tìm nhà cho sóc.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800" y="1431290"/>
            <a:ext cx="9621520" cy="4570095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2770245" y="3015790"/>
            <a:ext cx="807151" cy="662828"/>
            <a:chOff x="1750173" y="2926500"/>
            <a:chExt cx="807151" cy="662828"/>
          </a:xfrm>
        </p:grpSpPr>
        <p:sp>
          <p:nvSpPr>
            <p:cNvPr id="93" name="Oval 92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540394" y="2604370"/>
            <a:ext cx="807151" cy="662828"/>
            <a:chOff x="1750173" y="2926500"/>
            <a:chExt cx="807151" cy="662828"/>
          </a:xfrm>
        </p:grpSpPr>
        <p:sp>
          <p:nvSpPr>
            <p:cNvPr id="96" name="Oval 95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712646" y="1691735"/>
            <a:ext cx="807151" cy="662828"/>
            <a:chOff x="1750173" y="2926500"/>
            <a:chExt cx="807151" cy="662828"/>
          </a:xfrm>
        </p:grpSpPr>
        <p:sp>
          <p:nvSpPr>
            <p:cNvPr id="99" name="Oval 98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492531" y="4569937"/>
            <a:ext cx="780648" cy="662828"/>
            <a:chOff x="2039566" y="3524670"/>
            <a:chExt cx="780648" cy="662828"/>
          </a:xfrm>
        </p:grpSpPr>
        <p:sp>
          <p:nvSpPr>
            <p:cNvPr id="102" name="Oval 101"/>
            <p:cNvSpPr/>
            <p:nvPr/>
          </p:nvSpPr>
          <p:spPr>
            <a:xfrm>
              <a:off x="2039733" y="352467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039566" y="3561061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095416" y="2625065"/>
            <a:ext cx="734695" cy="662828"/>
            <a:chOff x="1750173" y="2926500"/>
            <a:chExt cx="734695" cy="662828"/>
          </a:xfrm>
        </p:grpSpPr>
        <p:sp>
          <p:nvSpPr>
            <p:cNvPr id="105" name="Oval 104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776843" y="2949360"/>
              <a:ext cx="70802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812719" y="4009188"/>
            <a:ext cx="807151" cy="662828"/>
            <a:chOff x="1750173" y="2926500"/>
            <a:chExt cx="807151" cy="662828"/>
          </a:xfrm>
        </p:grpSpPr>
        <p:sp>
          <p:nvSpPr>
            <p:cNvPr id="108" name="Oval 107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776676" y="2967336"/>
              <a:ext cx="78064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3200" b="1" dirty="0">
                  <a:solidFill>
                    <a:srgbClr val="FF0000"/>
                  </a:solidFill>
                </a:rPr>
                <a:t>66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931692" y="5645263"/>
            <a:ext cx="807151" cy="662828"/>
            <a:chOff x="1750173" y="2926500"/>
            <a:chExt cx="807151" cy="662828"/>
          </a:xfrm>
        </p:grpSpPr>
        <p:sp>
          <p:nvSpPr>
            <p:cNvPr id="111" name="Oval 110"/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3914523" y="388032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9412">
            <a:off x="4346186" y="3785386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7639">
            <a:off x="5830570" y="2801620"/>
            <a:ext cx="27559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2821">
            <a:off x="6418580" y="2802255"/>
            <a:ext cx="2063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1786">
            <a:off x="7936745" y="334440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8398522" y="3437907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8992418" y="2373584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21680" y="1732444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59235" y="1732444"/>
            <a:ext cx="288254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Ngày thứ nhất, Mai An Tiêm thả 34 quả dưa hấu xuống biển. Ngày thứ hai, Mai An Tiêm thả ít hơn ngày thứ nhất 7 quả. Hỏi ngày thứ hai Mai An Tiêm thả bao nhiêu quả dưa hấu xuống biển?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3375" y="419100"/>
            <a:ext cx="7181850" cy="3009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43359" y="3390900"/>
            <a:ext cx="155136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1775" y="4011961"/>
            <a:ext cx="71818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   Ngày thứ hai Mai An Tiêm thả số quả dưa hấu xuống biển là: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6299" y="4966068"/>
            <a:ext cx="5065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34 – 7 = 27 (quả)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61985" y="5549029"/>
            <a:ext cx="5065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27 quả dưa hấu.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1033418" y="150082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1460020" y="1476950"/>
            <a:ext cx="37706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Cắm hoa vào lọ thích hợp.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9539" y="2004195"/>
            <a:ext cx="5252885" cy="317866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956307" y="2722838"/>
            <a:ext cx="677631" cy="639019"/>
            <a:chOff x="7027427" y="3635968"/>
            <a:chExt cx="677631" cy="639019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24832"/>
            <a:stretch>
              <a:fillRect/>
            </a:stretch>
          </p:blipFill>
          <p:spPr>
            <a:xfrm flipH="1">
              <a:off x="7027427" y="3635968"/>
              <a:ext cx="677631" cy="6390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102387" y="3813322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n>
                    <a:solidFill>
                      <a:schemeClr val="bg1"/>
                    </a:solidFill>
                  </a:ln>
                </a:rPr>
                <a:t>48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55782" y="2838877"/>
            <a:ext cx="685028" cy="665135"/>
            <a:chOff x="6126902" y="3752007"/>
            <a:chExt cx="685028" cy="6651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24832"/>
            <a:stretch>
              <a:fillRect/>
            </a:stretch>
          </p:blipFill>
          <p:spPr>
            <a:xfrm>
              <a:off x="6126902" y="3752007"/>
              <a:ext cx="685028" cy="64599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190610" y="395547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n>
                    <a:solidFill>
                      <a:schemeClr val="bg1"/>
                    </a:solidFill>
                  </a:ln>
                </a:rPr>
                <a:t>39</a:t>
              </a:r>
            </a:p>
          </p:txBody>
        </p:sp>
      </p:grpSp>
      <p:sp>
        <p:nvSpPr>
          <p:cNvPr id="69" name="Rectangle 68"/>
          <p:cNvSpPr/>
          <p:nvPr/>
        </p:nvSpPr>
        <p:spPr>
          <a:xfrm>
            <a:off x="1470815" y="2441226"/>
            <a:ext cx="2171065" cy="7372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46 – 7 =      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933904" y="2515088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470868" y="3602562"/>
            <a:ext cx="2171065" cy="7372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50 – 2 =      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933957" y="3710079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66" grpId="0"/>
      <p:bldP spid="69" grpId="0" bldLvl="0" animBg="1"/>
      <p:bldP spid="70" grpId="0"/>
      <p:bldP spid="71" grpId="0" bldLvl="0" animBg="1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554730" y="2800350"/>
            <a:ext cx="5081905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8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30580" y="638810"/>
            <a:ext cx="9763760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385060" y="2404110"/>
            <a:ext cx="10452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272030" y="27686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671060" y="2404110"/>
            <a:ext cx="106045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529455" y="27686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075170" y="2404110"/>
            <a:ext cx="94805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366885" y="2404110"/>
            <a:ext cx="110617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887210" y="27686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1" grpId="0"/>
      <p:bldP spid="11" grpId="1"/>
      <p:bldP spid="14" grpId="0"/>
      <p:bldP spid="14" grpId="1"/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Content Placeholder 17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30910" y="446405"/>
            <a:ext cx="7472680" cy="3521710"/>
          </a:xfrm>
          <a:prstGeom prst="rect">
            <a:avLst/>
          </a:prstGeom>
        </p:spPr>
      </p:pic>
      <p:sp>
        <p:nvSpPr>
          <p:cNvPr id="178" name="Content Placeholder 4"/>
          <p:cNvSpPr>
            <a:spLocks noGrp="1"/>
          </p:cNvSpPr>
          <p:nvPr/>
        </p:nvSpPr>
        <p:spPr>
          <a:xfrm>
            <a:off x="3685540" y="4064635"/>
            <a:ext cx="7273925" cy="22948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err="1">
                <a:solidFill>
                  <a:srgbClr val="002060"/>
                </a:solidFill>
              </a:rPr>
              <a:t>Bài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giải</a:t>
            </a:r>
            <a:endParaRPr lang="en-US" sz="4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4400" dirty="0" err="1">
                <a:solidFill>
                  <a:srgbClr val="002060"/>
                </a:solidFill>
              </a:rPr>
              <a:t>Trong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vườn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số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cây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hoa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hồng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là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2060"/>
                </a:solidFill>
              </a:rPr>
              <a:t>30 - 9 = 21 (</a:t>
            </a:r>
            <a:r>
              <a:rPr lang="en-US" sz="4400" dirty="0" err="1">
                <a:solidFill>
                  <a:srgbClr val="002060"/>
                </a:solidFill>
              </a:rPr>
              <a:t>cây</a:t>
            </a:r>
            <a:r>
              <a:rPr lang="en-US" sz="4400" dirty="0">
                <a:solidFill>
                  <a:srgbClr val="00206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2060"/>
                </a:solidFill>
              </a:rPr>
              <a:t>		</a:t>
            </a:r>
            <a:r>
              <a:rPr lang="en-US" sz="4400" dirty="0" err="1">
                <a:solidFill>
                  <a:srgbClr val="002060"/>
                </a:solidFill>
              </a:rPr>
              <a:t>Đáp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số</a:t>
            </a:r>
            <a:r>
              <a:rPr lang="en-US" sz="4400" dirty="0">
                <a:solidFill>
                  <a:srgbClr val="002060"/>
                </a:solidFill>
              </a:rPr>
              <a:t>: 21 </a:t>
            </a:r>
            <a:r>
              <a:rPr lang="en-US" sz="4400" dirty="0" err="1">
                <a:solidFill>
                  <a:srgbClr val="002060"/>
                </a:solidFill>
              </a:rPr>
              <a:t>cây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ldLvl="0" animBg="1"/>
      <p:bldP spid="17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64457-D48B-D939-5A86-5A28A4619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9518" y="0"/>
            <a:ext cx="1041296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1D77F8-E9D5-F7F3-E7A7-920BC675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9CB04-3F3B-58DF-CA94-11E42BBEC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8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19 - 7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2: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 – 2 =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6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81501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275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2872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306445" y="2706370"/>
            <a:ext cx="5578475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88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55" y="465455"/>
            <a:ext cx="10295255" cy="5926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/>
          <p:cNvGraphicFramePr>
            <a:graphicFrameLocks noGrp="1"/>
          </p:cNvGraphicFramePr>
          <p:nvPr/>
        </p:nvGraphicFramePr>
        <p:xfrm>
          <a:off x="844182" y="4387710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8947455" y="568965"/>
            <a:ext cx="2393819" cy="862691"/>
            <a:chOff x="4615909" y="561512"/>
            <a:chExt cx="2393819" cy="8037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/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15909" y="705744"/>
              <a:ext cx="2393819" cy="65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32 – 7 = ?</a:t>
            </a:r>
          </a:p>
        </p:txBody>
      </p: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844182" y="2213877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436" y="2791235"/>
            <a:ext cx="401802" cy="1171968"/>
          </a:xfrm>
          <a:prstGeom prst="rect">
            <a:avLst/>
          </a:prstGeom>
        </p:spPr>
      </p:pic>
      <p:sp>
        <p:nvSpPr>
          <p:cNvPr id="31" name="Can 33"/>
          <p:cNvSpPr/>
          <p:nvPr/>
        </p:nvSpPr>
        <p:spPr>
          <a:xfrm>
            <a:off x="4131591" y="2853712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/>
          <p:cNvSpPr/>
          <p:nvPr/>
        </p:nvSpPr>
        <p:spPr>
          <a:xfrm>
            <a:off x="3918775" y="2853712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/>
          <p:cNvSpPr/>
          <p:nvPr/>
        </p:nvSpPr>
        <p:spPr>
          <a:xfrm>
            <a:off x="3470445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/>
          <p:cNvSpPr/>
          <p:nvPr/>
        </p:nvSpPr>
        <p:spPr>
          <a:xfrm>
            <a:off x="3333623" y="4911309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: Rounded Corners 52"/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24544" y="3357877"/>
            <a:ext cx="8610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673142" y="3868556"/>
            <a:ext cx="5219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239806" y="4220716"/>
            <a:ext cx="5219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245666" y="5077749"/>
            <a:ext cx="5219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912434" y="5072439"/>
            <a:ext cx="5219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52329" y="3352531"/>
            <a:ext cx="3891946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63" name="Rectangle: Rounded Corners 62"/>
          <p:cNvSpPr/>
          <p:nvPr/>
        </p:nvSpPr>
        <p:spPr>
          <a:xfrm>
            <a:off x="7996724" y="535288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4187" y="1077712"/>
            <a:ext cx="3587595" cy="246565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51694" y="656117"/>
            <a:ext cx="2175644" cy="967090"/>
            <a:chOff x="2461083" y="1127778"/>
            <a:chExt cx="2175644" cy="967090"/>
          </a:xfrm>
        </p:grpSpPr>
        <p:sp>
          <p:nvSpPr>
            <p:cNvPr id="4" name="Speech Bubble: Oval 3"/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23963" y="650065"/>
            <a:ext cx="2369997" cy="678674"/>
            <a:chOff x="2574258" y="2918249"/>
            <a:chExt cx="2369997" cy="678674"/>
          </a:xfrm>
        </p:grpSpPr>
        <p:sp>
          <p:nvSpPr>
            <p:cNvPr id="9" name="Speech Bubble: Oval 8"/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6981" y="1807029"/>
            <a:ext cx="1143881" cy="149722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6341" y="2791235"/>
            <a:ext cx="401802" cy="11719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8481" y="2791235"/>
            <a:ext cx="401802" cy="1171968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2214768" y="2752143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" name="Straight Arrow Connector 5"/>
          <p:cNvCxnSpPr>
            <a:stCxn id="24" idx="3"/>
          </p:cNvCxnSpPr>
          <p:nvPr/>
        </p:nvCxnSpPr>
        <p:spPr>
          <a:xfrm>
            <a:off x="2750075" y="3377220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75" y="4961940"/>
            <a:ext cx="401802" cy="117196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180" y="4961940"/>
            <a:ext cx="401802" cy="1171968"/>
          </a:xfrm>
          <a:prstGeom prst="rect">
            <a:avLst/>
          </a:prstGeom>
        </p:spPr>
      </p:pic>
      <p:sp>
        <p:nvSpPr>
          <p:cNvPr id="10" name="Arrow: Down 9"/>
          <p:cNvSpPr/>
          <p:nvPr/>
        </p:nvSpPr>
        <p:spPr>
          <a:xfrm>
            <a:off x="2888473" y="3951138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Can 33"/>
          <p:cNvSpPr/>
          <p:nvPr/>
        </p:nvSpPr>
        <p:spPr>
          <a:xfrm>
            <a:off x="3203110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/>
          <p:cNvSpPr/>
          <p:nvPr/>
        </p:nvSpPr>
        <p:spPr>
          <a:xfrm>
            <a:off x="3600753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/>
          <p:cNvSpPr/>
          <p:nvPr/>
        </p:nvSpPr>
        <p:spPr>
          <a:xfrm>
            <a:off x="3731061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/>
          <p:cNvSpPr/>
          <p:nvPr/>
        </p:nvSpPr>
        <p:spPr>
          <a:xfrm>
            <a:off x="3861369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/>
          <p:cNvSpPr/>
          <p:nvPr/>
        </p:nvSpPr>
        <p:spPr>
          <a:xfrm>
            <a:off x="3991677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an 33"/>
          <p:cNvSpPr/>
          <p:nvPr/>
        </p:nvSpPr>
        <p:spPr>
          <a:xfrm>
            <a:off x="4121985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n 33"/>
          <p:cNvSpPr/>
          <p:nvPr/>
        </p:nvSpPr>
        <p:spPr>
          <a:xfrm>
            <a:off x="4252293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an 33"/>
          <p:cNvSpPr/>
          <p:nvPr/>
        </p:nvSpPr>
        <p:spPr>
          <a:xfrm>
            <a:off x="4382601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Can 33"/>
          <p:cNvSpPr/>
          <p:nvPr/>
        </p:nvSpPr>
        <p:spPr>
          <a:xfrm>
            <a:off x="4766024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an 33"/>
          <p:cNvSpPr/>
          <p:nvPr/>
        </p:nvSpPr>
        <p:spPr>
          <a:xfrm>
            <a:off x="4896332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42726" y="5000197"/>
            <a:ext cx="945470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44" grpId="0" animBg="1"/>
      <p:bldP spid="45" grpId="0" animBg="1"/>
      <p:bldP spid="53" grpId="0" animBg="1"/>
      <p:bldP spid="50" grpId="0"/>
      <p:bldP spid="55" grpId="0"/>
      <p:bldP spid="56" grpId="0"/>
      <p:bldP spid="59" grpId="0"/>
      <p:bldP spid="60" grpId="0" build="p"/>
      <p:bldP spid="62" grpId="0" uiExpand="1" build="p"/>
      <p:bldP spid="63" grpId="0" animBg="1"/>
      <p:bldP spid="24" grpId="0" animBg="1"/>
      <p:bldP spid="1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561080" y="2706370"/>
            <a:ext cx="5070475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880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rgbClr val="FFECA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8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6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11738" y="1464997"/>
            <a:ext cx="8769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1296" y="2731938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2935" y="2731937"/>
            <a:ext cx="63991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  <a:r>
              <a:rPr lang="vi-VN" sz="3200" b="1">
                <a:solidFill>
                  <a:srgbClr val="FF0000"/>
                </a:solidFill>
              </a:rPr>
              <a:t>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0774" y="2731936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0513" y="2731935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33" name="Oval 32"/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401896" y="3541008"/>
            <a:ext cx="23501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824226" y="3918823"/>
            <a:ext cx="7415673" cy="658838"/>
            <a:chOff x="1824226" y="3918823"/>
            <a:chExt cx="7415673" cy="658838"/>
          </a:xfrm>
        </p:grpSpPr>
        <p:sp>
          <p:nvSpPr>
            <p:cNvPr id="32" name="Rectangle 31"/>
            <p:cNvSpPr/>
            <p:nvPr/>
          </p:nvSpPr>
          <p:spPr>
            <a:xfrm>
              <a:off x="1824226" y="3918826"/>
              <a:ext cx="1184940" cy="658835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64 – 8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1137" y="3918825"/>
              <a:ext cx="1184940" cy="658835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70 – 7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78048" y="3918824"/>
              <a:ext cx="1184940" cy="658835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– 4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054959" y="3918823"/>
              <a:ext cx="1184940" cy="658835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41 – 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23773" y="4421466"/>
            <a:ext cx="837249" cy="1312215"/>
            <a:chOff x="1933616" y="4498692"/>
            <a:chExt cx="837249" cy="1312215"/>
          </a:xfrm>
        </p:grpSpPr>
        <p:sp>
          <p:nvSpPr>
            <p:cNvPr id="41" name="TextBox 40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33616" y="496642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006614" y="4414416"/>
            <a:ext cx="837249" cy="1312215"/>
            <a:chOff x="1933616" y="4498692"/>
            <a:chExt cx="837249" cy="1312215"/>
          </a:xfrm>
        </p:grpSpPr>
        <p:sp>
          <p:nvSpPr>
            <p:cNvPr id="46" name="TextBox 45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7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33616" y="496642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089455" y="4421466"/>
            <a:ext cx="837249" cy="1312215"/>
            <a:chOff x="1933616" y="4498692"/>
            <a:chExt cx="837249" cy="1312215"/>
          </a:xfrm>
        </p:grpSpPr>
        <p:sp>
          <p:nvSpPr>
            <p:cNvPr id="50" name="TextBox 49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172296" y="4414416"/>
            <a:ext cx="837249" cy="1312215"/>
            <a:chOff x="1933616" y="4498692"/>
            <a:chExt cx="837249" cy="1312215"/>
          </a:xfrm>
        </p:grpSpPr>
        <p:sp>
          <p:nvSpPr>
            <p:cNvPr id="54" name="TextBox 53"/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41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2121103" y="5762558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203944" y="5731680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86785" y="5762556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69626" y="5762557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421</Words>
  <Application>Microsoft Office PowerPoint</Application>
  <PresentationFormat>Widescreen</PresentationFormat>
  <Paragraphs>136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gtthpt2002@gmail.com</cp:lastModifiedBy>
  <cp:revision>58</cp:revision>
  <dcterms:created xsi:type="dcterms:W3CDTF">2021-06-02T01:34:00Z</dcterms:created>
  <dcterms:modified xsi:type="dcterms:W3CDTF">2022-11-25T16:05:09Z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0E5894B1A5314CDCA96C98273DC2B32B</vt:lpwstr>
  </property>
  <property fmtid="{D5CDD505-2E9C-101B-9397-08002B2CF9AE}" pid="3" name="KSOProductBuildVer">
    <vt:lpwstr>1033-11.2.0.11380</vt:lpwstr>
  </property>
</Properties>
</file>