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7" r:id="rId3"/>
  </p:sldMasterIdLst>
  <p:notesMasterIdLst>
    <p:notesMasterId r:id="rId26"/>
  </p:notesMasterIdLst>
  <p:handoutMasterIdLst>
    <p:handoutMasterId r:id="rId27"/>
  </p:handoutMasterIdLst>
  <p:sldIdLst>
    <p:sldId id="312" r:id="rId4"/>
    <p:sldId id="335" r:id="rId5"/>
    <p:sldId id="258" r:id="rId6"/>
    <p:sldId id="267" r:id="rId7"/>
    <p:sldId id="268" r:id="rId8"/>
    <p:sldId id="269" r:id="rId9"/>
    <p:sldId id="270" r:id="rId10"/>
    <p:sldId id="337" r:id="rId11"/>
    <p:sldId id="338" r:id="rId12"/>
    <p:sldId id="314" r:id="rId13"/>
    <p:sldId id="11687" r:id="rId14"/>
    <p:sldId id="11688" r:id="rId15"/>
    <p:sldId id="11689" r:id="rId16"/>
    <p:sldId id="11690" r:id="rId17"/>
    <p:sldId id="11691" r:id="rId18"/>
    <p:sldId id="11692" r:id="rId19"/>
    <p:sldId id="11693" r:id="rId20"/>
    <p:sldId id="11694" r:id="rId21"/>
    <p:sldId id="11695" r:id="rId22"/>
    <p:sldId id="11697" r:id="rId23"/>
    <p:sldId id="259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036E-FEC3-45E4-A439-BBEA4EB2B61D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D7D38-487B-463B-BEC2-E747164FE1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8F21-A729-4AEF-9B09-BA25062DFC8B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1C6C-ED77-4877-927B-0AE0C3885B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lọ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41C6C-ED77-4877-927B-0AE0C3885BE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931164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2827" t="21298" r="8917" b="2129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/>
          <p:cNvSpPr txBox="1"/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tx1"/>
              </a:solidFill>
              <a:latin typeface="SVN-Ready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345A2D-909E-478B-AB05-3818BFBE808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D098A-F05B-4A7A-9087-6E69585AD04A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880" y="153670"/>
            <a:ext cx="1268730" cy="126873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1" y="8976828"/>
            <a:ext cx="1268730" cy="12687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0EBB-87F6-418F-B326-C8B29B7DC95F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F03A-2A00-49DC-9191-58E1A901AF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audio" Target="../media/audio3.wav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2169628" y="-1424940"/>
            <a:ext cx="15253335" cy="9693910"/>
            <a:chOff x="-2833" y="-2244"/>
            <a:chExt cx="24021" cy="15266"/>
          </a:xfrm>
        </p:grpSpPr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8212" y="3466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7152;p41"/>
            <p:cNvPicPr preferRelativeResize="0"/>
            <p:nvPr/>
          </p:nvPicPr>
          <p:blipFill>
            <a:blip r:embed="rId6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7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A_库_图片 9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16" y="324799"/>
            <a:ext cx="7945011" cy="6419850"/>
          </a:xfrm>
          <a:prstGeom prst="rect">
            <a:avLst/>
          </a:prstGeom>
        </p:spPr>
      </p:pic>
      <p:cxnSp>
        <p:nvCxnSpPr>
          <p:cNvPr id="32" name="直接连接符 31"/>
          <p:cNvCxnSpPr/>
          <p:nvPr/>
        </p:nvCxnSpPr>
        <p:spPr>
          <a:xfrm>
            <a:off x="1927688" y="1706404"/>
            <a:ext cx="4338320" cy="0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 rot="840000">
            <a:off x="3827063" y="588879"/>
            <a:ext cx="970915" cy="970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5872" y="1322323"/>
            <a:ext cx="3194581" cy="107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47" y="2099105"/>
            <a:ext cx="7096359" cy="3103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592" y="670301"/>
            <a:ext cx="9887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Xác định công dụng của dấu gạch ngang  được sử dụng trong mỗi đoạn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261" y="1951903"/>
            <a:ext cx="5455084" cy="364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051" y="1912937"/>
            <a:ext cx="1623451" cy="1208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651" y="3253363"/>
            <a:ext cx="1741079" cy="1189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8020" y="4564639"/>
            <a:ext cx="1752684" cy="1180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55" y="468888"/>
            <a:ext cx="4143975" cy="197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381" y="427758"/>
            <a:ext cx="2684307" cy="1979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126" y="2560636"/>
            <a:ext cx="1984461" cy="1355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639" y="2412567"/>
            <a:ext cx="2068119" cy="1392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656" y="4060652"/>
            <a:ext cx="5985400" cy="2247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9105" y="4351337"/>
            <a:ext cx="2032756" cy="151375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99490" y="1154547"/>
            <a:ext cx="341745" cy="1126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06691" y="886690"/>
            <a:ext cx="193964" cy="230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71272" y="4673599"/>
            <a:ext cx="240145" cy="1237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 công dụng của dấu gạch ngang trong mỗi trường hợp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2182" y="2032000"/>
            <a:ext cx="10317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  <a:p>
            <a:pPr algn="just"/>
            <a:r>
              <a:rPr lang="vi-VN" sz="2800" b="0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473" y="563419"/>
            <a:ext cx="10317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Để trồng cây trong chậu, em hãy làm theo các bước sau: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Chuẩn bị đất, cho một phần đất vào chậu.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Dùng xẻng nhỏ xới đất cho đất tơi xốp.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Đặt cây vào chậu, cho nốt phần đất còn lại, dùng tay ấn nhẹ đất cho chắc gốc cây.</a:t>
            </a:r>
          </a:p>
          <a:p>
            <a:pPr algn="just"/>
            <a:r>
              <a:rPr lang="en-US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vi-VN" sz="28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Tưới một chút nước vào gốc cây cho đất ẩm và gốc cây chắc hơn.</a:t>
            </a:r>
          </a:p>
        </p:txBody>
      </p:sp>
      <p:grpSp>
        <p:nvGrpSpPr>
          <p:cNvPr id="5" name="组合 26"/>
          <p:cNvGrpSpPr/>
          <p:nvPr/>
        </p:nvGrpSpPr>
        <p:grpSpPr>
          <a:xfrm>
            <a:off x="748146" y="3486297"/>
            <a:ext cx="11443854" cy="2286429"/>
            <a:chOff x="613391" y="3437823"/>
            <a:chExt cx="5869296" cy="1902470"/>
          </a:xfrm>
        </p:grpSpPr>
        <p:pic>
          <p:nvPicPr>
            <p:cNvPr id="6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>
              <a:fillRect/>
            </a:stretch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/>
            <p:cNvSpPr txBox="1"/>
            <p:nvPr/>
          </p:nvSpPr>
          <p:spPr>
            <a:xfrm>
              <a:off x="1371600" y="3847961"/>
              <a:ext cx="4070259" cy="1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câu có dấu gạch ngang đặt ở đầu dòng dùng để đánh dấu các ý trong một đoạn liệt kê 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06763" y="1126837"/>
            <a:ext cx="489527" cy="2105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873" y="969819"/>
            <a:ext cx="1031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Chương trình học bổng “Vì mái trường xanh” đã đến với các em học sinh khắp ba miền Bắc – Trung – Nam.</a:t>
            </a:r>
          </a:p>
        </p:txBody>
      </p:sp>
      <p:grpSp>
        <p:nvGrpSpPr>
          <p:cNvPr id="5" name="组合 26"/>
          <p:cNvGrpSpPr/>
          <p:nvPr/>
        </p:nvGrpSpPr>
        <p:grpSpPr>
          <a:xfrm>
            <a:off x="628073" y="2479534"/>
            <a:ext cx="11443854" cy="2286429"/>
            <a:chOff x="613391" y="3437823"/>
            <a:chExt cx="5869296" cy="1902470"/>
          </a:xfrm>
        </p:grpSpPr>
        <p:pic>
          <p:nvPicPr>
            <p:cNvPr id="6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>
              <a:fillRect/>
            </a:stretch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7" name="文本框 13"/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918036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1200" y="1634836"/>
            <a:ext cx="323273" cy="314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卡通简体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479" y="1789884"/>
            <a:ext cx="4000285" cy="2784952"/>
            <a:chOff x="4669971" y="1083367"/>
            <a:chExt cx="5774633" cy="5774633"/>
          </a:xfrm>
        </p:grpSpPr>
        <p:pic>
          <p:nvPicPr>
            <p:cNvPr id="11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44765" y="2618353"/>
              <a:ext cx="4229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latin typeface="Cambria" panose="02040503050406030204" pitchFamily="18" charset="0"/>
                </a:rPr>
                <a:t>Dấu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gạch</a:t>
              </a:r>
              <a:r>
                <a:rPr lang="en-US" sz="4800" b="1" dirty="0">
                  <a:latin typeface="Cambria" panose="02040503050406030204" pitchFamily="18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</a:rPr>
                <a:t>ngang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16" name="Google Shape;828;p6"/>
          <p:cNvCxnSpPr/>
          <p:nvPr/>
        </p:nvCxnSpPr>
        <p:spPr>
          <a:xfrm rot="10800000" flipH="1">
            <a:off x="4736923" y="1610939"/>
            <a:ext cx="1117600" cy="1339855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" name="Google Shape;829;p6"/>
          <p:cNvCxnSpPr/>
          <p:nvPr/>
        </p:nvCxnSpPr>
        <p:spPr>
          <a:xfrm rot="10800000" flipH="1">
            <a:off x="4736923" y="3174715"/>
            <a:ext cx="1117600" cy="1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8" name="Google Shape;831;p6"/>
          <p:cNvGrpSpPr/>
          <p:nvPr/>
        </p:nvGrpSpPr>
        <p:grpSpPr>
          <a:xfrm>
            <a:off x="5854523" y="619524"/>
            <a:ext cx="5098902" cy="1311514"/>
            <a:chOff x="6019800" y="2256123"/>
            <a:chExt cx="2819400" cy="1066800"/>
          </a:xfrm>
        </p:grpSpPr>
        <p:sp>
          <p:nvSpPr>
            <p:cNvPr id="19" name="Google Shape;832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833;p6"/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r>
                <a:rPr lang="en-US" sz="32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ùng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grpSp>
        <p:nvGrpSpPr>
          <p:cNvPr id="26" name="Google Shape;831;p6"/>
          <p:cNvGrpSpPr/>
          <p:nvPr/>
        </p:nvGrpSpPr>
        <p:grpSpPr>
          <a:xfrm>
            <a:off x="5966283" y="2631204"/>
            <a:ext cx="5098902" cy="1311514"/>
            <a:chOff x="6019800" y="2256123"/>
            <a:chExt cx="2819400" cy="1066800"/>
          </a:xfrm>
        </p:grpSpPr>
        <p:sp>
          <p:nvSpPr>
            <p:cNvPr id="27" name="Google Shape;832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833;p6"/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r>
                <a:rPr lang="en-US" sz="36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ối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  <p:cxnSp>
        <p:nvCxnSpPr>
          <p:cNvPr id="31" name="Google Shape;829;p6"/>
          <p:cNvCxnSpPr/>
          <p:nvPr/>
        </p:nvCxnSpPr>
        <p:spPr>
          <a:xfrm>
            <a:off x="4673600" y="3677920"/>
            <a:ext cx="1292683" cy="1183356"/>
          </a:xfrm>
          <a:prstGeom prst="straightConnector1">
            <a:avLst/>
          </a:prstGeom>
          <a:noFill/>
          <a:ln w="76200" cap="flat" cmpd="sng">
            <a:solidFill>
              <a:srgbClr val="205867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" name="Google Shape;831;p6"/>
          <p:cNvGrpSpPr/>
          <p:nvPr/>
        </p:nvGrpSpPr>
        <p:grpSpPr>
          <a:xfrm>
            <a:off x="6078043" y="4317764"/>
            <a:ext cx="5098902" cy="1311514"/>
            <a:chOff x="6019800" y="2256123"/>
            <a:chExt cx="2819400" cy="1066800"/>
          </a:xfrm>
        </p:grpSpPr>
        <p:sp>
          <p:nvSpPr>
            <p:cNvPr id="33" name="Google Shape;832;p6"/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endParaRPr sz="1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833;p6"/>
            <p:cNvSpPr/>
            <p:nvPr/>
          </p:nvSpPr>
          <p:spPr>
            <a:xfrm>
              <a:off x="6087737" y="2368555"/>
              <a:ext cx="2751463" cy="954368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97480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00">
                <a:buClr>
                  <a:srgbClr val="000000"/>
                </a:buClr>
              </a:pP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Đánh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dấu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lời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nói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của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nhân</a:t>
              </a:r>
              <a:r>
                <a:rPr lang="en-US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600" b="1" i="1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endParaRPr sz="6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a. Nhạc sĩ Hoàng Vân đã phổ nhạc cho bài thơ Hà Nội </a:t>
            </a:r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Huế </a:t>
            </a:r>
            <a:r>
              <a:rPr lang="en-US" sz="4000" dirty="0">
                <a:latin typeface="Cambria" panose="02040503050406030204" pitchFamily="18" charset="0"/>
              </a:rPr>
              <a:t>     </a:t>
            </a:r>
            <a:r>
              <a:rPr lang="vi-VN" sz="4000" dirty="0">
                <a:latin typeface="Cambria" panose="02040503050406030204" pitchFamily="18" charset="0"/>
              </a:rPr>
              <a:t>Sài Gòn của nhà thơ Lê Nguyên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51486" y="2525436"/>
            <a:ext cx="592090" cy="561482"/>
            <a:chOff x="-528109" y="4223226"/>
            <a:chExt cx="592090" cy="56148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975486" y="2525436"/>
            <a:ext cx="592090" cy="561482"/>
            <a:chOff x="-528109" y="4223226"/>
            <a:chExt cx="592090" cy="561482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02543" y="325126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Làm khung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Đo và cắt áo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  <a:p>
            <a:pPr algn="just"/>
            <a:r>
              <a:rPr lang="en-US" sz="4000" dirty="0">
                <a:latin typeface="Cambria" panose="02040503050406030204" pitchFamily="18" charset="0"/>
              </a:rPr>
              <a:t>    </a:t>
            </a:r>
            <a:r>
              <a:rPr lang="vi-VN" sz="4000" dirty="0">
                <a:latin typeface="Cambria" panose="02040503050406030204" pitchFamily="18" charset="0"/>
              </a:rPr>
              <a:t>Ráp các bộ phận của diều</a:t>
            </a:r>
            <a:r>
              <a:rPr lang="en-US" sz="4000" dirty="0">
                <a:latin typeface="Cambria" panose="02040503050406030204" pitchFamily="18" charset="0"/>
              </a:rPr>
              <a:t>.</a:t>
            </a:r>
            <a:endParaRPr lang="vi-VN" sz="4000" dirty="0">
              <a:latin typeface="Cambria" panose="0204050305040603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7726" y="4567596"/>
            <a:ext cx="592090" cy="561482"/>
            <a:chOff x="-528109" y="4223226"/>
            <a:chExt cx="592090" cy="561482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67566" y="5248316"/>
            <a:ext cx="592090" cy="561482"/>
            <a:chOff x="-528109" y="4223226"/>
            <a:chExt cx="592090" cy="561482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7886" y="5796956"/>
            <a:ext cx="592090" cy="561482"/>
            <a:chOff x="-528109" y="4223226"/>
            <a:chExt cx="592090" cy="561482"/>
          </a:xfrm>
        </p:grpSpPr>
        <p:sp>
          <p:nvSpPr>
            <p:cNvPr id="30" name="Rectangle: Rounded Corners 29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03" y="1818705"/>
            <a:ext cx="10833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a. Nhạc sĩ Hoàng Vân đã phổ nhạc cho bài thơ Hà Nội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Huế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Sài Gòn của nhà thơ Lê Nguyên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3200" y="2576236"/>
            <a:ext cx="600856" cy="563204"/>
            <a:chOff x="-528109" y="4223226"/>
            <a:chExt cx="592090" cy="56148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926080" y="251527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7" name="组合 26"/>
          <p:cNvGrpSpPr/>
          <p:nvPr/>
        </p:nvGrpSpPr>
        <p:grpSpPr>
          <a:xfrm>
            <a:off x="475673" y="3373614"/>
            <a:ext cx="11443854" cy="2286429"/>
            <a:chOff x="613391" y="3437823"/>
            <a:chExt cx="5869296" cy="1902470"/>
          </a:xfrm>
        </p:grpSpPr>
        <p:pic>
          <p:nvPicPr>
            <p:cNvPr id="3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>
              <a:fillRect/>
            </a:stretch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3" name="文本框 13"/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ấu gạch ngang dùng để nối các từ ngữ trong một liên danh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798955" y="-252095"/>
            <a:ext cx="15784195" cy="9225280"/>
            <a:chOff x="-1798955" y="-252095"/>
            <a:chExt cx="15784195" cy="9225280"/>
          </a:xfrm>
        </p:grpSpPr>
        <p:pic>
          <p:nvPicPr>
            <p:cNvPr id="10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1798955" y="2905125"/>
              <a:ext cx="8966200" cy="4742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4937760" y="-252095"/>
              <a:ext cx="7908290" cy="4183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712;p77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>
              <a:off x="5745480" y="2905125"/>
              <a:ext cx="8239760" cy="6068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矩形: 圆角 5"/>
          <p:cNvSpPr/>
          <p:nvPr/>
        </p:nvSpPr>
        <p:spPr>
          <a:xfrm>
            <a:off x="476864" y="346587"/>
            <a:ext cx="11238271" cy="6164826"/>
          </a:xfrm>
          <a:prstGeom prst="roundRect">
            <a:avLst>
              <a:gd name="adj" fmla="val 10615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6155" y="457865"/>
            <a:ext cx="9887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Dấu câu nào có thể thay cho các bông hoa dưới đây? Nêu công dụng của dấu câu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03" y="1818705"/>
            <a:ext cx="1083362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b. Để làm một con diều giấy chúng ta phải thực hiện ba bước: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Làm khung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Đo và cắt áo diều.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</a:rPr>
              <a:t> Ráp các bộ phận của diều.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9440" y="3195996"/>
            <a:ext cx="600856" cy="563204"/>
            <a:chOff x="-528109" y="4223226"/>
            <a:chExt cx="592090" cy="561482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79120" y="3805596"/>
            <a:ext cx="600856" cy="563204"/>
            <a:chOff x="-528109" y="4223226"/>
            <a:chExt cx="592090" cy="56148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9600" y="4425356"/>
            <a:ext cx="600856" cy="563204"/>
            <a:chOff x="-528109" y="4223226"/>
            <a:chExt cx="592090" cy="561482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-528109" y="4291264"/>
              <a:ext cx="592090" cy="425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26126" y="4223226"/>
              <a:ext cx="590107" cy="561482"/>
            </a:xfrm>
            <a:prstGeom prst="rect">
              <a:avLst/>
            </a:prstGeom>
          </p:spPr>
        </p:pic>
      </p:grpSp>
      <p:grpSp>
        <p:nvGrpSpPr>
          <p:cNvPr id="21" name="组合 26"/>
          <p:cNvGrpSpPr/>
          <p:nvPr/>
        </p:nvGrpSpPr>
        <p:grpSpPr>
          <a:xfrm>
            <a:off x="821113" y="4785854"/>
            <a:ext cx="11443854" cy="2286429"/>
            <a:chOff x="613391" y="3437823"/>
            <a:chExt cx="5869296" cy="1902470"/>
          </a:xfrm>
        </p:grpSpPr>
        <p:pic>
          <p:nvPicPr>
            <p:cNvPr id="2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>
              <a:fillRect/>
            </a:stretch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24" name="文本框 13"/>
            <p:cNvSpPr txBox="1"/>
            <p:nvPr/>
          </p:nvSpPr>
          <p:spPr>
            <a:xfrm>
              <a:off x="1371600" y="3847961"/>
              <a:ext cx="4070259" cy="94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nl-NL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 gạch ngang dùng để đánh dấu các ý trong một đoạn liệt kê.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VẬN DỤNG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5624" y="1845938"/>
            <a:ext cx="10928635" cy="7917642"/>
            <a:chOff x="538" y="3592"/>
            <a:chExt cx="15871" cy="11904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664" y="5320"/>
                <a:ext cx="3518" cy="2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KHỞI ĐỘNG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8" y="3996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>
            <a:fillRect/>
          </a:stretch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68217" y="0"/>
            <a:ext cx="7084166" cy="3535465"/>
            <a:chOff x="2553917" y="199522"/>
            <a:chExt cx="7084166" cy="35354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87527" y="199522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55389" y="1370769"/>
              <a:ext cx="6259210" cy="150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gạch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495912" y="4170910"/>
              <a:ext cx="435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dụng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398140" y="5558306"/>
              <a:ext cx="4353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dụng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14084" y="5614215"/>
              <a:ext cx="43794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dụng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78330" y="3730248"/>
            <a:ext cx="4706520" cy="1115665"/>
            <a:chOff x="1164030" y="3929770"/>
            <a:chExt cx="4706520" cy="11156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275981" y="4155049"/>
              <a:ext cx="4482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dụng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219" y="3451366"/>
            <a:ext cx="2530059" cy="5627096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>
            <a:fillRect/>
          </a:stretch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68217" y="20608"/>
            <a:ext cx="7084166" cy="3616671"/>
            <a:chOff x="2553917" y="220131"/>
            <a:chExt cx="7084166" cy="35148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6394" y="1113778"/>
              <a:ext cx="6388425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gạch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2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môn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môn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</a:t>
              </a:r>
              <a:endPara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2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Âm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nhạc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2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Mĩ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endPara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457200" algn="l"/>
                </a:tabLst>
              </a:pPr>
              <a:r>
                <a:rPr lang="en-US" sz="2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2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lội</a:t>
              </a:r>
              <a:endParaRPr lang="en-US" sz="2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729" y="3533545"/>
            <a:ext cx="2127688" cy="463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278330" y="3860472"/>
            <a:ext cx="4706520" cy="1115665"/>
            <a:chOff x="6321452" y="3964533"/>
            <a:chExt cx="4706520" cy="11156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648402" y="4162819"/>
              <a:ext cx="3596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50100" y="5499146"/>
              <a:ext cx="3535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trực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437595" y="5511486"/>
              <a:ext cx="2650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3809" y="3650832"/>
            <a:ext cx="4706520" cy="1115665"/>
            <a:chOff x="1164030" y="3929770"/>
            <a:chExt cx="4706520" cy="11156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159189" y="4053328"/>
              <a:ext cx="32486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632" y="3429000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>
            <a:fillRect/>
          </a:stretch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29671" y="1352705"/>
              <a:ext cx="6259211" cy="15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Chuyến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Hà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Hải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khởi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6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 </a:t>
              </a:r>
              <a:r>
                <a:rPr lang="en-US" sz="2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phút</a:t>
              </a:r>
              <a:r>
                <a:rPr lang="en-US" sz="2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gạch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ngang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173" y="3395442"/>
            <a:ext cx="2127688" cy="4633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632007" y="4186009"/>
              <a:ext cx="262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29780" y="5516135"/>
              <a:ext cx="3484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5921" y="3760568"/>
            <a:ext cx="4706520" cy="1115665"/>
            <a:chOff x="1164030" y="5377210"/>
            <a:chExt cx="4706520" cy="11156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91149" y="5579939"/>
              <a:ext cx="3221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chỗ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bắt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5921" y="5083841"/>
            <a:ext cx="4706520" cy="1115665"/>
            <a:chOff x="1164030" y="3929770"/>
            <a:chExt cx="4706520" cy="11156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029" y="4105061"/>
              <a:ext cx="3942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124384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từ là những từ như thế nào?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>
            <a:fillRect/>
          </a:stretch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6389" y="2530764"/>
            <a:ext cx="9081575" cy="1394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từ là từ miêu tả đặc điểm, tính chất của sự vật, hoạt động, trạng thái….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>
            <a:fillRect/>
          </a:stretch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1761076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……….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>
            <a:fillRect/>
          </a:stretch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5771" y="2724728"/>
            <a:ext cx="3336556" cy="1394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7262" y="649615"/>
            <a:ext cx="8829073" cy="1761076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>
            <a:fillRect/>
          </a:stretch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5771" y="2724728"/>
            <a:ext cx="3336556" cy="1394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noProof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1548640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>
            <a:fillRect/>
          </a:stretch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5771" y="2724728"/>
            <a:ext cx="5414738" cy="1394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2" descr="D:\PPT\包图网\素材\微信截图_20211013135959.png微信截图_20211013135959"/>
          <p:cNvPicPr>
            <a:picLocks noChangeAspect="1"/>
          </p:cNvPicPr>
          <p:nvPr/>
        </p:nvPicPr>
        <p:blipFill>
          <a:blip r:embed="rId3"/>
          <a:srcRect r="43607"/>
          <a:stretch>
            <a:fillRect/>
          </a:stretch>
        </p:blipFill>
        <p:spPr>
          <a:xfrm flipH="1">
            <a:off x="0" y="3027045"/>
            <a:ext cx="3070860" cy="3830955"/>
          </a:xfrm>
          <a:prstGeom prst="rect">
            <a:avLst/>
          </a:prstGeom>
        </p:spPr>
      </p:pic>
      <p:sp>
        <p:nvSpPr>
          <p:cNvPr id="3" name="矩形: 圆角 5"/>
          <p:cNvSpPr/>
          <p:nvPr/>
        </p:nvSpPr>
        <p:spPr>
          <a:xfrm>
            <a:off x="481160" y="928552"/>
            <a:ext cx="11238271" cy="4363884"/>
          </a:xfrm>
          <a:prstGeom prst="roundRect">
            <a:avLst>
              <a:gd name="adj" fmla="val 18690"/>
            </a:avLst>
          </a:prstGeom>
          <a:solidFill>
            <a:schemeClr val="bg1"/>
          </a:solidFill>
          <a:ln>
            <a:solidFill>
              <a:srgbClr val="21E5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5" name="内容占位符 2"/>
          <p:cNvSpPr>
            <a:spLocks noGrp="1" noChangeArrowheads="1"/>
          </p:cNvSpPr>
          <p:nvPr/>
        </p:nvSpPr>
        <p:spPr bwMode="auto">
          <a:xfrm>
            <a:off x="2072213" y="2435853"/>
            <a:ext cx="7749317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altLang="zh-CN" sz="3600" b="1" dirty="0">
                <a:latin typeface="Cambria" panose="02040503050406030204" pitchFamily="18" charset="0"/>
                <a:ea typeface="Cambria" panose="02040503050406030204" pitchFamily="18" charset="0"/>
                <a:cs typeface="字魂105号-简雅黑" panose="00000500000000000000" pitchFamily="2" charset="-122"/>
                <a:sym typeface="Arial" panose="020B0604020202020204" pitchFamily="34" charset="0"/>
              </a:rPr>
              <a:t>Nhận biết được công dụng của dấu gạch ngang</a:t>
            </a:r>
            <a:endParaRPr lang="zh-CN" altLang="en-US" sz="3600" b="1" dirty="0">
              <a:latin typeface="Cambria" panose="02040503050406030204" pitchFamily="18" charset="0"/>
              <a:ea typeface="字魂105号-简雅黑" panose="00000500000000000000" pitchFamily="2" charset="-122"/>
              <a:cs typeface="字魂105号-简雅黑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466" y="1293882"/>
            <a:ext cx="5852667" cy="9266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798955" y="-1424940"/>
            <a:ext cx="15784195" cy="10398125"/>
            <a:chOff x="-2833" y="-2244"/>
            <a:chExt cx="24857" cy="16375"/>
          </a:xfrm>
        </p:grpSpPr>
        <p:pic>
          <p:nvPicPr>
            <p:cNvPr id="26" name="Google Shape;7152;p41"/>
            <p:cNvPicPr preferRelativeResize="0"/>
            <p:nvPr/>
          </p:nvPicPr>
          <p:blipFill>
            <a:blip r:embed="rId3">
              <a:alphaModFix amt="35000"/>
              <a:grayscl/>
            </a:blip>
            <a:stretch>
              <a:fillRect/>
            </a:stretch>
          </p:blipFill>
          <p:spPr>
            <a:xfrm flipH="1" flipV="1">
              <a:off x="-2833" y="4575"/>
              <a:ext cx="14120" cy="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7248;p43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-1411927">
              <a:off x="-161" y="-2244"/>
              <a:ext cx="11170" cy="9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7152;p41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776" y="-397"/>
              <a:ext cx="12454" cy="6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2" name="Google Shape;9712;p77"/>
            <p:cNvPicPr preferRelativeResize="0"/>
            <p:nvPr/>
          </p:nvPicPr>
          <p:blipFill>
            <a:blip r:embed="rId5">
              <a:alphaModFix amt="58999"/>
            </a:blip>
            <a:stretch>
              <a:fillRect/>
            </a:stretch>
          </p:blipFill>
          <p:spPr>
            <a:xfrm>
              <a:off x="9048" y="4575"/>
              <a:ext cx="12976" cy="95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组合 27"/>
          <p:cNvGrpSpPr/>
          <p:nvPr/>
        </p:nvGrpSpPr>
        <p:grpSpPr>
          <a:xfrm rot="234299">
            <a:off x="-3785815" y="-4444346"/>
            <a:ext cx="21002412" cy="6808940"/>
            <a:chOff x="-4075136" y="4609891"/>
            <a:chExt cx="18331759" cy="6808940"/>
          </a:xfrm>
          <a:solidFill>
            <a:srgbClr val="FFF6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云形 28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  <p:sp>
          <p:nvSpPr>
            <p:cNvPr id="2" name="云形 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卡通简体"/>
                <a:cs typeface="+mn-ea"/>
                <a:sym typeface="+mn-lt"/>
              </a:endParaRPr>
            </a:p>
          </p:txBody>
        </p:sp>
      </p:grpSp>
      <p:grpSp>
        <p:nvGrpSpPr>
          <p:cNvPr id="40" name="Google Shape;9251;p76"/>
          <p:cNvGrpSpPr/>
          <p:nvPr/>
        </p:nvGrpSpPr>
        <p:grpSpPr>
          <a:xfrm>
            <a:off x="10259681" y="649517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41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2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3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4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5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6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7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8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49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0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1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2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6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7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8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59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0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1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2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3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4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5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6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7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8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69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1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2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3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4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5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6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7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8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79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0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7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8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89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0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1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2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3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4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5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6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7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8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9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0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1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2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3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4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5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6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7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8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9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0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1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2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3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4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5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6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7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9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0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1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2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3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4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7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18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0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1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29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0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1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2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3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4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5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6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7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8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39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0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1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2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3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4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5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6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7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8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49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0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1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2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3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4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5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6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7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58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259" name="Google Shape;9251;p76"/>
          <p:cNvGrpSpPr/>
          <p:nvPr/>
        </p:nvGrpSpPr>
        <p:grpSpPr>
          <a:xfrm>
            <a:off x="-232648" y="5180993"/>
            <a:ext cx="2106500" cy="597475"/>
            <a:chOff x="-2810250" y="3572525"/>
            <a:chExt cx="2106500" cy="597475"/>
          </a:xfrm>
          <a:solidFill>
            <a:srgbClr val="4B4D4B"/>
          </a:solidFill>
        </p:grpSpPr>
        <p:sp>
          <p:nvSpPr>
            <p:cNvPr id="260" name="Google Shape;9252;p7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1" name="Google Shape;9253;p7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2" name="Google Shape;9254;p7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3" name="Google Shape;9255;p7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4" name="Google Shape;9256;p7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5" name="Google Shape;9257;p7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6" name="Google Shape;9258;p7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7" name="Google Shape;9259;p7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8" name="Google Shape;9260;p7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69" name="Google Shape;9261;p7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0" name="Google Shape;9262;p7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1" name="Google Shape;9263;p7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2" name="Google Shape;9264;p7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3" name="Google Shape;9265;p7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4" name="Google Shape;9266;p7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5" name="Google Shape;9267;p7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6" name="Google Shape;9268;p7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7" name="Google Shape;9269;p7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8" name="Google Shape;9270;p7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79" name="Google Shape;9271;p7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0" name="Google Shape;9272;p7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1" name="Google Shape;9273;p7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2" name="Google Shape;9274;p7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3" name="Google Shape;9275;p7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4" name="Google Shape;9276;p7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5" name="Google Shape;9277;p7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6" name="Google Shape;9278;p7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7" name="Google Shape;9279;p7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8" name="Google Shape;9280;p7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89" name="Google Shape;9281;p7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0" name="Google Shape;9282;p7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1" name="Google Shape;9283;p7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2" name="Google Shape;9284;p7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3" name="Google Shape;9285;p7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4" name="Google Shape;9286;p7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5" name="Google Shape;9287;p7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6" name="Google Shape;9288;p7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7" name="Google Shape;9289;p7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8" name="Google Shape;9290;p7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299" name="Google Shape;9291;p7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0" name="Google Shape;9292;p7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1" name="Google Shape;9293;p7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2" name="Google Shape;9294;p7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3" name="Google Shape;9295;p7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4" name="Google Shape;9296;p7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5" name="Google Shape;9297;p7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6" name="Google Shape;9298;p7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7" name="Google Shape;9299;p7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8" name="Google Shape;9300;p7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09" name="Google Shape;9301;p7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0" name="Google Shape;9302;p7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1" name="Google Shape;9303;p7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2" name="Google Shape;9304;p7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3" name="Google Shape;9305;p7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4" name="Google Shape;9306;p7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5" name="Google Shape;9307;p7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6" name="Google Shape;9308;p7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7" name="Google Shape;9309;p7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8" name="Google Shape;9310;p7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19" name="Google Shape;9311;p7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0" name="Google Shape;9312;p7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1" name="Google Shape;9313;p7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2" name="Google Shape;9314;p7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3" name="Google Shape;9315;p7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4" name="Google Shape;9316;p7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5" name="Google Shape;9317;p7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6" name="Google Shape;9318;p7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7" name="Google Shape;9319;p7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8" name="Google Shape;9320;p7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29" name="Google Shape;9321;p7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0" name="Google Shape;9322;p7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1" name="Google Shape;9323;p7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2" name="Google Shape;9324;p7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3" name="Google Shape;9325;p7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4" name="Google Shape;9326;p7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5" name="Google Shape;9327;p7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6" name="Google Shape;9328;p7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7" name="Google Shape;9329;p7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8" name="Google Shape;9330;p7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39" name="Google Shape;9331;p7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0" name="Google Shape;9332;p7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1" name="Google Shape;9333;p7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2" name="Google Shape;9334;p7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3" name="Google Shape;9335;p7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4" name="Google Shape;9336;p7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5" name="Google Shape;9337;p7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6" name="Google Shape;9338;p7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7" name="Google Shape;9339;p7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8" name="Google Shape;9340;p7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49" name="Google Shape;9341;p7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0" name="Google Shape;9342;p7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1" name="Google Shape;9343;p7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2" name="Google Shape;9344;p7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3" name="Google Shape;9345;p7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4" name="Google Shape;9346;p7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5" name="Google Shape;9347;p7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6" name="Google Shape;9348;p7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7" name="Google Shape;9349;p7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8" name="Google Shape;9350;p7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59" name="Google Shape;9351;p7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0" name="Google Shape;9352;p7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1" name="Google Shape;9353;p7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2" name="Google Shape;9354;p7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3" name="Google Shape;9355;p7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4" name="Google Shape;9356;p7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5" name="Google Shape;9357;p7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6" name="Google Shape;9358;p7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7" name="Google Shape;9359;p7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8" name="Google Shape;9360;p7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  <p:sp>
          <p:nvSpPr>
            <p:cNvPr id="369" name="Google Shape;9361;p7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3413" y="-799263"/>
            <a:ext cx="10390845" cy="10562843"/>
            <a:chOff x="1319" y="-385"/>
            <a:chExt cx="15090" cy="15881"/>
          </a:xfrm>
        </p:grpSpPr>
        <p:grpSp>
          <p:nvGrpSpPr>
            <p:cNvPr id="4" name="组合 3"/>
            <p:cNvGrpSpPr/>
            <p:nvPr/>
          </p:nvGrpSpPr>
          <p:grpSpPr>
            <a:xfrm>
              <a:off x="2181" y="3592"/>
              <a:ext cx="14228" cy="11904"/>
              <a:chOff x="1856" y="3979"/>
              <a:chExt cx="7174" cy="600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56" y="3979"/>
                <a:ext cx="7174" cy="6002"/>
                <a:chOff x="930956" y="2227630"/>
                <a:chExt cx="4555443" cy="381122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椭圆 5"/>
                <p:cNvSpPr/>
                <p:nvPr/>
              </p:nvSpPr>
              <p:spPr>
                <a:xfrm>
                  <a:off x="930956" y="2227630"/>
                  <a:ext cx="4555443" cy="3811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1058863" y="2404622"/>
                  <a:ext cx="4275137" cy="349533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方正卡通简体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2372" y="5535"/>
                <a:ext cx="5766" cy="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600" b="1" i="0" u="none" strike="noStrike" kern="1200" cap="none" spc="-300" normalizeH="0" baseline="0" noProof="1">
                    <a:ln>
                      <a:noFill/>
                    </a:ln>
                    <a:gradFill>
                      <a:gsLst>
                        <a:gs pos="34000">
                          <a:srgbClr val="EB8242"/>
                        </a:gs>
                        <a:gs pos="55000">
                          <a:srgbClr val="DA2D2D"/>
                        </a:gs>
                        <a:gs pos="9000">
                          <a:srgbClr val="F6DA63"/>
                        </a:gs>
                        <a:gs pos="87000">
                          <a:srgbClr val="9D0B0B"/>
                        </a:gs>
                      </a:gsLst>
                      <a:lin ang="5400000" scaled="1"/>
                    </a:gradFill>
                    <a:effectLst>
                      <a:outerShdw blurRad="50800" dist="76200" dir="2700000" algn="tl">
                        <a:prstClr val="black"/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字魂179号-正酷波波体" charset="-122"/>
                    <a:cs typeface="Calibri" panose="020F0502020204030204" pitchFamily="34" charset="0"/>
                    <a:sym typeface="+mn-lt"/>
                  </a:rPr>
                  <a:t>KHÁM PHÁ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9" y="-385"/>
              <a:ext cx="8202" cy="7132"/>
            </a:xfrm>
            <a:prstGeom prst="rect">
              <a:avLst/>
            </a:prstGeom>
          </p:spPr>
        </p:pic>
      </p:grpSp>
      <p:pic>
        <p:nvPicPr>
          <p:cNvPr id="372" name="Picture 3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>
            <a:fillRect/>
          </a:stretch>
        </p:blipFill>
        <p:spPr>
          <a:xfrm rot="660274">
            <a:off x="8262890" y="1266828"/>
            <a:ext cx="3445911" cy="2338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807</Words>
  <Application>Microsoft Office PowerPoint</Application>
  <PresentationFormat>Widescreen</PresentationFormat>
  <Paragraphs>87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Cambria</vt:lpstr>
      <vt:lpstr>等线</vt:lpstr>
      <vt:lpstr>Lobster</vt:lpstr>
      <vt:lpstr>SVN-Newton</vt:lpstr>
      <vt:lpstr>SVN-Ready</vt:lpstr>
      <vt:lpstr>Times New Roman</vt:lpstr>
      <vt:lpstr>字魂105号-简雅黑</vt:lpstr>
      <vt:lpstr>字魂179号-正酷波波体</vt:lpstr>
      <vt:lpstr>字魂36号-正文宋楷</vt:lpstr>
      <vt:lpstr>方正卡通简体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35</cp:revision>
  <dcterms:created xsi:type="dcterms:W3CDTF">2023-10-09T22:58:00Z</dcterms:created>
  <dcterms:modified xsi:type="dcterms:W3CDTF">2025-12-27T07:45:32Z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662C77AE56124A3CBCC799D53849C014_12</vt:lpwstr>
  </property>
  <property fmtid="{D5CDD505-2E9C-101B-9397-08002B2CF9AE}" pid="3" name="KSOProductBuildVer">
    <vt:lpwstr>1033-12.2.0.13359</vt:lpwstr>
  </property>
</Properties>
</file>