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56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SVN-Every Movie Every Night" panose="020B0604020202020204" charset="0"/>
      <p:regular r:id="rId24"/>
    </p:embeddedFont>
    <p:embeddedFont>
      <p:font typeface="SVN-Segoe Script" panose="020B0604020202020204" charset="0"/>
      <p:regular r:id="rId25"/>
    </p:embeddedFont>
    <p:embeddedFont>
      <p:font typeface="SVN-Square" panose="020B0604020202020204" charset="0"/>
      <p:regular r:id="rId26"/>
    </p:embeddedFont>
    <p:embeddedFont>
      <p:font typeface="UTM Avo" panose="02040603050506020204"/>
      <p:regular r:id="rId27"/>
      <p:bold r:id="rId28"/>
      <p:italic r:id="rId29"/>
      <p:boldItalic r:id="rId30"/>
    </p:embeddedFont>
    <p:embeddedFont>
      <p:font typeface="UTM Caviar" panose="020B0604020202020204"/>
      <p:regular r:id="rId31"/>
    </p:embeddedFont>
    <p:embeddedFont>
      <p:font typeface="UTM Colossalis" panose="020B0604020202020204"/>
      <p:regular r:id="rId3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6E7"/>
    <a:srgbClr val="94EAF6"/>
    <a:srgbClr val="B9F1F9"/>
    <a:srgbClr val="DBF8FC"/>
    <a:srgbClr val="FF6600"/>
    <a:srgbClr val="FDCFFE"/>
    <a:srgbClr val="F47523"/>
    <a:srgbClr val="A34E17"/>
    <a:srgbClr val="E8FDFE"/>
    <a:srgbClr val="B08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460" y="9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495EE-C5C5-4D8E-9730-74E99C76CC3D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2B5A8-AEE0-4530-B1F0-EE93665C9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9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E498E-CE16-4D97-8B42-615EB698BDE1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DC6AE-431F-4B5B-A6E6-7D94F7B51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507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16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32C8F-A071-086B-E79C-2E6420ADC1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76" r="81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C81977-AB9B-CD5A-35F5-1090FCB50C9B}"/>
              </a:ext>
            </a:extLst>
          </p:cNvPr>
          <p:cNvSpPr txBox="1"/>
          <p:nvPr userDrawn="1"/>
        </p:nvSpPr>
        <p:spPr>
          <a:xfrm>
            <a:off x="0" y="0"/>
            <a:ext cx="176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B6E7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4564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4B265D8-C486-1864-190A-16ED9F35AA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BBDB2-74F7-49D8-9C01-B1FBCD0D263A}"/>
              </a:ext>
            </a:extLst>
          </p:cNvPr>
          <p:cNvSpPr txBox="1"/>
          <p:nvPr userDrawn="1"/>
        </p:nvSpPr>
        <p:spPr>
          <a:xfrm>
            <a:off x="0" y="0"/>
            <a:ext cx="176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9F1F9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406787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3F1AD746-B6A1-B0ED-4A70-CD5E84FA798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" t="506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02B036-A62C-C21F-B448-3B2AAE5A4FB4}"/>
              </a:ext>
            </a:extLst>
          </p:cNvPr>
          <p:cNvSpPr txBox="1"/>
          <p:nvPr userDrawn="1"/>
        </p:nvSpPr>
        <p:spPr>
          <a:xfrm>
            <a:off x="0" y="0"/>
            <a:ext cx="176980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B9F1F9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940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0A027-A2BE-4F6F-9F63-06907583BCC3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31AC5-91D0-4803-A752-0389A3F51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71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2F8E75-A7B4-42C6-9A1B-86AE094535A2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B7A75A-3FCF-4465-A9CF-AE1AD1933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7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0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3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73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42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905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50789E-F7A0-487A-9A21-C0B8C90B2E24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FC48A-A445-4F92-A478-0211A15D1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300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D32FEF1-4E08-410F-A839-065A726B8ADF}" type="datetimeFigureOut">
              <a:rPr lang="en-US"/>
              <a:pPr>
                <a:defRPr/>
              </a:pPr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F2D6C0-4498-4F7C-A466-E8381F93EC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DBEBEAD3-25D4-634A-2976-C0A97C33309F}"/>
              </a:ext>
            </a:extLst>
          </p:cNvPr>
          <p:cNvSpPr txBox="1"/>
          <p:nvPr userDrawn="1"/>
        </p:nvSpPr>
        <p:spPr>
          <a:xfrm>
            <a:off x="2000588" y="9969500"/>
            <a:ext cx="101914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page:</a:t>
            </a:r>
          </a:p>
          <a:p>
            <a:r>
              <a:rPr lang="en-US" sz="1800" dirty="0">
                <a:latin typeface="Times New Roman" panose="02020603050405020304" charset="0"/>
                <a:cs typeface="Times New Roman" panose="02020603050405020304" charset="0"/>
                <a:hlinkClick r:id="rId17"/>
              </a:rPr>
              <a:t>https://www.facebook.com/teamKTUTS</a:t>
            </a:r>
            <a:endParaRPr lang="en-US" sz="1800" dirty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sản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phẩm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nhóm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KTUTS.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Mọi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chi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vui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lòng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liên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hệ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page </a:t>
            </a:r>
            <a:r>
              <a:rPr lang="en-US" sz="1800" dirty="0" err="1">
                <a:latin typeface="Times New Roman" panose="02020603050405020304" charset="0"/>
                <a:cs typeface="Times New Roman" panose="02020603050405020304" charset="0"/>
              </a:rPr>
              <a:t>hoặc</a:t>
            </a:r>
            <a:r>
              <a:rPr lang="en-US" sz="1800" dirty="0">
                <a:latin typeface="Times New Roman" panose="02020603050405020304" charset="0"/>
                <a:cs typeface="Times New Roman" panose="02020603050405020304" charset="0"/>
              </a:rPr>
              <a:t> SĐT: 0922 645 654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E9FFCA-8998-E09B-814C-425C307955D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22456"/>
            <a:ext cx="1771856" cy="1417417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4FCE0D-F853-3EF5-B1EA-2145CD819F4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02800" y="2092452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2A83F-D426-B62E-6778-52DD1319D07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4800" y="-1626108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550B786-D7BB-476A-AE80-E0D28E492FC0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7871" y="-1621267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2A1E69-622C-B22A-4376-FF33F4C4366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0" y="21229320"/>
            <a:ext cx="1881378" cy="1625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2FFEC2-5052-FD87-656D-05B7621800B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6164" y="2415491"/>
            <a:ext cx="2533892" cy="202701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125CE7-487E-A100-1408-81B7E7CC7510}"/>
              </a:ext>
            </a:extLst>
          </p:cNvPr>
          <p:cNvSpPr txBox="1"/>
          <p:nvPr userDrawn="1"/>
        </p:nvSpPr>
        <p:spPr>
          <a:xfrm>
            <a:off x="0" y="0"/>
            <a:ext cx="1066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DDA0"/>
                </a:solidFill>
                <a:latin typeface="UTM Av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6126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49" r:id="rId12"/>
    <p:sldLayoutId id="2147483650" r:id="rId13"/>
    <p:sldLayoutId id="2147483651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282575" y="276225"/>
            <a:ext cx="7353300" cy="9371013"/>
            <a:chOff x="5399932" y="3838810"/>
            <a:chExt cx="6419809" cy="9369763"/>
          </a:xfrm>
        </p:grpSpPr>
        <p:sp>
          <p:nvSpPr>
            <p:cNvPr id="13" name="TextBox 12"/>
            <p:cNvSpPr txBox="1"/>
            <p:nvPr/>
          </p:nvSpPr>
          <p:spPr>
            <a:xfrm>
              <a:off x="5399932" y="3929286"/>
              <a:ext cx="6329721" cy="92792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99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UTM Colossalis" panose="02040603050506020204" pitchFamily="18" charset="0"/>
                </a:rPr>
                <a:t>KHỞI ĐỘNG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0061" y="3838810"/>
              <a:ext cx="6329680" cy="62170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9900">
                  <a:ln w="762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KHỞI ĐỘNG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50" y="-285750"/>
            <a:ext cx="7512050" cy="751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73050" y="823913"/>
            <a:ext cx="6192838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4200">
                <a:solidFill>
                  <a:srgbClr val="002060"/>
                </a:solidFill>
                <a:latin typeface="UTM Avo" panose="02040603050506020204" pitchFamily="18" charset="0"/>
              </a:rPr>
              <a:t>Trong túi có 2 viên bi, một viên màu xanh và một viên màu đỏ.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4200">
                <a:solidFill>
                  <a:srgbClr val="002060"/>
                </a:solidFill>
                <a:latin typeface="UTM Avo" panose="02040603050506020204" pitchFamily="18" charset="0"/>
              </a:rPr>
              <a:t>Không nhìn vào túi, các bạn thay nhau mỗi lần lấy một viên bi, xem màu rồi đặt lại viên bi vào túi.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288925"/>
            <a:ext cx="5627687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9323" y="4612516"/>
            <a:ext cx="4702629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Every Movie Every Night" panose="02000500000000000000" pitchFamily="2" charset="0"/>
              </a:rPr>
              <a:t>THỰC HÀNH</a:t>
            </a:r>
          </a:p>
          <a:p>
            <a:pPr algn="ctr">
              <a:defRPr/>
            </a:pPr>
            <a:r>
              <a:rPr lang="en-US" sz="660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SVN-Every Movie Every Night" panose="02000500000000000000" pitchFamily="2" charset="0"/>
              </a:rPr>
              <a:t>NHÓM ĐÔI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8"/>
          <a:stretch>
            <a:fillRect/>
          </a:stretch>
        </p:blipFill>
        <p:spPr bwMode="auto">
          <a:xfrm>
            <a:off x="527050" y="2109788"/>
            <a:ext cx="68580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8"/>
          <a:stretch>
            <a:fillRect/>
          </a:stretch>
        </p:blipFill>
        <p:spPr bwMode="auto">
          <a:xfrm>
            <a:off x="4922838" y="2101850"/>
            <a:ext cx="6858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74663" y="1703388"/>
          <a:ext cx="11239500" cy="1463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6500">
                  <a:extLst>
                    <a:ext uri="{9D8B030D-6E8A-4147-A177-3AD203B41FA5}">
                      <a16:colId xmlns:a16="http://schemas.microsoft.com/office/drawing/2014/main" val="2950681449"/>
                    </a:ext>
                  </a:extLst>
                </a:gridCol>
                <a:gridCol w="3746500">
                  <a:extLst>
                    <a:ext uri="{9D8B030D-6E8A-4147-A177-3AD203B41FA5}">
                      <a16:colId xmlns:a16="http://schemas.microsoft.com/office/drawing/2014/main" val="1716223658"/>
                    </a:ext>
                  </a:extLst>
                </a:gridCol>
                <a:gridCol w="3746500">
                  <a:extLst>
                    <a:ext uri="{9D8B030D-6E8A-4147-A177-3AD203B41FA5}">
                      <a16:colId xmlns:a16="http://schemas.microsoft.com/office/drawing/2014/main" val="2858472844"/>
                    </a:ext>
                  </a:extLst>
                </a:gridCol>
              </a:tblGrid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Tên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>
                    <a:solidFill>
                      <a:srgbClr val="42C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Lấy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được bi đỏ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>
                    <a:solidFill>
                      <a:srgbClr val="42C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Số lần</a:t>
                      </a:r>
                    </a:p>
                  </a:txBody>
                  <a:tcPr marL="91431" marR="91431" marT="45740" marB="45740">
                    <a:solidFill>
                      <a:srgbClr val="42C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6916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Minh Anh</a:t>
                      </a:r>
                      <a:r>
                        <a:rPr lang="en-US" sz="2600" baseline="0">
                          <a:latin typeface="UTM Avo" panose="02040603050506020204" pitchFamily="18" charset="0"/>
                        </a:rPr>
                        <a:t> </a:t>
                      </a:r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91431" marR="91431" marT="45740" marB="45740"/>
                </a:tc>
                <a:extLst>
                  <a:ext uri="{0D108BD9-81ED-4DB2-BD59-A6C34878D82A}">
                    <a16:rowId xmlns:a16="http://schemas.microsoft.com/office/drawing/2014/main" val="2338885246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Ngọc</a:t>
                      </a:r>
                      <a:r>
                        <a:rPr lang="en-US" sz="2600" baseline="0">
                          <a:latin typeface="UTM Avo" panose="02040603050506020204" pitchFamily="18" charset="0"/>
                        </a:rPr>
                        <a:t> Bắc</a:t>
                      </a:r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91431" marR="91431" marT="45740" marB="45740"/>
                </a:tc>
                <a:extLst>
                  <a:ext uri="{0D108BD9-81ED-4DB2-BD59-A6C34878D82A}">
                    <a16:rowId xmlns:a16="http://schemas.microsoft.com/office/drawing/2014/main" val="3689372180"/>
                  </a:ext>
                </a:extLst>
              </a:tr>
            </a:tbl>
          </a:graphicData>
        </a:graphic>
      </p:graphicFrame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4283075" y="2259013"/>
            <a:ext cx="806450" cy="354012"/>
            <a:chOff x="4283529" y="2501075"/>
            <a:chExt cx="805543" cy="353758"/>
          </a:xfrm>
        </p:grpSpPr>
        <p:grpSp>
          <p:nvGrpSpPr>
            <p:cNvPr id="13344" name="Group 4"/>
            <p:cNvGrpSpPr>
              <a:grpSpLocks/>
            </p:cNvGrpSpPr>
            <p:nvPr/>
          </p:nvGrpSpPr>
          <p:grpSpPr bwMode="auto">
            <a:xfrm>
              <a:off x="4283529" y="2501075"/>
              <a:ext cx="518888" cy="341745"/>
              <a:chOff x="4212771" y="2501075"/>
              <a:chExt cx="518888" cy="341745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4361828" y="2501075"/>
                <a:ext cx="0" cy="3410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449043" y="2501075"/>
                <a:ext cx="0" cy="3410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542600" y="2501075"/>
                <a:ext cx="0" cy="3410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637743" y="2501075"/>
                <a:ext cx="0" cy="3410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4212771" y="2501075"/>
                <a:ext cx="518529" cy="3410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5001858" y="2510593"/>
              <a:ext cx="0" cy="3410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89072" y="2513766"/>
              <a:ext cx="0" cy="3410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259263" y="2773363"/>
            <a:ext cx="519112" cy="341312"/>
            <a:chOff x="4212771" y="2501075"/>
            <a:chExt cx="518888" cy="341745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361932" y="2501075"/>
              <a:ext cx="0" cy="34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449206" y="2501075"/>
              <a:ext cx="0" cy="34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542829" y="2501075"/>
              <a:ext cx="0" cy="34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638037" y="2501075"/>
              <a:ext cx="0" cy="34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212771" y="2501075"/>
              <a:ext cx="518888" cy="3417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1943100" y="790575"/>
            <a:ext cx="100615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Sau 10 lần lấy bi, số lần lấy bi đỏ là: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365125" y="3463925"/>
            <a:ext cx="117173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4000">
                <a:solidFill>
                  <a:srgbClr val="002060"/>
                </a:solidFill>
                <a:latin typeface="UTM Avo" panose="02040603050506020204" pitchFamily="18" charset="0"/>
              </a:rPr>
              <a:t>Nếu viên bi vừa lấy là màu đỏ thì vẽ 1 vạch.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4000">
                <a:solidFill>
                  <a:srgbClr val="002060"/>
                </a:solidFill>
                <a:latin typeface="UTM Avo" panose="02040603050506020204" pitchFamily="18" charset="0"/>
              </a:rPr>
              <a:t>Mỗi bạn thực hiện 10 lần.</a:t>
            </a:r>
            <a:endParaRPr lang="en-US" altLang="en-US" sz="4000" b="1" i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39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8"/>
          <a:stretch>
            <a:fillRect/>
          </a:stretch>
        </p:blipFill>
        <p:spPr bwMode="auto">
          <a:xfrm>
            <a:off x="527050" y="2109788"/>
            <a:ext cx="68580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8"/>
          <a:stretch>
            <a:fillRect/>
          </a:stretch>
        </p:blipFill>
        <p:spPr bwMode="auto">
          <a:xfrm>
            <a:off x="4922838" y="2101850"/>
            <a:ext cx="6858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74663" y="2703513"/>
          <a:ext cx="11206162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30544">
                  <a:extLst>
                    <a:ext uri="{9D8B030D-6E8A-4147-A177-3AD203B41FA5}">
                      <a16:colId xmlns:a16="http://schemas.microsoft.com/office/drawing/2014/main" val="2950681449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1716223658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1992663025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3469226266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4145392008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2944718698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3499929051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770302713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2225724926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3994596839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665874301"/>
                    </a:ext>
                  </a:extLst>
                </a:gridCol>
                <a:gridCol w="670511">
                  <a:extLst>
                    <a:ext uri="{9D8B030D-6E8A-4147-A177-3AD203B41FA5}">
                      <a16:colId xmlns:a16="http://schemas.microsoft.com/office/drawing/2014/main" val="2792719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lần lấy được </a:t>
                      </a:r>
                    </a:p>
                    <a:p>
                      <a:pPr algn="ctr"/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Viên bi đỏ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39" marR="9143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0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1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2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4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5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6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8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9</a:t>
                      </a:r>
                    </a:p>
                  </a:txBody>
                  <a:tcPr marL="91439" marR="91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</a:rPr>
                        <a:t>10</a:t>
                      </a:r>
                    </a:p>
                  </a:txBody>
                  <a:tcPr marL="91439" marR="91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16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Số học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sinh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39" marR="91439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>
                          <a:latin typeface="UTM Avo" panose="02040603050506020204" pitchFamily="18" charset="0"/>
                        </a:rPr>
                        <a:t>…</a:t>
                      </a:r>
                    </a:p>
                  </a:txBody>
                  <a:tcPr marL="91439" marR="91439" anchor="ctr"/>
                </a:tc>
                <a:extLst>
                  <a:ext uri="{0D108BD9-81ED-4DB2-BD59-A6C34878D82A}">
                    <a16:rowId xmlns:a16="http://schemas.microsoft.com/office/drawing/2014/main" val="2338885246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974282" y="469870"/>
            <a:ext cx="8372763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800" b="1">
                <a:ln w="28575">
                  <a:solidFill>
                    <a:schemeClr val="tx1"/>
                  </a:solidFill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Every Movie Every Night" panose="02000500000000000000" pitchFamily="2" charset="0"/>
              </a:rPr>
              <a:t>Bảng thống kê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00140" y="1820179"/>
            <a:ext cx="11745439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600">
                <a:ln w="12700">
                  <a:solidFill>
                    <a:schemeClr val="tx1"/>
                  </a:solidFill>
                </a:ln>
                <a:solidFill>
                  <a:srgbClr val="FF7C80"/>
                </a:solidFill>
                <a:latin typeface="SVN-Every Movie Every Night" panose="02000500000000000000" pitchFamily="2" charset="0"/>
              </a:rPr>
              <a:t>số học sinh lấy được bi đỏ tương ứng với số lần.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65125" y="4268788"/>
            <a:ext cx="11717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3200" b="1" i="1">
                <a:solidFill>
                  <a:srgbClr val="FF0000"/>
                </a:solidFill>
                <a:latin typeface="UTM Avo" panose="02040603050506020204" pitchFamily="18" charset="0"/>
              </a:rPr>
              <a:t>Tổng kết: </a:t>
            </a:r>
            <a:r>
              <a:rPr lang="en-US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có nhiều HS lấy được nhiều bi đỏ nhất là: … lần</a:t>
            </a:r>
            <a:endParaRPr lang="en-US" altLang="en-US" sz="3200" b="1" i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68538" y="0"/>
            <a:ext cx="9629775" cy="7278688"/>
            <a:chOff x="4776408" y="7510934"/>
            <a:chExt cx="6279025" cy="11313800"/>
          </a:xfrm>
        </p:grpSpPr>
        <p:sp>
          <p:nvSpPr>
            <p:cNvPr id="4" name="TextBox 3"/>
            <p:cNvSpPr txBox="1"/>
            <p:nvPr/>
          </p:nvSpPr>
          <p:spPr>
            <a:xfrm>
              <a:off x="4776408" y="7678729"/>
              <a:ext cx="6229339" cy="1114600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230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UTM Colossalis" panose="02040603050506020204" pitchFamily="18" charset="0"/>
                </a:rPr>
                <a:t>CỦNG CỐ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970600" y="7510934"/>
              <a:ext cx="6084833" cy="111456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23000">
                  <a:ln w="762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CỦNG CỐ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r="66190" b="59364"/>
          <a:stretch>
            <a:fillRect/>
          </a:stretch>
        </p:blipFill>
        <p:spPr bwMode="auto">
          <a:xfrm>
            <a:off x="-119063" y="-388938"/>
            <a:ext cx="5114926" cy="723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7213" y="127000"/>
            <a:ext cx="362108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egoe Script" panose="02040603050506020204" pitchFamily="18" charset="0"/>
              </a:rPr>
              <a:t>trò chơi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66491" y="525421"/>
            <a:ext cx="8372763" cy="1154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900" b="1">
                <a:ln w="28575">
                  <a:solidFill>
                    <a:schemeClr val="tx1"/>
                  </a:solidFill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Every Movie Every Night" panose="02000500000000000000" pitchFamily="2" charset="0"/>
              </a:rPr>
              <a:t>ĐỒNG XU MAY MẮN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60763" y="1820863"/>
            <a:ext cx="82057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3500">
                <a:solidFill>
                  <a:srgbClr val="002060"/>
                </a:solidFill>
                <a:latin typeface="UTM Avo" panose="02040603050506020204" pitchFamily="18" charset="0"/>
              </a:rPr>
              <a:t>+ Bốn tổ cử </a:t>
            </a:r>
            <a:r>
              <a:rPr lang="en-US" alt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1 thành viên để tung đồng xu</a:t>
            </a:r>
            <a:r>
              <a:rPr lang="en-US" altLang="en-US" sz="3500">
                <a:solidFill>
                  <a:srgbClr val="002060"/>
                </a:solidFill>
                <a:latin typeface="UTM Avo" panose="02040603050506020204" pitchFamily="18" charset="0"/>
              </a:rPr>
              <a:t> và </a:t>
            </a:r>
            <a:r>
              <a:rPr lang="en-US" alt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1 thành viên kiểm đếm chéo. </a:t>
            </a:r>
          </a:p>
          <a:p>
            <a:pPr algn="just"/>
            <a:r>
              <a:rPr lang="en-US" altLang="en-US" sz="3500">
                <a:solidFill>
                  <a:srgbClr val="002060"/>
                </a:solidFill>
                <a:latin typeface="UTM Avo" panose="02040603050506020204" pitchFamily="18" charset="0"/>
              </a:rPr>
              <a:t>+ Nếu bạn </a:t>
            </a:r>
            <a:r>
              <a:rPr lang="en-US" altLang="en-US" sz="3500" b="1" i="1">
                <a:solidFill>
                  <a:srgbClr val="FF0000"/>
                </a:solidFill>
                <a:latin typeface="UTM Avo" panose="02040603050506020204" pitchFamily="18" charset="0"/>
              </a:rPr>
              <a:t>tung đồng xu lên và rơi xuống mặt phải </a:t>
            </a:r>
            <a:r>
              <a:rPr lang="en-US" altLang="en-US" sz="3500">
                <a:solidFill>
                  <a:srgbClr val="002060"/>
                </a:solidFill>
                <a:latin typeface="UTM Avo" panose="02040603050506020204" pitchFamily="18" charset="0"/>
              </a:rPr>
              <a:t>thì </a:t>
            </a:r>
            <a:r>
              <a:rPr lang="en-US" alt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vạch 1 vạch </a:t>
            </a:r>
            <a:r>
              <a:rPr lang="en-US" altLang="en-US" sz="3500">
                <a:solidFill>
                  <a:srgbClr val="002060"/>
                </a:solidFill>
                <a:latin typeface="UTM Avo" panose="02040603050506020204" pitchFamily="18" charset="0"/>
              </a:rPr>
              <a:t>vào bảng.</a:t>
            </a:r>
          </a:p>
          <a:p>
            <a:pPr algn="just"/>
            <a:r>
              <a:rPr lang="en-US" altLang="en-US" sz="350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en-US" alt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Sau 10 lượt tung</a:t>
            </a:r>
            <a:r>
              <a:rPr lang="en-US" altLang="en-US" sz="3500">
                <a:solidFill>
                  <a:srgbClr val="002060"/>
                </a:solidFill>
                <a:latin typeface="UTM Avo" panose="02040603050506020204" pitchFamily="18" charset="0"/>
              </a:rPr>
              <a:t>, tổ nào tung </a:t>
            </a:r>
            <a:r>
              <a:rPr lang="en-US" altLang="en-US" sz="3500" b="1">
                <a:solidFill>
                  <a:srgbClr val="002060"/>
                </a:solidFill>
                <a:latin typeface="UTM Avo" panose="02040603050506020204" pitchFamily="18" charset="0"/>
              </a:rPr>
              <a:t>nhiều lần được mặt phải sẽ thắng.</a:t>
            </a:r>
            <a:endParaRPr lang="vi-VN" altLang="en-US" sz="3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20838"/>
            <a:ext cx="3376613" cy="47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uiExpan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6667"/>
          <a:stretch>
            <a:fillRect/>
          </a:stretch>
        </p:blipFill>
        <p:spPr bwMode="auto">
          <a:xfrm>
            <a:off x="4746625" y="185738"/>
            <a:ext cx="7813675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-169863" y="0"/>
            <a:ext cx="6394451" cy="6851650"/>
            <a:chOff x="5399932" y="3863794"/>
            <a:chExt cx="6394996" cy="6851789"/>
          </a:xfrm>
        </p:grpSpPr>
        <p:sp>
          <p:nvSpPr>
            <p:cNvPr id="20" name="TextBox 19"/>
            <p:cNvSpPr txBox="1"/>
            <p:nvPr/>
          </p:nvSpPr>
          <p:spPr>
            <a:xfrm>
              <a:off x="5399932" y="3928883"/>
              <a:ext cx="6329902" cy="678670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5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UTM Colossalis" panose="02040603050506020204" pitchFamily="18" charset="0"/>
                </a:rPr>
                <a:t>CHÀO</a:t>
              </a:r>
            </a:p>
            <a:p>
              <a:pPr algn="ctr">
                <a:defRPr/>
              </a:pPr>
              <a:r>
                <a:rPr lang="en-US" sz="145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UTM Colossalis" panose="02040603050506020204" pitchFamily="18" charset="0"/>
                </a:rPr>
                <a:t>TẠM</a:t>
              </a:r>
            </a:p>
            <a:p>
              <a:pPr algn="ctr">
                <a:defRPr/>
              </a:pPr>
              <a:r>
                <a:rPr lang="en-US" sz="145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UTM Colossalis" panose="02040603050506020204" pitchFamily="18" charset="0"/>
                </a:rPr>
                <a:t>BIỆT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465248" y="3863794"/>
              <a:ext cx="6329680" cy="678647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4500">
                  <a:ln w="381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CHÀO</a:t>
              </a:r>
            </a:p>
            <a:p>
              <a:pPr algn="ctr">
                <a:defRPr/>
              </a:pPr>
              <a:r>
                <a:rPr lang="en-US" sz="14500">
                  <a:ln w="381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TẠM </a:t>
              </a:r>
            </a:p>
            <a:p>
              <a:pPr algn="ctr">
                <a:defRPr/>
              </a:pPr>
              <a:r>
                <a:rPr lang="en-US" sz="14500">
                  <a:ln w="381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BIỆT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838" y="179388"/>
            <a:ext cx="362108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egoe Script" panose="02040603050506020204" pitchFamily="18" charset="0"/>
              </a:rPr>
              <a:t>trò chơi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4363" y="463535"/>
            <a:ext cx="8372763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800" b="1">
                <a:ln w="28575">
                  <a:solidFill>
                    <a:schemeClr val="tx1"/>
                  </a:solidFill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Every Movie Every Night" panose="02000500000000000000" pitchFamily="2" charset="0"/>
              </a:rPr>
              <a:t>TẬP TẦM VÔNG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013" y="2079625"/>
            <a:ext cx="702468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40363" y="1909763"/>
            <a:ext cx="6326187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+ Một người </a:t>
            </a:r>
            <a:r>
              <a:rPr lang="vi-VN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giấu một vật nhỏ </a:t>
            </a:r>
            <a:r>
              <a:rPr lang="vi-VN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trong lòng một bàn tay và </a:t>
            </a:r>
            <a:r>
              <a:rPr lang="vi-VN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nắm cả hai tay</a:t>
            </a:r>
            <a:r>
              <a:rPr lang="vi-VN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vi-VN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 rồi hát</a:t>
            </a:r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  <a:t>Tập tầm vông</a:t>
            </a:r>
            <a:b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  <a:t>Tay không tay có</a:t>
            </a:r>
            <a:b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  <a:t>Tập tầm vó</a:t>
            </a:r>
            <a:b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  <a:t>Tay có tay không</a:t>
            </a:r>
            <a:b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vi-VN" altLang="en-US" sz="2600" b="1">
                <a:solidFill>
                  <a:srgbClr val="FF0000"/>
                </a:solidFill>
                <a:latin typeface="UTM Avo" panose="02040603050506020204" pitchFamily="18" charset="0"/>
              </a:rPr>
              <a:t>Tay nào có, tay nào không?</a:t>
            </a:r>
            <a:endParaRPr lang="en-US" altLang="en-US" sz="2600" b="1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just"/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+ </a:t>
            </a:r>
            <a:r>
              <a:rPr lang="vi-VN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Người đoán chỉ một tay của người đ</a:t>
            </a:r>
            <a:r>
              <a:rPr lang="en-US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ố</a:t>
            </a:r>
            <a:r>
              <a:rPr lang="vi-VN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 Nếu đoán đúng, người đoán trở thành người đ</a:t>
            </a:r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ố</a:t>
            </a:r>
            <a:r>
              <a:rPr lang="vi-VN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,</a:t>
            </a:r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trò chơi lại tiếp tục</a:t>
            </a:r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vi-VN" altLang="en-US" sz="26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8"/>
          <a:stretch>
            <a:fillRect/>
          </a:stretch>
        </p:blipFill>
        <p:spPr bwMode="auto">
          <a:xfrm>
            <a:off x="527050" y="2109788"/>
            <a:ext cx="685800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8"/>
          <a:stretch>
            <a:fillRect/>
          </a:stretch>
        </p:blipFill>
        <p:spPr bwMode="auto">
          <a:xfrm>
            <a:off x="4922838" y="2101850"/>
            <a:ext cx="6858000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838" y="179388"/>
            <a:ext cx="3621087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66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Segoe Script" panose="02040603050506020204" pitchFamily="18" charset="0"/>
              </a:rPr>
              <a:t>trò chơi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94363" y="463535"/>
            <a:ext cx="8372763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8800" b="1">
                <a:ln w="28575">
                  <a:solidFill>
                    <a:schemeClr val="tx1"/>
                  </a:solidFill>
                </a:ln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Every Movie Every Night" panose="02000500000000000000" pitchFamily="2" charset="0"/>
              </a:rPr>
              <a:t>TẬP TẦM VÔNG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50838" y="1943100"/>
            <a:ext cx="114157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+ Khi chơi, các em nhớ </a:t>
            </a:r>
            <a:r>
              <a:rPr lang="en-US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ghi nhận lại kết quả </a:t>
            </a:r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theo bảng sau: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7050" y="2563813"/>
          <a:ext cx="11239500" cy="14636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746500">
                  <a:extLst>
                    <a:ext uri="{9D8B030D-6E8A-4147-A177-3AD203B41FA5}">
                      <a16:colId xmlns:a16="http://schemas.microsoft.com/office/drawing/2014/main" val="2950681449"/>
                    </a:ext>
                  </a:extLst>
                </a:gridCol>
                <a:gridCol w="3746500">
                  <a:extLst>
                    <a:ext uri="{9D8B030D-6E8A-4147-A177-3AD203B41FA5}">
                      <a16:colId xmlns:a16="http://schemas.microsoft.com/office/drawing/2014/main" val="1716223658"/>
                    </a:ext>
                  </a:extLst>
                </a:gridCol>
                <a:gridCol w="3746500">
                  <a:extLst>
                    <a:ext uri="{9D8B030D-6E8A-4147-A177-3AD203B41FA5}">
                      <a16:colId xmlns:a16="http://schemas.microsoft.com/office/drawing/2014/main" val="2858472844"/>
                    </a:ext>
                  </a:extLst>
                </a:gridCol>
              </a:tblGrid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Tên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>
                    <a:solidFill>
                      <a:srgbClr val="42C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Số lần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đoán đúng 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>
                    <a:solidFill>
                      <a:srgbClr val="42C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Số lần</a:t>
                      </a:r>
                    </a:p>
                  </a:txBody>
                  <a:tcPr marL="91431" marR="91431" marT="45740" marB="45740">
                    <a:solidFill>
                      <a:srgbClr val="42C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6916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Minh Anh</a:t>
                      </a:r>
                      <a:r>
                        <a:rPr lang="en-US" sz="2600" baseline="0">
                          <a:latin typeface="UTM Avo" panose="02040603050506020204" pitchFamily="18" charset="0"/>
                        </a:rPr>
                        <a:t> </a:t>
                      </a:r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7</a:t>
                      </a:r>
                    </a:p>
                  </a:txBody>
                  <a:tcPr marL="91431" marR="91431" marT="45740" marB="45740"/>
                </a:tc>
                <a:extLst>
                  <a:ext uri="{0D108BD9-81ED-4DB2-BD59-A6C34878D82A}">
                    <a16:rowId xmlns:a16="http://schemas.microsoft.com/office/drawing/2014/main" val="2338885246"/>
                  </a:ext>
                </a:extLst>
              </a:tr>
              <a:tr h="487892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Ngọc</a:t>
                      </a:r>
                      <a:r>
                        <a:rPr lang="en-US" sz="2600" baseline="0">
                          <a:latin typeface="UTM Avo" panose="02040603050506020204" pitchFamily="18" charset="0"/>
                        </a:rPr>
                        <a:t> Bắc</a:t>
                      </a:r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31" marR="91431" marT="45740" marB="457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3</a:t>
                      </a:r>
                    </a:p>
                  </a:txBody>
                  <a:tcPr marL="91431" marR="91431" marT="45740" marB="45740"/>
                </a:tc>
                <a:extLst>
                  <a:ext uri="{0D108BD9-81ED-4DB2-BD59-A6C34878D82A}">
                    <a16:rowId xmlns:a16="http://schemas.microsoft.com/office/drawing/2014/main" val="3689372180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4322763" y="3117850"/>
            <a:ext cx="766762" cy="835025"/>
            <a:chOff x="4322618" y="3117273"/>
            <a:chExt cx="766619" cy="835890"/>
          </a:xfrm>
        </p:grpSpPr>
        <p:grpSp>
          <p:nvGrpSpPr>
            <p:cNvPr id="5148" name="Group 8"/>
            <p:cNvGrpSpPr>
              <a:grpSpLocks/>
            </p:cNvGrpSpPr>
            <p:nvPr/>
          </p:nvGrpSpPr>
          <p:grpSpPr bwMode="auto">
            <a:xfrm>
              <a:off x="4322618" y="3121891"/>
              <a:ext cx="480301" cy="341745"/>
              <a:chOff x="4276436" y="3121891"/>
              <a:chExt cx="480301" cy="341745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4387540" y="3122041"/>
                <a:ext cx="0" cy="3416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479598" y="3122041"/>
                <a:ext cx="0" cy="3416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4571656" y="3122041"/>
                <a:ext cx="0" cy="3416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4665300" y="3122041"/>
                <a:ext cx="0" cy="3416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4276436" y="3122041"/>
                <a:ext cx="480922" cy="3416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5001941" y="3126808"/>
              <a:ext cx="0" cy="3416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089237" y="3117273"/>
              <a:ext cx="0" cy="34166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55943" y="3611497"/>
              <a:ext cx="0" cy="3416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535303" y="3611497"/>
              <a:ext cx="0" cy="3416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613076" y="3611497"/>
              <a:ext cx="0" cy="34166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50838" y="4287838"/>
            <a:ext cx="114157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+ Các em </a:t>
            </a:r>
            <a:r>
              <a:rPr lang="en-US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có 10 lần chơi </a:t>
            </a:r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và </a:t>
            </a:r>
            <a:r>
              <a:rPr lang="en-US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chơi theo nhóm đôi.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85763" y="363538"/>
            <a:ext cx="114173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2600">
                <a:solidFill>
                  <a:srgbClr val="002060"/>
                </a:solidFill>
                <a:latin typeface="UTM Avo" panose="02040603050506020204" pitchFamily="18" charset="0"/>
              </a:rPr>
              <a:t>Huấn luyện viên kiểm tra kĩ năng ném bóng vào rổ của ba cầu thủ và ghi lại kết quả vào bảng sau.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709613" y="1430338"/>
            <a:ext cx="55022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2600" b="1">
                <a:solidFill>
                  <a:srgbClr val="002060"/>
                </a:solidFill>
                <a:latin typeface="UTM Avo" panose="02040603050506020204" pitchFamily="18" charset="0"/>
              </a:rPr>
              <a:t>Kết quả sau 100 lần ném bóng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474663" y="2097088"/>
          <a:ext cx="5972175" cy="23479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6088">
                  <a:extLst>
                    <a:ext uri="{9D8B030D-6E8A-4147-A177-3AD203B41FA5}">
                      <a16:colId xmlns:a16="http://schemas.microsoft.com/office/drawing/2014/main" val="2950681449"/>
                    </a:ext>
                  </a:extLst>
                </a:gridCol>
                <a:gridCol w="2986088">
                  <a:extLst>
                    <a:ext uri="{9D8B030D-6E8A-4147-A177-3AD203B41FA5}">
                      <a16:colId xmlns:a16="http://schemas.microsoft.com/office/drawing/2014/main" val="1716223658"/>
                    </a:ext>
                  </a:extLst>
                </a:gridCol>
              </a:tblGrid>
              <a:tr h="884279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Họ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t</a:t>
                      </a:r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ên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cầu thủ 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28" marR="91428" marT="45739" marB="45739" anchor="ctr">
                    <a:solidFill>
                      <a:srgbClr val="42C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Số lần</a:t>
                      </a:r>
                      <a:r>
                        <a:rPr lang="en-US" sz="26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ném bóng vào rổ</a:t>
                      </a:r>
                      <a:endParaRPr lang="en-US" sz="26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28" marR="91428" marT="45739" marB="45739">
                    <a:solidFill>
                      <a:srgbClr val="42C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6916"/>
                  </a:ext>
                </a:extLst>
              </a:tr>
              <a:tr h="487878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Đỗ</a:t>
                      </a:r>
                      <a:r>
                        <a:rPr lang="en-US" sz="2600" baseline="0">
                          <a:latin typeface="UTM Avo" panose="02040603050506020204" pitchFamily="18" charset="0"/>
                        </a:rPr>
                        <a:t> Minh Anh</a:t>
                      </a:r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28" marR="9142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 marL="91428" marR="91428" marT="45739" marB="45739"/>
                </a:tc>
                <a:extLst>
                  <a:ext uri="{0D108BD9-81ED-4DB2-BD59-A6C34878D82A}">
                    <a16:rowId xmlns:a16="http://schemas.microsoft.com/office/drawing/2014/main" val="2338885246"/>
                  </a:ext>
                </a:extLst>
              </a:tr>
              <a:tr h="487878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Vũ</a:t>
                      </a:r>
                      <a:r>
                        <a:rPr lang="en-US" sz="2600" baseline="0">
                          <a:latin typeface="UTM Avo" panose="02040603050506020204" pitchFamily="18" charset="0"/>
                        </a:rPr>
                        <a:t> Thái</a:t>
                      </a:r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28" marR="9142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marL="91428" marR="91428" marT="45739" marB="45739"/>
                </a:tc>
                <a:extLst>
                  <a:ext uri="{0D108BD9-81ED-4DB2-BD59-A6C34878D82A}">
                    <a16:rowId xmlns:a16="http://schemas.microsoft.com/office/drawing/2014/main" val="3689372180"/>
                  </a:ext>
                </a:extLst>
              </a:tr>
              <a:tr h="487878"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Trần</a:t>
                      </a:r>
                      <a:r>
                        <a:rPr lang="en-US" sz="2600" baseline="0">
                          <a:latin typeface="UTM Avo" panose="02040603050506020204" pitchFamily="18" charset="0"/>
                        </a:rPr>
                        <a:t> Khoa</a:t>
                      </a:r>
                      <a:endParaRPr lang="en-US" sz="2600">
                        <a:latin typeface="UTM Avo" panose="02040603050506020204" pitchFamily="18" charset="0"/>
                      </a:endParaRPr>
                    </a:p>
                  </a:txBody>
                  <a:tcPr marL="91428" marR="91428" marT="45739" marB="45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 marL="91428" marR="91428" marT="45739" marB="45739"/>
                </a:tc>
                <a:extLst>
                  <a:ext uri="{0D108BD9-81ED-4DB2-BD59-A6C34878D82A}">
                    <a16:rowId xmlns:a16="http://schemas.microsoft.com/office/drawing/2014/main" val="3878662840"/>
                  </a:ext>
                </a:extLst>
              </a:tr>
            </a:tbl>
          </a:graphicData>
        </a:graphic>
      </p:graphicFrame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773113"/>
            <a:ext cx="6877050" cy="608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4" b="6667"/>
          <a:stretch>
            <a:fillRect/>
          </a:stretch>
        </p:blipFill>
        <p:spPr bwMode="auto">
          <a:xfrm>
            <a:off x="4746625" y="185738"/>
            <a:ext cx="7813675" cy="667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31875" y="327025"/>
            <a:ext cx="3714750" cy="573088"/>
            <a:chOff x="5547723" y="1213939"/>
            <a:chExt cx="5475890" cy="967234"/>
          </a:xfrm>
        </p:grpSpPr>
        <p:sp>
          <p:nvSpPr>
            <p:cNvPr id="9" name="Rounded Rectangle 8"/>
            <p:cNvSpPr/>
            <p:nvPr/>
          </p:nvSpPr>
          <p:spPr>
            <a:xfrm>
              <a:off x="6284863" y="1363981"/>
              <a:ext cx="4015653" cy="677868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182" name="TextBox 9"/>
            <p:cNvSpPr txBox="1">
              <a:spLocks noChangeArrowheads="1"/>
            </p:cNvSpPr>
            <p:nvPr/>
          </p:nvSpPr>
          <p:spPr bwMode="auto">
            <a:xfrm>
              <a:off x="5547723" y="1317076"/>
              <a:ext cx="5475890" cy="778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2400">
                  <a:latin typeface="SVN-Square" panose="02040603050506020204" pitchFamily="18" charset="0"/>
                </a:rPr>
                <a:t>Toán 4 – bài 18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56155" y="1213939"/>
              <a:ext cx="4273066" cy="967234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ln>
                  <a:solidFill>
                    <a:schemeClr val="bg1"/>
                  </a:solidFill>
                </a:ln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25101" y="4325206"/>
            <a:ext cx="6329680" cy="86177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5000">
                <a:ln w="1905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olossalis" panose="02040603050506020204" pitchFamily="18" charset="0"/>
              </a:rPr>
              <a:t>CỦA MỘT SỰ KIỆN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92313" y="5089525"/>
            <a:ext cx="196691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400">
                <a:ln w="190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Caviar" panose="02040603050506020204" pitchFamily="18" charset="0"/>
              </a:rPr>
              <a:t>(tiết 1)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282575" y="1135063"/>
            <a:ext cx="6772275" cy="3335337"/>
            <a:chOff x="282741" y="1135388"/>
            <a:chExt cx="6771964" cy="3334340"/>
          </a:xfrm>
        </p:grpSpPr>
        <p:grpSp>
          <p:nvGrpSpPr>
            <p:cNvPr id="7175" name="Group 11"/>
            <p:cNvGrpSpPr>
              <a:grpSpLocks/>
            </p:cNvGrpSpPr>
            <p:nvPr/>
          </p:nvGrpSpPr>
          <p:grpSpPr bwMode="auto">
            <a:xfrm>
              <a:off x="282741" y="1135388"/>
              <a:ext cx="6385837" cy="1908045"/>
              <a:chOff x="5399932" y="3883113"/>
              <a:chExt cx="6385837" cy="190804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399932" y="3929136"/>
                <a:ext cx="6330660" cy="186158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1500">
                    <a:ln w="38100"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latin typeface="UTM Colossalis" panose="02040603050506020204" pitchFamily="18" charset="0"/>
                  </a:rPr>
                  <a:t>SỐ LẦN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456089" y="3883113"/>
                <a:ext cx="6329680" cy="186204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1500">
                    <a:ln w="38100">
                      <a:solidFill>
                        <a:schemeClr val="tx1"/>
                      </a:solidFill>
                    </a:ln>
                    <a:noFill/>
                    <a:latin typeface="UTM Colossalis" panose="02040603050506020204" pitchFamily="18" charset="0"/>
                  </a:rPr>
                  <a:t>SỐ LẦN</a:t>
                </a:r>
              </a:p>
            </p:txBody>
          </p:sp>
        </p:grpSp>
        <p:grpSp>
          <p:nvGrpSpPr>
            <p:cNvPr id="7176" name="Group 18"/>
            <p:cNvGrpSpPr>
              <a:grpSpLocks/>
            </p:cNvGrpSpPr>
            <p:nvPr/>
          </p:nvGrpSpPr>
          <p:grpSpPr bwMode="auto">
            <a:xfrm>
              <a:off x="667763" y="2561683"/>
              <a:ext cx="6386942" cy="1908045"/>
              <a:chOff x="5399932" y="3883113"/>
              <a:chExt cx="6386942" cy="190804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5400655" y="3929578"/>
                <a:ext cx="6329072" cy="186158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1500">
                    <a:ln w="38100">
                      <a:noFill/>
                    </a:ln>
                    <a:solidFill>
                      <a:schemeClr val="bg1">
                        <a:lumMod val="95000"/>
                      </a:schemeClr>
                    </a:solidFill>
                    <a:latin typeface="UTM Colossalis" panose="02040603050506020204" pitchFamily="18" charset="0"/>
                  </a:rPr>
                  <a:t>LẶP LẠI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457194" y="3883113"/>
                <a:ext cx="6329680" cy="1862048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1500">
                    <a:ln w="38100">
                      <a:solidFill>
                        <a:schemeClr val="tx1"/>
                      </a:solidFill>
                    </a:ln>
                    <a:noFill/>
                    <a:latin typeface="UTM Colossalis" panose="02040603050506020204" pitchFamily="18" charset="0"/>
                  </a:rPr>
                  <a:t>LẶP LẠI</a:t>
                </a:r>
              </a:p>
            </p:txBody>
          </p:sp>
        </p:grp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158875" y="341313"/>
            <a:ext cx="10801350" cy="6315075"/>
            <a:chOff x="4776408" y="7527853"/>
            <a:chExt cx="7043333" cy="9813979"/>
          </a:xfrm>
        </p:grpSpPr>
        <p:sp>
          <p:nvSpPr>
            <p:cNvPr id="4" name="TextBox 3"/>
            <p:cNvSpPr txBox="1"/>
            <p:nvPr/>
          </p:nvSpPr>
          <p:spPr>
            <a:xfrm>
              <a:off x="4776408" y="7678343"/>
              <a:ext cx="6961554" cy="966348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99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UTM Colossalis" panose="02040603050506020204" pitchFamily="18" charset="0"/>
                </a:rPr>
                <a:t>KHÁM PHÁ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78319" y="7527853"/>
              <a:ext cx="6941422" cy="966278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r">
                <a:defRPr/>
              </a:pPr>
              <a:r>
                <a:rPr lang="en-US" sz="19900">
                  <a:ln w="762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KHÁM PHÁ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0"/>
            <a:ext cx="3895725" cy="699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30200" y="4314825"/>
            <a:ext cx="8083550" cy="9540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en-US" sz="2800">
                <a:solidFill>
                  <a:srgbClr val="002060"/>
                </a:solidFill>
                <a:latin typeface="UTM Avo" panose="02040603050506020204" pitchFamily="18" charset="0"/>
              </a:rPr>
              <a:t>Khi ném bóng, có mấy khả năng xảy ra?</a:t>
            </a:r>
          </a:p>
          <a:p>
            <a:pPr algn="just">
              <a:defRPr/>
            </a:pPr>
            <a:r>
              <a:rPr lang="en-US" sz="2800" b="1" i="1">
                <a:solidFill>
                  <a:srgbClr val="FF0000"/>
                </a:solidFill>
                <a:latin typeface="UTM Avo" panose="02040603050506020204" pitchFamily="18" charset="0"/>
              </a:rPr>
              <a:t>=&gt; Sự kiện ném bóng vào rổ có thể xảy ra.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88" y="390525"/>
            <a:ext cx="4191000" cy="6302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30200" y="5405438"/>
            <a:ext cx="808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UTM Avo" panose="02040603050506020204" pitchFamily="18" charset="0"/>
              </a:rPr>
              <a:t>Các bạn ném bóng mấy lần?</a:t>
            </a:r>
            <a:endParaRPr lang="en-US" altLang="en-US" sz="2800" b="1" i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525463"/>
            <a:ext cx="1400175" cy="42862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30200" y="5975350"/>
            <a:ext cx="8083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en-US" altLang="en-US" sz="2800">
                <a:solidFill>
                  <a:srgbClr val="002060"/>
                </a:solidFill>
                <a:latin typeface="UTM Avo" panose="02040603050506020204" pitchFamily="18" charset="0"/>
              </a:rPr>
              <a:t>Mỗi bạn đã ném bóng vào rổ mấy lần?</a:t>
            </a:r>
            <a:endParaRPr lang="en-US" altLang="en-US" sz="2800" b="1" i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21300" y="2178050"/>
            <a:ext cx="573088" cy="1420813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00FF00"/>
              </a:solidFill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1117600" y="1169988"/>
          <a:ext cx="5973763" cy="25003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86882">
                  <a:extLst>
                    <a:ext uri="{9D8B030D-6E8A-4147-A177-3AD203B41FA5}">
                      <a16:colId xmlns:a16="http://schemas.microsoft.com/office/drawing/2014/main" val="2950681449"/>
                    </a:ext>
                  </a:extLst>
                </a:gridCol>
                <a:gridCol w="2986882">
                  <a:extLst>
                    <a:ext uri="{9D8B030D-6E8A-4147-A177-3AD203B41FA5}">
                      <a16:colId xmlns:a16="http://schemas.microsoft.com/office/drawing/2014/main" val="1716223658"/>
                    </a:ext>
                  </a:extLst>
                </a:gridCol>
              </a:tblGrid>
              <a:tr h="9452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Họ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t</a:t>
                      </a:r>
                      <a:r>
                        <a:rPr lang="en-US" sz="2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ên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cầu thủ </a:t>
                      </a:r>
                      <a:endParaRPr lang="en-US" sz="28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53" marR="91453" marT="45737" marB="45737" anchor="ctr">
                    <a:solidFill>
                      <a:srgbClr val="42C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Số lần</a:t>
                      </a:r>
                      <a:r>
                        <a:rPr lang="en-US" sz="2800" b="1" baseline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ném bóng vào rổ</a:t>
                      </a:r>
                      <a:endParaRPr lang="en-US" sz="28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L="91453" marR="91453" marT="45737" marB="45737">
                    <a:solidFill>
                      <a:srgbClr val="42C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6916"/>
                  </a:ext>
                </a:extLst>
              </a:tr>
              <a:tr h="51835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UTM Avo" panose="02040603050506020204" pitchFamily="18" charset="0"/>
                        </a:rPr>
                        <a:t>Đỗ</a:t>
                      </a:r>
                      <a:r>
                        <a:rPr lang="en-US" sz="2800" baseline="0">
                          <a:latin typeface="UTM Avo" panose="02040603050506020204" pitchFamily="18" charset="0"/>
                        </a:rPr>
                        <a:t> Minh Anh</a:t>
                      </a:r>
                      <a:endParaRPr lang="en-US" sz="2800">
                        <a:latin typeface="UTM Avo" panose="02040603050506020204" pitchFamily="18" charset="0"/>
                      </a:endParaRP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2338885246"/>
                  </a:ext>
                </a:extLst>
              </a:tr>
              <a:tr h="51835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UTM Avo" panose="02040603050506020204" pitchFamily="18" charset="0"/>
                        </a:rPr>
                        <a:t>Vũ</a:t>
                      </a:r>
                      <a:r>
                        <a:rPr lang="en-US" sz="2800" baseline="0">
                          <a:latin typeface="UTM Avo" panose="02040603050506020204" pitchFamily="18" charset="0"/>
                        </a:rPr>
                        <a:t> Thái</a:t>
                      </a:r>
                      <a:endParaRPr lang="en-US" sz="2800">
                        <a:latin typeface="UTM Avo" panose="02040603050506020204" pitchFamily="18" charset="0"/>
                      </a:endParaRP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UTM Avo" panose="02040603050506020204" pitchFamily="18" charset="0"/>
                        </a:rPr>
                        <a:t>54</a:t>
                      </a: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3689372180"/>
                  </a:ext>
                </a:extLst>
              </a:tr>
              <a:tr h="518357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UTM Avo" panose="02040603050506020204" pitchFamily="18" charset="0"/>
                        </a:rPr>
                        <a:t>Trần</a:t>
                      </a:r>
                      <a:r>
                        <a:rPr lang="en-US" sz="2800" baseline="0">
                          <a:latin typeface="UTM Avo" panose="02040603050506020204" pitchFamily="18" charset="0"/>
                        </a:rPr>
                        <a:t> Khoa</a:t>
                      </a:r>
                      <a:endParaRPr lang="en-US" sz="2800">
                        <a:latin typeface="UTM Avo" panose="02040603050506020204" pitchFamily="18" charset="0"/>
                      </a:endParaRPr>
                    </a:p>
                  </a:txBody>
                  <a:tcPr marL="91453" marR="91453"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 marL="91453" marR="91453" marT="45737" marB="45737"/>
                </a:tc>
                <a:extLst>
                  <a:ext uri="{0D108BD9-81ED-4DB2-BD59-A6C34878D82A}">
                    <a16:rowId xmlns:a16="http://schemas.microsoft.com/office/drawing/2014/main" val="3878662840"/>
                  </a:ext>
                </a:extLst>
              </a:tr>
            </a:tbl>
          </a:graphicData>
        </a:graphic>
      </p:graphicFrame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92225" y="525463"/>
            <a:ext cx="61579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b="1">
                <a:solidFill>
                  <a:srgbClr val="002060"/>
                </a:solidFill>
                <a:latin typeface="UTM Avo" panose="02040603050506020204" pitchFamily="18" charset="0"/>
              </a:rPr>
              <a:t>Kết quả sau 100 lần ném bóng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allAtOnce"/>
      <p:bldP spid="12" grpId="0"/>
      <p:bldP spid="7" grpId="0" animBg="1"/>
      <p:bldP spid="15" grpId="0"/>
      <p:bldP spid="16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4150" y="184150"/>
            <a:ext cx="11820525" cy="6508750"/>
          </a:xfrm>
          <a:prstGeom prst="roundRect">
            <a:avLst>
              <a:gd name="adj" fmla="val 6317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7825" y="1498600"/>
            <a:ext cx="596423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/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• Khi cầu thủ </a:t>
            </a:r>
            <a:r>
              <a:rPr lang="vi-VN" alt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ném bóng</a:t>
            </a:r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vi-VN" alt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có hai khả năng xảy ra</a:t>
            </a:r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 là: bóng </a:t>
            </a:r>
            <a:r>
              <a:rPr lang="vi-VN" altLang="en-US" sz="3200" b="1" i="1">
                <a:solidFill>
                  <a:srgbClr val="FF0000"/>
                </a:solidFill>
                <a:latin typeface="UTM Avo" panose="02040603050506020204" pitchFamily="18" charset="0"/>
              </a:rPr>
              <a:t>vào</a:t>
            </a:r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 rổ hoặc bóng </a:t>
            </a:r>
            <a:r>
              <a:rPr lang="vi-VN" altLang="en-US" sz="3200" b="1" i="1">
                <a:solidFill>
                  <a:srgbClr val="FF0000"/>
                </a:solidFill>
                <a:latin typeface="UTM Avo" panose="02040603050506020204" pitchFamily="18" charset="0"/>
              </a:rPr>
              <a:t>không vào </a:t>
            </a:r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rổ.</a:t>
            </a:r>
          </a:p>
          <a:p>
            <a:pPr algn="just"/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• Ném bóng nhiều lần, </a:t>
            </a:r>
            <a:r>
              <a:rPr lang="vi-VN" alt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ta kiểm đếm được số lần lặp lại </a:t>
            </a:r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của một sự kiện.</a:t>
            </a:r>
            <a:endParaRPr lang="en-US" altLang="en-US" sz="320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just"/>
            <a:r>
              <a:rPr lang="vi-VN" altLang="en-US" sz="3200" b="1" i="1">
                <a:solidFill>
                  <a:srgbClr val="00B050"/>
                </a:solidFill>
                <a:latin typeface="UTM Avo" panose="02040603050506020204" pitchFamily="18" charset="0"/>
              </a:rPr>
              <a:t>• Ví dụ: </a:t>
            </a:r>
            <a:r>
              <a:rPr lang="vi-VN" altLang="en-US" sz="3200">
                <a:solidFill>
                  <a:srgbClr val="002060"/>
                </a:solidFill>
                <a:latin typeface="UTM Avo" panose="02040603050506020204" pitchFamily="18" charset="0"/>
              </a:rPr>
              <a:t>Sau 100 lần thực hiện, bạn An ném bóng vào rổ được 69 lần.</a:t>
            </a:r>
            <a:endParaRPr lang="en-US" altLang="en-US" sz="320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287463"/>
            <a:ext cx="5743575" cy="522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935163" y="269875"/>
            <a:ext cx="8923337" cy="1381125"/>
            <a:chOff x="1942525" y="406824"/>
            <a:chExt cx="8924651" cy="1380384"/>
          </a:xfrm>
        </p:grpSpPr>
        <p:sp>
          <p:nvSpPr>
            <p:cNvPr id="10246" name="TextBox 16"/>
            <p:cNvSpPr txBox="1">
              <a:spLocks noChangeArrowheads="1"/>
            </p:cNvSpPr>
            <p:nvPr/>
          </p:nvSpPr>
          <p:spPr bwMode="auto">
            <a:xfrm>
              <a:off x="1942525" y="463769"/>
              <a:ext cx="8860652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8000">
                  <a:solidFill>
                    <a:srgbClr val="FF0000"/>
                  </a:solidFill>
                  <a:latin typeface="UTM Colossalis" panose="02040603050506020204" pitchFamily="18" charset="0"/>
                </a:rPr>
                <a:t>KẾT LUẬN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06524" y="406824"/>
              <a:ext cx="8860652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8000">
                  <a:ln w="381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KẾT LUẬN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1175" y="209550"/>
            <a:ext cx="7364413" cy="6326188"/>
            <a:chOff x="5399932" y="3819355"/>
            <a:chExt cx="6429266" cy="6326842"/>
          </a:xfrm>
        </p:grpSpPr>
        <p:sp>
          <p:nvSpPr>
            <p:cNvPr id="13" name="TextBox 12"/>
            <p:cNvSpPr txBox="1"/>
            <p:nvPr/>
          </p:nvSpPr>
          <p:spPr>
            <a:xfrm>
              <a:off x="5399932" y="3928904"/>
              <a:ext cx="6329480" cy="621729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9900">
                  <a:ln w="38100">
                    <a:noFill/>
                  </a:ln>
                  <a:solidFill>
                    <a:schemeClr val="bg1">
                      <a:lumMod val="95000"/>
                    </a:schemeClr>
                  </a:solidFill>
                  <a:latin typeface="UTM Colossalis" panose="02040603050506020204" pitchFamily="18" charset="0"/>
                </a:rPr>
                <a:t>THỰC HÀNH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99518" y="3819355"/>
              <a:ext cx="6329680" cy="62170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9900">
                  <a:ln w="76200">
                    <a:solidFill>
                      <a:schemeClr val="tx1"/>
                    </a:solidFill>
                  </a:ln>
                  <a:noFill/>
                  <a:latin typeface="UTM Colossalis" panose="02040603050506020204" pitchFamily="18" charset="0"/>
                </a:rPr>
                <a:t>THỰC HÀNH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-798513"/>
            <a:ext cx="5772150" cy="815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Toan4_Tuan8_Bai18_SoLanLapLaiCuaMotSuKien_Tiet1_KTUTS</Template>
  <TotalTime>300</TotalTime>
  <Words>574</Words>
  <Application>Microsoft Office PowerPoint</Application>
  <PresentationFormat>Widescreen</PresentationFormat>
  <Paragraphs>112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KTUTS; Admin</dc:creator>
  <dc:description>KTUTS</dc:description>
  <cp:lastModifiedBy>Hanh Phan</cp:lastModifiedBy>
  <cp:revision>3</cp:revision>
  <dcterms:created xsi:type="dcterms:W3CDTF">2023-09-30T11:38:29Z</dcterms:created>
  <dcterms:modified xsi:type="dcterms:W3CDTF">2023-10-02T00:50:41Z</dcterms:modified>
  <cp:version>15</cp:version>
</cp:coreProperties>
</file>