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4C15C-1EE3-4B81-A3CD-DF8FED2B16A5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C22E1-8709-4B82-B4B9-3217D75F0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02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917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E0F94-83A3-4344-B557-35C5A5075F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155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328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419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890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402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061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09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036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1F25-E82C-4F17-97E5-CA026D4799C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2AA35-3439-4A74-BC19-7BDF57974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78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1F25-E82C-4F17-97E5-CA026D4799C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2AA35-3439-4A74-BC19-7BDF57974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13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1F25-E82C-4F17-97E5-CA026D4799C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2AA35-3439-4A74-BC19-7BDF57974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98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4083460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271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212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1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915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61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1F25-E82C-4F17-97E5-CA026D4799C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2AA35-3439-4A74-BC19-7BDF57974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20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1F25-E82C-4F17-97E5-CA026D4799C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2AA35-3439-4A74-BC19-7BDF57974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3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1F25-E82C-4F17-97E5-CA026D4799C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2AA35-3439-4A74-BC19-7BDF57974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17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1F25-E82C-4F17-97E5-CA026D4799C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2AA35-3439-4A74-BC19-7BDF57974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08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1F25-E82C-4F17-97E5-CA026D4799C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2AA35-3439-4A74-BC19-7BDF57974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55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1F25-E82C-4F17-97E5-CA026D4799C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2AA35-3439-4A74-BC19-7BDF57974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079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1F25-E82C-4F17-97E5-CA026D4799C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2AA35-3439-4A74-BC19-7BDF57974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72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1F25-E82C-4F17-97E5-CA026D4799C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2AA35-3439-4A74-BC19-7BDF57974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80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81F25-E82C-4F17-97E5-CA026D4799C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2AA35-3439-4A74-BC19-7BDF57974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5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emf"/><Relationship Id="rId5" Type="http://schemas.openxmlformats.org/officeDocument/2006/relationships/image" Target="../media/image4.png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slide" Target="slide5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microsoft.com/office/2007/relationships/hdphoto" Target="../media/hdphoto3.wdp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image" Target="../media/image28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slide" Target="slide3.xml"/><Relationship Id="rId5" Type="http://schemas.openxmlformats.org/officeDocument/2006/relationships/slide" Target="slide7.xml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openxmlformats.org/officeDocument/2006/relationships/slide" Target="slide9.xml"/><Relationship Id="rId4" Type="http://schemas.microsoft.com/office/2007/relationships/hdphoto" Target="../media/hdphoto2.wdp"/><Relationship Id="rId9" Type="http://schemas.openxmlformats.org/officeDocument/2006/relationships/image" Target="../media/image31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0.png"/><Relationship Id="rId18" Type="http://schemas.openxmlformats.org/officeDocument/2006/relationships/slide" Target="slide3.xml"/><Relationship Id="rId3" Type="http://schemas.openxmlformats.org/officeDocument/2006/relationships/image" Target="../media/image36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microsoft.com/office/2007/relationships/hdphoto" Target="../media/hdphoto4.wdp"/><Relationship Id="rId2" Type="http://schemas.openxmlformats.org/officeDocument/2006/relationships/image" Target="../media/image28.png"/><Relationship Id="rId16" Type="http://schemas.openxmlformats.org/officeDocument/2006/relationships/image" Target="../media/image31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37.png"/><Relationship Id="rId15" Type="http://schemas.openxmlformats.org/officeDocument/2006/relationships/slide" Target="slide1.xml"/><Relationship Id="rId10" Type="http://schemas.openxmlformats.org/officeDocument/2006/relationships/image" Target="../media/image39.png"/><Relationship Id="rId19" Type="http://schemas.openxmlformats.org/officeDocument/2006/relationships/image" Target="../media/image32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0.png"/><Relationship Id="rId18" Type="http://schemas.openxmlformats.org/officeDocument/2006/relationships/slide" Target="slide3.xml"/><Relationship Id="rId3" Type="http://schemas.openxmlformats.org/officeDocument/2006/relationships/image" Target="../media/image36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microsoft.com/office/2007/relationships/hdphoto" Target="../media/hdphoto4.wdp"/><Relationship Id="rId2" Type="http://schemas.openxmlformats.org/officeDocument/2006/relationships/image" Target="../media/image28.png"/><Relationship Id="rId16" Type="http://schemas.openxmlformats.org/officeDocument/2006/relationships/image" Target="../media/image31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microsoft.com/office/2007/relationships/hdphoto" Target="../media/hdphoto12.wdp"/><Relationship Id="rId5" Type="http://schemas.openxmlformats.org/officeDocument/2006/relationships/image" Target="../media/image37.png"/><Relationship Id="rId15" Type="http://schemas.openxmlformats.org/officeDocument/2006/relationships/slide" Target="slide1.xml"/><Relationship Id="rId10" Type="http://schemas.openxmlformats.org/officeDocument/2006/relationships/image" Target="../media/image40.png"/><Relationship Id="rId19" Type="http://schemas.openxmlformats.org/officeDocument/2006/relationships/image" Target="../media/image32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0.png"/><Relationship Id="rId18" Type="http://schemas.openxmlformats.org/officeDocument/2006/relationships/slide" Target="slide3.xml"/><Relationship Id="rId3" Type="http://schemas.openxmlformats.org/officeDocument/2006/relationships/image" Target="../media/image36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microsoft.com/office/2007/relationships/hdphoto" Target="../media/hdphoto4.wdp"/><Relationship Id="rId2" Type="http://schemas.openxmlformats.org/officeDocument/2006/relationships/image" Target="../media/image28.png"/><Relationship Id="rId16" Type="http://schemas.openxmlformats.org/officeDocument/2006/relationships/image" Target="../media/image31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microsoft.com/office/2007/relationships/hdphoto" Target="../media/hdphoto12.wdp"/><Relationship Id="rId5" Type="http://schemas.openxmlformats.org/officeDocument/2006/relationships/image" Target="../media/image37.png"/><Relationship Id="rId15" Type="http://schemas.openxmlformats.org/officeDocument/2006/relationships/slide" Target="slide1.xml"/><Relationship Id="rId10" Type="http://schemas.openxmlformats.org/officeDocument/2006/relationships/image" Target="../media/image40.png"/><Relationship Id="rId19" Type="http://schemas.openxmlformats.org/officeDocument/2006/relationships/image" Target="../media/image32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15" r="14930"/>
          <a:stretch>
            <a:fillRect/>
          </a:stretch>
        </p:blipFill>
        <p:spPr>
          <a:xfrm>
            <a:off x="0" y="4554907"/>
            <a:ext cx="5648770" cy="2303093"/>
          </a:xfrm>
          <a:prstGeom prst="rect">
            <a:avLst/>
          </a:prstGeom>
        </p:spPr>
      </p:pic>
      <p:pic>
        <p:nvPicPr>
          <p:cNvPr id="5" name="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8" b="58849"/>
          <a:stretch>
            <a:fillRect/>
          </a:stretch>
        </p:blipFill>
        <p:spPr>
          <a:xfrm>
            <a:off x="7163306" y="758775"/>
            <a:ext cx="1290415" cy="1665015"/>
          </a:xfrm>
          <a:prstGeom prst="rect">
            <a:avLst/>
          </a:prstGeom>
        </p:spPr>
      </p:pic>
      <p:pic>
        <p:nvPicPr>
          <p:cNvPr id="6" name="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0" y="4640366"/>
            <a:ext cx="5503492" cy="2217634"/>
          </a:xfrm>
          <a:prstGeom prst="rect">
            <a:avLst/>
          </a:prstGeom>
        </p:spPr>
      </p:pic>
      <p:sp>
        <p:nvSpPr>
          <p:cNvPr id="7" name="2"/>
          <p:cNvSpPr txBox="1"/>
          <p:nvPr/>
        </p:nvSpPr>
        <p:spPr>
          <a:xfrm>
            <a:off x="1321267" y="2765588"/>
            <a:ext cx="91915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Chào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mừng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các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em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đến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với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tiết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Tự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nhiên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xã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hội</a:t>
            </a:r>
            <a:endParaRPr lang="en-US" altLang="zh-CN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tserrat Medium" panose="00000600000000000000" pitchFamily="2" charset="0"/>
              <a:cs typeface="+mn-ea"/>
              <a:sym typeface="+mn-lt"/>
            </a:endParaRPr>
          </a:p>
        </p:txBody>
      </p:sp>
      <p:pic>
        <p:nvPicPr>
          <p:cNvPr id="8" name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6203" y="724569"/>
            <a:ext cx="1170000" cy="472500"/>
          </a:xfrm>
          <a:prstGeom prst="rect">
            <a:avLst/>
          </a:prstGeom>
        </p:spPr>
      </p:pic>
      <p:pic>
        <p:nvPicPr>
          <p:cNvPr id="9" name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4803" y="3210597"/>
            <a:ext cx="337500" cy="405000"/>
          </a:xfrm>
          <a:prstGeom prst="rect">
            <a:avLst/>
          </a:prstGeom>
        </p:spPr>
      </p:pic>
      <p:pic>
        <p:nvPicPr>
          <p:cNvPr id="10" name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0007" y="3963988"/>
            <a:ext cx="2555586" cy="2893997"/>
          </a:xfrm>
          <a:prstGeom prst="rect">
            <a:avLst/>
          </a:prstGeom>
        </p:spPr>
      </p:pic>
      <p:sp>
        <p:nvSpPr>
          <p:cNvPr id="11" name="5256"/>
          <p:cNvSpPr txBox="1"/>
          <p:nvPr/>
        </p:nvSpPr>
        <p:spPr>
          <a:xfrm rot="587575">
            <a:off x="9905004" y="5172222"/>
            <a:ext cx="945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HAPPY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735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84 0.00069 L -0.04284 0.00069 C -0.05247 0.00231 -0.04896 0.00208 -0.06458 0.00069 C -0.0651 0.00069 -0.06549 3.7037E-6 -0.06588 -0.00024 C -0.06653 -0.00047 -0.06705 -0.00093 -0.06771 -0.00116 C -0.06927 -0.00139 -0.07083 -0.00162 -0.07252 -0.00186 C -0.08008 -0.00672 -0.07422 -0.00348 -0.09088 -0.00278 C -0.09258 -0.00394 -0.09271 -0.00348 -0.09088 -0.00348 L 0.028 -0.00348 L -0.09687 -0.00949 L 0.03763 -0.01088 L 0.03672 -0.00949 " pathEditMode="relative" rAng="0" ptsTypes="AAAAAAAAAAAA">
                                      <p:cBhvr>
                                        <p:cTn id="13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-53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1993 0.00462 L -0.01993 0.00462 C -0.01524 0.00601 -0.01055 0.00648 -0.00612 0.00902 C -0.00092 0.0118 0.00377 0.01712 0.00885 0.02013 C 0.01015 0.02083 0.01145 0.02129 0.01263 0.02222 C 0.01484 0.0243 0.01666 0.02708 0.01888 0.02893 C 0.02135 0.03078 0.02395 0.03194 0.02643 0.03333 C 0.0276 0.03402 0.02903 0.03425 0.0302 0.03564 C 0.03398 0.04004 0.0345 0.0412 0.03893 0.04444 C 0.04296 0.04768 0.04349 0.04583 0.04765 0.05115 C 0.05586 0.06157 0.04713 0.05532 0.0552 0.05995 C 0.05677 0.06226 0.05859 0.06435 0.06015 0.06666 C 0.06145 0.06875 0.06237 0.07175 0.06393 0.07337 C 0.06536 0.075 0.06718 0.07476 0.06888 0.07569 C 0.07877 0.0993 0.06627 0.07199 0.0776 0.08888 C 0.07864 0.09074 0.0789 0.09375 0.08007 0.0956 C 0.08307 0.10046 0.08658 0.10486 0.08997 0.10902 C 0.09257 0.1118 0.09544 0.11412 0.09752 0.11782 C 0.10716 0.13495 0.10234 0.13101 0.11002 0.13564 C 0.11744 0.14537 0.11328 0.14027 0.12252 0.15115 C 0.12382 0.15254 0.12526 0.1537 0.1263 0.15555 C 0.13099 0.16388 0.12838 0.16134 0.13385 0.16458 C 0.13919 0.17893 0.13255 0.16458 0.14127 0.17337 C 0.15442 0.1868 0.13711 0.17523 0.14882 0.18217 C 0.15208 0.1868 0.15586 0.19027 0.15885 0.1956 C 0.16002 0.19791 0.16119 0.20023 0.1625 0.20231 C 0.16419 0.20462 0.16601 0.20648 0.16757 0.20902 C 0.17018 0.21319 0.17304 0.21712 0.175 0.22222 C 0.17591 0.22453 0.17643 0.22708 0.1776 0.22893 C 0.17864 0.23078 0.18007 0.23194 0.18125 0.23333 C 0.18333 0.24768 0.18099 0.2375 0.18632 0.24884 C 0.18984 0.25648 0.18802 0.25648 0.19257 0.26458 C 0.2 0.27777 0.19492 0.2655 0.2013 0.27569 C 0.21419 0.29583 0.20403 0.28333 0.2125 0.29328 C 0.21497 0.29976 0.21888 0.31111 0.22252 0.31342 C 0.22382 0.31412 0.22513 0.31458 0.2263 0.3155 C 0.22799 0.31689 0.23125 0.32013 0.23125 0.32013 L 0.23125 0.32013 " pathEditMode="relative" ptsTypes="AAAAAAAAAAAAAAAAAAAAAAAAAAAAAAAAAAAAAA">
                                      <p:cBhvr>
                                        <p:cTn id="23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thao">
            <a:extLst>
              <a:ext uri="{FF2B5EF4-FFF2-40B4-BE49-F238E27FC236}">
                <a16:creationId xmlns:a16="http://schemas.microsoft.com/office/drawing/2014/main" id="{2D742921-B8EF-4356-AE75-C91AF5AF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372" y="-464679"/>
            <a:ext cx="2185670" cy="2185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DBADD9-287C-4547-A223-4453DDA8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933"/>
            <a:ext cx="12192000" cy="7128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1.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bạn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dưới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đây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đang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4D10292-AA87-407F-96F4-7F89E24D56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85" y="910307"/>
            <a:ext cx="4063400" cy="4766452"/>
          </a:xfrm>
          <a:prstGeom prst="rect">
            <a:avLst/>
          </a:prstGeom>
        </p:spPr>
      </p:pic>
      <p:pic>
        <p:nvPicPr>
          <p:cNvPr id="9" name="Picture 8" descr="A picture containing text, athletic game&#10;&#10;Description automatically generated">
            <a:extLst>
              <a:ext uri="{FF2B5EF4-FFF2-40B4-BE49-F238E27FC236}">
                <a16:creationId xmlns:a16="http://schemas.microsoft.com/office/drawing/2014/main" id="{B7FB3EFA-A442-4517-9C44-73AEA25CA2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267" y="1574799"/>
            <a:ext cx="6265333" cy="410195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2717DD-CAD2-4E8F-9205-38DD1A1B2F60}"/>
              </a:ext>
            </a:extLst>
          </p:cNvPr>
          <p:cNvSpPr/>
          <p:nvPr/>
        </p:nvSpPr>
        <p:spPr>
          <a:xfrm>
            <a:off x="1806222" y="5904089"/>
            <a:ext cx="2167467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Lau </a:t>
            </a:r>
            <a:r>
              <a:rPr lang="en-US" sz="3200" dirty="0" err="1"/>
              <a:t>bàn</a:t>
            </a:r>
            <a:endParaRPr lang="en-US" sz="32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380AB10-86E7-40D6-9389-09A1D9ABB122}"/>
              </a:ext>
            </a:extLst>
          </p:cNvPr>
          <p:cNvSpPr/>
          <p:nvPr/>
        </p:nvSpPr>
        <p:spPr>
          <a:xfrm>
            <a:off x="6829778" y="5870504"/>
            <a:ext cx="3555999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Dọn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vệ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576736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thao">
            <a:extLst>
              <a:ext uri="{FF2B5EF4-FFF2-40B4-BE49-F238E27FC236}">
                <a16:creationId xmlns:a16="http://schemas.microsoft.com/office/drawing/2014/main" id="{2D742921-B8EF-4356-AE75-C91AF5AF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372" y="-464679"/>
            <a:ext cx="2185670" cy="2185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DBADD9-287C-4547-A223-4453DDA8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933"/>
            <a:ext cx="12192000" cy="7128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A183F6B-39FF-4C84-B395-7C97CE1474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1" y="1010355"/>
            <a:ext cx="4097184" cy="4837289"/>
          </a:xfrm>
          <a:prstGeom prst="rect">
            <a:avLst/>
          </a:prstGeom>
        </p:spPr>
      </p:pic>
      <p:pic>
        <p:nvPicPr>
          <p:cNvPr id="10" name="Picture 9" descr="A picture containing text, room&#10;&#10;Description automatically generated">
            <a:extLst>
              <a:ext uri="{FF2B5EF4-FFF2-40B4-BE49-F238E27FC236}">
                <a16:creationId xmlns:a16="http://schemas.microsoft.com/office/drawing/2014/main" id="{F69A53A4-16A7-40CC-90B7-80B629DF08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09" y="1433689"/>
            <a:ext cx="6262858" cy="441395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35732A-4D52-49A0-94F1-ACECCE9B480C}"/>
              </a:ext>
            </a:extLst>
          </p:cNvPr>
          <p:cNvSpPr/>
          <p:nvPr/>
        </p:nvSpPr>
        <p:spPr>
          <a:xfrm>
            <a:off x="1704622" y="6041390"/>
            <a:ext cx="2167467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Quét</a:t>
            </a:r>
            <a:r>
              <a:rPr lang="en-US" sz="3200" dirty="0"/>
              <a:t> </a:t>
            </a:r>
            <a:r>
              <a:rPr lang="en-US" sz="3200" dirty="0" err="1"/>
              <a:t>sân</a:t>
            </a:r>
            <a:endParaRPr lang="en-US" sz="32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FE9A7D0-86B4-45CC-8907-14C568CF18EA}"/>
              </a:ext>
            </a:extLst>
          </p:cNvPr>
          <p:cNvSpPr/>
          <p:nvPr/>
        </p:nvSpPr>
        <p:spPr>
          <a:xfrm>
            <a:off x="6948311" y="6041390"/>
            <a:ext cx="3821289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Rửa</a:t>
            </a:r>
            <a:r>
              <a:rPr lang="en-US" sz="3200" dirty="0"/>
              <a:t> </a:t>
            </a:r>
            <a:r>
              <a:rPr lang="en-US" sz="3200" dirty="0" err="1"/>
              <a:t>bát</a:t>
            </a:r>
            <a:r>
              <a:rPr lang="en-US" sz="3200" dirty="0"/>
              <a:t> </a:t>
            </a:r>
            <a:r>
              <a:rPr lang="en-US" sz="3200" dirty="0" err="1"/>
              <a:t>đũa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4615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thao">
            <a:extLst>
              <a:ext uri="{FF2B5EF4-FFF2-40B4-BE49-F238E27FC236}">
                <a16:creationId xmlns:a16="http://schemas.microsoft.com/office/drawing/2014/main" id="{2D742921-B8EF-4356-AE75-C91AF5AF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372" y="-464679"/>
            <a:ext cx="2185670" cy="2185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DBADD9-287C-4547-A223-4453DDA8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933"/>
            <a:ext cx="12192000" cy="7128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A183F6B-39FF-4C84-B395-7C97CE1474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1" y="1010355"/>
            <a:ext cx="4097184" cy="4837289"/>
          </a:xfrm>
          <a:prstGeom prst="rect">
            <a:avLst/>
          </a:prstGeom>
        </p:spPr>
      </p:pic>
      <p:pic>
        <p:nvPicPr>
          <p:cNvPr id="10" name="Picture 9" descr="A picture containing text, room&#10;&#10;Description automatically generated">
            <a:extLst>
              <a:ext uri="{FF2B5EF4-FFF2-40B4-BE49-F238E27FC236}">
                <a16:creationId xmlns:a16="http://schemas.microsoft.com/office/drawing/2014/main" id="{F69A53A4-16A7-40CC-90B7-80B629DF08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09" y="1433689"/>
            <a:ext cx="6262858" cy="44139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B1B582-842A-41FA-9A75-CC3058CBFDDE}"/>
              </a:ext>
            </a:extLst>
          </p:cNvPr>
          <p:cNvSpPr/>
          <p:nvPr/>
        </p:nvSpPr>
        <p:spPr>
          <a:xfrm>
            <a:off x="1253067" y="6003414"/>
            <a:ext cx="9154606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luôn</a:t>
            </a:r>
            <a:r>
              <a:rPr lang="en-US" sz="2400" dirty="0"/>
              <a:t> </a:t>
            </a:r>
            <a:r>
              <a:rPr lang="en-US" sz="2400" dirty="0" err="1"/>
              <a:t>gọn</a:t>
            </a:r>
            <a:r>
              <a:rPr lang="en-US" sz="2400" dirty="0"/>
              <a:t> </a:t>
            </a:r>
            <a:r>
              <a:rPr lang="en-US" sz="2400" dirty="0" err="1"/>
              <a:t>gàng</a:t>
            </a:r>
            <a:r>
              <a:rPr lang="en-US" sz="2400" dirty="0"/>
              <a:t>, </a:t>
            </a:r>
            <a:r>
              <a:rPr lang="en-US" sz="2400" dirty="0" err="1"/>
              <a:t>sạch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944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436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146" y="5294488"/>
            <a:ext cx="4320866" cy="156351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2533" y="3900079"/>
            <a:ext cx="1591192" cy="154876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1475" y="4809067"/>
            <a:ext cx="1332417" cy="13751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7AA27F0-F9AF-4057-8EE2-F78CA43AE4FE}"/>
              </a:ext>
            </a:extLst>
          </p:cNvPr>
          <p:cNvSpPr txBox="1"/>
          <p:nvPr/>
        </p:nvSpPr>
        <p:spPr>
          <a:xfrm>
            <a:off x="778934" y="238667"/>
            <a:ext cx="10656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</a:t>
            </a:r>
          </a:p>
        </p:txBody>
      </p:sp>
      <p:graphicFrame>
        <p:nvGraphicFramePr>
          <p:cNvPr id="3" name="Table 13">
            <a:extLst>
              <a:ext uri="{FF2B5EF4-FFF2-40B4-BE49-F238E27FC236}">
                <a16:creationId xmlns:a16="http://schemas.microsoft.com/office/drawing/2014/main" id="{1A7F8AE7-7ADA-42BC-A014-A1952A639CB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39684" y="2217851"/>
          <a:ext cx="9092849" cy="2072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50782">
                  <a:extLst>
                    <a:ext uri="{9D8B030D-6E8A-4147-A177-3AD203B41FA5}">
                      <a16:colId xmlns:a16="http://schemas.microsoft.com/office/drawing/2014/main" val="2887789326"/>
                    </a:ext>
                  </a:extLst>
                </a:gridCol>
                <a:gridCol w="4111117">
                  <a:extLst>
                    <a:ext uri="{9D8B030D-6E8A-4147-A177-3AD203B41FA5}">
                      <a16:colId xmlns:a16="http://schemas.microsoft.com/office/drawing/2014/main" val="3771715146"/>
                    </a:ext>
                  </a:extLst>
                </a:gridCol>
                <a:gridCol w="3030950">
                  <a:extLst>
                    <a:ext uri="{9D8B030D-6E8A-4147-A177-3AD203B41FA5}">
                      <a16:colId xmlns:a16="http://schemas.microsoft.com/office/drawing/2014/main" val="18673705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Việc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nên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làm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Việc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đã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làm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19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Lau </a:t>
                      </a:r>
                      <a:r>
                        <a:rPr lang="en-US" sz="2800" dirty="0" err="1"/>
                        <a:t>dọn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nhà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cửa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7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Vứt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rác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đúng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nơi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quy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định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922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Sắp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xếp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bàn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học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gọn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gàng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3020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69992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509482" y="25063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436495" y="1219835"/>
            <a:ext cx="8082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2. </a:t>
            </a:r>
            <a:r>
              <a:rPr kumimoji="0" lang="en-US" sz="30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có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nhận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xét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gì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về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ngôi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nhà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của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mình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sau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khi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được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vệ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sinh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?</a:t>
            </a:r>
            <a:endParaRPr kumimoji="0" lang="en-US" sz="30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03EF98-9862-4601-93FB-689A0AE29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962" y="2359378"/>
            <a:ext cx="7064905" cy="338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50654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C4CB-464F-4010-BF0C-D070CFB8B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Box 1">
            <a:extLst>
              <a:ext uri="{FF2B5EF4-FFF2-40B4-BE49-F238E27FC236}">
                <a16:creationId xmlns:a16="http://schemas.microsoft.com/office/drawing/2014/main" id="{6E49D497-A2DF-4D17-BEAB-C7EF2CC3DD07}"/>
              </a:ext>
            </a:extLst>
          </p:cNvPr>
          <p:cNvSpPr txBox="1"/>
          <p:nvPr/>
        </p:nvSpPr>
        <p:spPr>
          <a:xfrm>
            <a:off x="1938661" y="286315"/>
            <a:ext cx="8612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3.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trình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bước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99C2CA-448C-4D2C-918F-F31ED50CF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7111" y="1825625"/>
            <a:ext cx="8123908" cy="354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7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27152A-C31E-4D94-A835-189DF4F50015}"/>
              </a:ext>
            </a:extLst>
          </p:cNvPr>
          <p:cNvSpPr/>
          <p:nvPr/>
        </p:nvSpPr>
        <p:spPr>
          <a:xfrm>
            <a:off x="282222" y="112889"/>
            <a:ext cx="3499556" cy="7676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bước</a:t>
            </a:r>
            <a:r>
              <a:rPr lang="en-US" sz="2800" dirty="0"/>
              <a:t> </a:t>
            </a:r>
            <a:r>
              <a:rPr lang="en-US" sz="2800" dirty="0" err="1"/>
              <a:t>quét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endParaRPr lang="en-US" sz="2800" dirty="0"/>
          </a:p>
        </p:txBody>
      </p:sp>
      <p:pic>
        <p:nvPicPr>
          <p:cNvPr id="27" name="Picture 2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8374F21-AB3A-4A28-AAA0-EB77C7E68A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7" y="1358152"/>
            <a:ext cx="3753034" cy="49466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81BF008-0ED8-4CAA-8838-7CA14E089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362" y="1772356"/>
            <a:ext cx="2602971" cy="4097866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1CA09D4F-A8A1-4EB7-8211-D9218EDA7812}"/>
              </a:ext>
            </a:extLst>
          </p:cNvPr>
          <p:cNvSpPr/>
          <p:nvPr/>
        </p:nvSpPr>
        <p:spPr>
          <a:xfrm>
            <a:off x="2551290" y="5830711"/>
            <a:ext cx="39511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71B1D59-5664-498E-8D23-31B574220570}"/>
              </a:ext>
            </a:extLst>
          </p:cNvPr>
          <p:cNvSpPr/>
          <p:nvPr/>
        </p:nvSpPr>
        <p:spPr>
          <a:xfrm>
            <a:off x="5898444" y="5108222"/>
            <a:ext cx="39511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1A4A0E5-827F-42FD-A0BB-EACCA12B8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0545" y="1851379"/>
            <a:ext cx="3060878" cy="384757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4817FFC0-9DD4-4525-A90C-3689A65FD411}"/>
              </a:ext>
            </a:extLst>
          </p:cNvPr>
          <p:cNvSpPr/>
          <p:nvPr/>
        </p:nvSpPr>
        <p:spPr>
          <a:xfrm>
            <a:off x="9735873" y="5108221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727639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1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938661" y="286315"/>
            <a:ext cx="8612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16DECC-2C91-4CB5-9A87-064E187BF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E8BF0F-5392-416C-B23B-198EF6E7C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7111" y="1834373"/>
            <a:ext cx="8123908" cy="362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7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27152A-C31E-4D94-A835-189DF4F50015}"/>
              </a:ext>
            </a:extLst>
          </p:cNvPr>
          <p:cNvSpPr/>
          <p:nvPr/>
        </p:nvSpPr>
        <p:spPr>
          <a:xfrm>
            <a:off x="282222" y="112889"/>
            <a:ext cx="3499556" cy="7676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rửa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8374F21-AB3A-4A28-AAA0-EB77C7E68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14" y="1851379"/>
            <a:ext cx="3753034" cy="433836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81BF008-0ED8-4CAA-8838-7CA14E0893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4491" y="1851379"/>
            <a:ext cx="3148798" cy="3999701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1CA09D4F-A8A1-4EB7-8211-D9218EDA7812}"/>
              </a:ext>
            </a:extLst>
          </p:cNvPr>
          <p:cNvSpPr/>
          <p:nvPr/>
        </p:nvSpPr>
        <p:spPr>
          <a:xfrm>
            <a:off x="1859583" y="5520276"/>
            <a:ext cx="533662" cy="5210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71B1D59-5664-498E-8D23-31B574220570}"/>
              </a:ext>
            </a:extLst>
          </p:cNvPr>
          <p:cNvSpPr/>
          <p:nvPr/>
        </p:nvSpPr>
        <p:spPr>
          <a:xfrm>
            <a:off x="5155146" y="5520276"/>
            <a:ext cx="45747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1A4A0E5-827F-42FD-A0BB-EACCA12B8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1539" y="1851380"/>
            <a:ext cx="3060878" cy="39997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4817FFC0-9DD4-4525-A90C-3689A65FD411}"/>
              </a:ext>
            </a:extLst>
          </p:cNvPr>
          <p:cNvSpPr/>
          <p:nvPr/>
        </p:nvSpPr>
        <p:spPr>
          <a:xfrm>
            <a:off x="8589914" y="5147743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E53DAC2D-DEF2-4446-8399-8BE487E96C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67" y="2212633"/>
            <a:ext cx="1711333" cy="340924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D8A1E2F-1831-4D16-9FFF-07C8E9963BC3}"/>
              </a:ext>
            </a:extLst>
          </p:cNvPr>
          <p:cNvSpPr/>
          <p:nvPr/>
        </p:nvSpPr>
        <p:spPr>
          <a:xfrm>
            <a:off x="11039603" y="5147742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3918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1" grpId="0" animBg="1"/>
      <p:bldP spid="34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thao">
            <a:extLst>
              <a:ext uri="{FF2B5EF4-FFF2-40B4-BE49-F238E27FC236}">
                <a16:creationId xmlns:a16="http://schemas.microsoft.com/office/drawing/2014/main" id="{2D742921-B8EF-4356-AE75-C91AF5AF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372" y="-464679"/>
            <a:ext cx="2185670" cy="2185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DBADD9-287C-4547-A223-4453DDA8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933"/>
            <a:ext cx="12192000" cy="7128933"/>
          </a:xfrm>
          <a:prstGeom prst="rect">
            <a:avLst/>
          </a:prstGeom>
        </p:spPr>
      </p:pic>
      <p:pic>
        <p:nvPicPr>
          <p:cNvPr id="5" name="1166">
            <a:extLst>
              <a:ext uri="{FF2B5EF4-FFF2-40B4-BE49-F238E27FC236}">
                <a16:creationId xmlns:a16="http://schemas.microsoft.com/office/drawing/2014/main" id="{32C3F5BC-DEC8-42FE-A096-AB14434A1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18" y="3064617"/>
            <a:ext cx="1737567" cy="2758388"/>
          </a:xfrm>
          <a:prstGeom prst="rect">
            <a:avLst/>
          </a:prstGeom>
        </p:spPr>
      </p:pic>
      <p:pic>
        <p:nvPicPr>
          <p:cNvPr id="6" name="3">
            <a:extLst>
              <a:ext uri="{FF2B5EF4-FFF2-40B4-BE49-F238E27FC236}">
                <a16:creationId xmlns:a16="http://schemas.microsoft.com/office/drawing/2014/main" id="{FEBBEC0D-F2AA-4FEC-859D-8E9F93CF67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0" y="4640366"/>
            <a:ext cx="5503492" cy="2217634"/>
          </a:xfrm>
          <a:prstGeom prst="rect">
            <a:avLst/>
          </a:prstGeom>
        </p:spPr>
      </p:pic>
      <p:pic>
        <p:nvPicPr>
          <p:cNvPr id="7" name="1165">
            <a:extLst>
              <a:ext uri="{FF2B5EF4-FFF2-40B4-BE49-F238E27FC236}">
                <a16:creationId xmlns:a16="http://schemas.microsoft.com/office/drawing/2014/main" id="{D8341300-D21C-4F92-A269-092F7C3E5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4929" y="3568775"/>
            <a:ext cx="3986883" cy="3136469"/>
          </a:xfrm>
          <a:prstGeom prst="rect">
            <a:avLst/>
          </a:prstGeom>
        </p:spPr>
      </p:pic>
      <p:sp>
        <p:nvSpPr>
          <p:cNvPr id="8" name="13">
            <a:extLst>
              <a:ext uri="{FF2B5EF4-FFF2-40B4-BE49-F238E27FC236}">
                <a16:creationId xmlns:a16="http://schemas.microsoft.com/office/drawing/2014/main" id="{519AA487-D934-416E-888B-725FA424F705}"/>
              </a:ext>
            </a:extLst>
          </p:cNvPr>
          <p:cNvSpPr txBox="1"/>
          <p:nvPr/>
        </p:nvSpPr>
        <p:spPr>
          <a:xfrm>
            <a:off x="2176402" y="2385419"/>
            <a:ext cx="71707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Bài</a:t>
            </a:r>
            <a:r>
              <a:rPr lang="en-US" altLang="zh-CN" sz="6600" b="1" dirty="0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 4: </a:t>
            </a:r>
            <a:r>
              <a:rPr lang="en-US" altLang="zh-CN" sz="6600" b="1" dirty="0" err="1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Giữ</a:t>
            </a:r>
            <a:r>
              <a:rPr lang="en-US" altLang="zh-CN" sz="6600" b="1" dirty="0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sạch</a:t>
            </a:r>
            <a:r>
              <a:rPr lang="en-US" altLang="zh-CN" sz="6600" b="1" dirty="0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nhà</a:t>
            </a:r>
            <a:r>
              <a:rPr lang="en-US" altLang="zh-CN" sz="6600" b="1" dirty="0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 ở</a:t>
            </a:r>
            <a:endParaRPr lang="zh-CN" altLang="en-US" sz="6600" b="1" dirty="0">
              <a:solidFill>
                <a:srgbClr val="F74F4F"/>
              </a:solidFill>
              <a:latin typeface="+mj-lt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6922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C4DD6F-BAFC-4713-8E98-48092D006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689" y="1851378"/>
            <a:ext cx="9350551" cy="419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0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+mj-lt"/>
                <a:ea typeface="Microsoft YaHei" panose="020B0503020204020204" charset="-122"/>
                <a:cs typeface="Aharoni" panose="02010803020104030203" pitchFamily="2" charset="-79"/>
              </a:rPr>
              <a:t>Tiết 1</a:t>
            </a:r>
            <a:endParaRPr kumimoji="0" lang="zh-CN" altLang="en-US" sz="66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+mj-lt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86945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C_Doraemon_Nobita_and_The_Island_of_Miracle__Animal_Adventure_2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3169920" y="5897880"/>
            <a:ext cx="5943600" cy="100584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384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DẸP CĂN PHÒNG</a:t>
            </a:r>
          </a:p>
        </p:txBody>
      </p:sp>
      <p:pic>
        <p:nvPicPr>
          <p:cNvPr id="1027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24016"/>
            <a:ext cx="1234440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46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-748665"/>
            <a:ext cx="1124712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Don phong Nobita\zet9819a (2)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304" y1="20606" x2="40870" y2="26061"/>
                        <a14:foregroundMark x1="29565" y1="81818" x2="8696" y2="88485"/>
                        <a14:foregroundMark x1="32174" y1="46061" x2="40000" y2="53333"/>
                        <a14:foregroundMark x1="50435" y1="48485" x2="50435" y2="52727"/>
                        <a14:foregroundMark x1="16522" y1="50909" x2="17391" y2="62424"/>
                        <a14:backgroundMark x1="15652" y1="48485" x2="15652" y2="63636"/>
                        <a14:backgroundMark x1="11304" y1="46667" x2="17391" y2="53333"/>
                        <a14:backgroundMark x1="15652" y1="49091" x2="16522" y2="50909"/>
                        <a14:backgroundMark x1="14783" y1="56970" x2="17391" y2="60606"/>
                        <a14:backgroundMark x1="16522" y1="53333" x2="17391" y2="57576"/>
                        <a14:backgroundMark x1="17391" y1="61818" x2="15652" y2="6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9040" y="3794761"/>
            <a:ext cx="1212701" cy="16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bbe5680e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3983897" y="5105312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ADMIN\Desktop\Don phong Nobita\1 (2)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35" y="5746259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6827521" y="-24901"/>
            <a:ext cx="5358990" cy="3819661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2880" dirty="0">
                <a:solidFill>
                  <a:srgbClr val="0000FF"/>
                </a:solidFill>
                <a:latin typeface="Calibri"/>
              </a:rPr>
              <a:t>CON ĐÃ DỌN DẸP PHÒNG CHƯA NOBITA ?</a:t>
            </a:r>
          </a:p>
        </p:txBody>
      </p:sp>
      <p:pic>
        <p:nvPicPr>
          <p:cNvPr id="1038" name="Picture 14" descr="Kết quả hình ảnh cho GỐI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704" y="5642844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ẹ nobita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063" r="100000">
                        <a14:foregroundMark x1="59062" y1="13421" x2="45000" y2="18947"/>
                        <a14:backgroundMark x1="47500" y1="82895" x2="47188" y2="85263"/>
                        <a14:backgroundMark x1="47500" y1="81579" x2="46875" y2="82632"/>
                        <a14:backgroundMark x1="47500" y1="85789" x2="47188" y2="86579"/>
                        <a14:backgroundMark x1="47188" y1="81842" x2="47188" y2="80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7518" y="1619485"/>
            <a:ext cx="3483073" cy="402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nobita doraem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366" y="3769933"/>
            <a:ext cx="1686534" cy="179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ADMIN\Desktop\Tai nguyen thiet ke tro choi\Angry birds epic birds\1505573783630 (2aA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36" y="45720"/>
            <a:ext cx="1556185" cy="94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xplosion 1 5"/>
          <p:cNvSpPr/>
          <p:nvPr/>
        </p:nvSpPr>
        <p:spPr>
          <a:xfrm>
            <a:off x="4541520" y="-228600"/>
            <a:ext cx="4114800" cy="315743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3360" dirty="0">
                <a:solidFill>
                  <a:srgbClr val="0000FF"/>
                </a:solidFill>
                <a:latin typeface="Calibri"/>
              </a:rPr>
              <a:t>CON GIỎI LẮM !</a:t>
            </a:r>
          </a:p>
        </p:txBody>
      </p:sp>
      <p:sp>
        <p:nvSpPr>
          <p:cNvPr id="2" name="Rectangle 1">
            <a:hlinkClick r:id="rId19" action="ppaction://hlinksldjump"/>
            <a:extLst>
              <a:ext uri="{FF2B5EF4-FFF2-40B4-BE49-F238E27FC236}">
                <a16:creationId xmlns:a16="http://schemas.microsoft.com/office/drawing/2014/main" id="{55035F7C-2BF0-4898-8199-F1E60BFB65E8}"/>
              </a:ext>
            </a:extLst>
          </p:cNvPr>
          <p:cNvSpPr/>
          <p:nvPr/>
        </p:nvSpPr>
        <p:spPr>
          <a:xfrm>
            <a:off x="9118077" y="5980922"/>
            <a:ext cx="2464323" cy="833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334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6139" y="1136573"/>
            <a:ext cx="643240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Điền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tiếp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sau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:</a:t>
            </a:r>
          </a:p>
          <a:p>
            <a:pPr algn="ctr"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Ăn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chín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uống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….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115144" y="5571553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76" y="5830502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261" y="5628152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4BFCD4-B388-4580-A626-7F189C1FE7CE}"/>
              </a:ext>
            </a:extLst>
          </p:cNvPr>
          <p:cNvSpPr txBox="1"/>
          <p:nvPr/>
        </p:nvSpPr>
        <p:spPr>
          <a:xfrm>
            <a:off x="2863992" y="2576269"/>
            <a:ext cx="643240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Đáp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án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Sôi</a:t>
            </a:r>
            <a:endParaRPr lang="en-US" sz="4320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09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1676" y="1751421"/>
            <a:ext cx="6203942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sz="4320" dirty="0">
                <a:solidFill>
                  <a:prstClr val="white"/>
                </a:solidFill>
                <a:latin typeface="Calibri"/>
              </a:rPr>
              <a:t>Chai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dầu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ăn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nên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để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ở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đâu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292342" y="5472548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76" y="5830502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696" y="5597933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22422B-36FF-4988-A41B-A3A07088D70C}"/>
              </a:ext>
            </a:extLst>
          </p:cNvPr>
          <p:cNvSpPr txBox="1"/>
          <p:nvPr/>
        </p:nvSpPr>
        <p:spPr>
          <a:xfrm>
            <a:off x="3706293" y="2789836"/>
            <a:ext cx="3879203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Đáp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án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Kệ</a:t>
            </a:r>
            <a:r>
              <a:rPr lang="en-US" sz="4320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gia</a:t>
            </a:r>
            <a:r>
              <a:rPr lang="en-US" sz="4320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vị</a:t>
            </a:r>
            <a:endParaRPr lang="en-US" sz="4320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844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7195" y="1171312"/>
            <a:ext cx="7181197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Hằng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ngày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em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thường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làm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gì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</a:p>
          <a:p>
            <a:pPr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để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giữ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vệ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sinh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nhà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ở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mình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080855" y="5669450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838" y="5904678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696" y="5654878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8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886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313</Words>
  <Application>Microsoft Office PowerPoint</Application>
  <PresentationFormat>Widescreen</PresentationFormat>
  <Paragraphs>60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Microsoft YaHei</vt:lpstr>
      <vt:lpstr>SimSun</vt:lpstr>
      <vt:lpstr>.VnAvant</vt:lpstr>
      <vt:lpstr>Aharoni</vt:lpstr>
      <vt:lpstr>Arial</vt:lpstr>
      <vt:lpstr>Calibri</vt:lpstr>
      <vt:lpstr>Calibri Light</vt:lpstr>
      <vt:lpstr>等线</vt:lpstr>
      <vt:lpstr>Montserrat Medium</vt:lpstr>
      <vt:lpstr>Times New Roman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 Tinh Hoang Phat</dc:creator>
  <cp:lastModifiedBy>May Tinh Hoang Phat</cp:lastModifiedBy>
  <cp:revision>2</cp:revision>
  <dcterms:created xsi:type="dcterms:W3CDTF">2025-02-21T07:06:53Z</dcterms:created>
  <dcterms:modified xsi:type="dcterms:W3CDTF">2025-02-21T07:11:07Z</dcterms:modified>
</cp:coreProperties>
</file>