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4" r:id="rId4"/>
  </p:sldMasterIdLst>
  <p:notesMasterIdLst>
    <p:notesMasterId r:id="rId29"/>
  </p:notesMasterIdLst>
  <p:sldIdLst>
    <p:sldId id="256" r:id="rId5"/>
    <p:sldId id="258" r:id="rId6"/>
    <p:sldId id="257" r:id="rId7"/>
    <p:sldId id="266" r:id="rId8"/>
    <p:sldId id="259" r:id="rId9"/>
    <p:sldId id="267" r:id="rId10"/>
    <p:sldId id="273" r:id="rId11"/>
    <p:sldId id="268" r:id="rId12"/>
    <p:sldId id="270" r:id="rId13"/>
    <p:sldId id="271" r:id="rId14"/>
    <p:sldId id="274" r:id="rId15"/>
    <p:sldId id="269" r:id="rId16"/>
    <p:sldId id="275" r:id="rId17"/>
    <p:sldId id="272" r:id="rId18"/>
    <p:sldId id="276" r:id="rId19"/>
    <p:sldId id="278" r:id="rId20"/>
    <p:sldId id="277" r:id="rId21"/>
    <p:sldId id="279" r:id="rId22"/>
    <p:sldId id="280" r:id="rId23"/>
    <p:sldId id="281" r:id="rId24"/>
    <p:sldId id="282" r:id="rId25"/>
    <p:sldId id="2892" r:id="rId26"/>
    <p:sldId id="2893" r:id="rId27"/>
    <p:sldId id="264"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C6F45-B1DA-4149-BC0C-C7E47530620E}"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DB8CC-66FC-4D0E-AF1F-351735BF4E93}" type="slidenum">
              <a:rPr lang="en-US" smtClean="0"/>
              <a:t>‹#›</a:t>
            </a:fld>
            <a:endParaRPr lang="en-US"/>
          </a:p>
        </p:txBody>
      </p:sp>
    </p:spTree>
    <p:extLst>
      <p:ext uri="{BB962C8B-B14F-4D97-AF65-F5344CB8AC3E}">
        <p14:creationId xmlns:p14="http://schemas.microsoft.com/office/powerpoint/2010/main" val="323249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9898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927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453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483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583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172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628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726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375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655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47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09872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7591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2155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68583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5572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45313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4721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21432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403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42497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6552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52123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24798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74498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4624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41172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276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93615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2151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84610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278289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76913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71604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5883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8821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28771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7788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58370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3725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63753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1297" y="18095138"/>
            <a:ext cx="2414703" cy="2250809"/>
          </a:xfrm>
          <a:prstGeom prst="rect">
            <a:avLst/>
          </a:prstGeom>
        </p:spPr>
      </p:pic>
    </p:spTree>
    <p:extLst>
      <p:ext uri="{BB962C8B-B14F-4D97-AF65-F5344CB8AC3E}">
        <p14:creationId xmlns:p14="http://schemas.microsoft.com/office/powerpoint/2010/main" val="18476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10449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556169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677090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74493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207381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76026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360411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950484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4278267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4483930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64813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05757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1/19/2025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953784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fld id="{1D8BD707-D9CF-40AE-B4C6-C98DA3205C09}" type="datetimeFigureOut">
              <a:rPr lang="en-US" smtClean="0">
                <a:solidFill>
                  <a:prstClr val="black">
                    <a:tint val="75000"/>
                  </a:prstClr>
                </a:solidFill>
              </a:rPr>
              <a:pPr defTabSz="914445"/>
              <a:t>1/19/2025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09686329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8.svg"/><Relationship Id="rId12" Type="http://schemas.openxmlformats.org/officeDocument/2006/relationships/image" Target="../media/image24.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svg"/><Relationship Id="rId15" Type="http://schemas.openxmlformats.org/officeDocument/2006/relationships/image" Target="../media/image3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1.svg"/><Relationship Id="rId4" Type="http://schemas.openxmlformats.org/officeDocument/2006/relationships/image" Target="../media/image6.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sv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40.png"/><Relationship Id="rId4" Type="http://schemas.openxmlformats.org/officeDocument/2006/relationships/image" Target="../media/image7.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2.xml"/><Relationship Id="rId5" Type="http://schemas.openxmlformats.org/officeDocument/2006/relationships/image" Target="../media/image50.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6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image" Target="../media/image24.gif"/><Relationship Id="rId2" Type="http://schemas.openxmlformats.org/officeDocument/2006/relationships/image" Target="../media/image4.gif"/><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14.png"/><Relationship Id="rId1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6.svg"/><Relationship Id="rId9" Type="http://schemas.openxmlformats.org/officeDocument/2006/relationships/image" Target="../media/image21.sv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3" Type="http://schemas.openxmlformats.org/officeDocument/2006/relationships/image" Target="../media/image4.gif"/><Relationship Id="rId7" Type="http://schemas.openxmlformats.org/officeDocument/2006/relationships/image" Target="../media/image8.svg"/><Relationship Id="rId12" Type="http://schemas.openxmlformats.org/officeDocument/2006/relationships/image" Target="../media/image24.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svg"/><Relationship Id="rId15" Type="http://schemas.openxmlformats.org/officeDocument/2006/relationships/image" Target="../media/image2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sv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sv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15445" y="2929703"/>
            <a:ext cx="6513278" cy="6929020"/>
          </a:xfrm>
          <a:prstGeom prst="rect">
            <a:avLst/>
          </a:prstGeom>
        </p:spPr>
      </p:pic>
      <p:pic>
        <p:nvPicPr>
          <p:cNvPr id="3" name="Picture 3"/>
          <p:cNvPicPr>
            <a:picLocks noChangeAspect="1"/>
          </p:cNvPicPr>
          <p:nvPr/>
        </p:nvPicPr>
        <p:blipFill>
          <a:blip r:embed="rId2"/>
          <a:srcRect/>
          <a:stretch>
            <a:fillRect/>
          </a:stretch>
        </p:blipFill>
        <p:spPr>
          <a:xfrm flipH="1">
            <a:off x="15031361" y="2929703"/>
            <a:ext cx="6513278" cy="6929020"/>
          </a:xfrm>
          <a:prstGeom prst="rect">
            <a:avLst/>
          </a:prstGeom>
        </p:spPr>
      </p:pic>
      <p:sp>
        <p:nvSpPr>
          <p:cNvPr id="4" name="Freeform 4"/>
          <p:cNvSpPr/>
          <p:nvPr/>
        </p:nvSpPr>
        <p:spPr>
          <a:xfrm>
            <a:off x="-1366697" y="8377273"/>
            <a:ext cx="21021393" cy="4433603"/>
          </a:xfrm>
          <a:custGeom>
            <a:avLst/>
            <a:gdLst/>
            <a:ahLst/>
            <a:cxnLst/>
            <a:rect l="l" t="t" r="r" b="b"/>
            <a:pathLst>
              <a:path w="21021393" h="4433603">
                <a:moveTo>
                  <a:pt x="0" y="0"/>
                </a:moveTo>
                <a:lnTo>
                  <a:pt x="21021394" y="0"/>
                </a:lnTo>
                <a:lnTo>
                  <a:pt x="21021394" y="4433603"/>
                </a:lnTo>
                <a:lnTo>
                  <a:pt x="0" y="44336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0" y="9534444"/>
            <a:ext cx="6334747" cy="1059630"/>
          </a:xfrm>
          <a:custGeom>
            <a:avLst/>
            <a:gdLst/>
            <a:ahLst/>
            <a:cxnLst/>
            <a:rect l="l" t="t" r="r" b="b"/>
            <a:pathLst>
              <a:path w="6334747" h="1059630">
                <a:moveTo>
                  <a:pt x="0" y="0"/>
                </a:moveTo>
                <a:lnTo>
                  <a:pt x="6334747" y="0"/>
                </a:lnTo>
                <a:lnTo>
                  <a:pt x="6334747" y="1059631"/>
                </a:lnTo>
                <a:lnTo>
                  <a:pt x="0" y="10596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5828028" y="7079853"/>
            <a:ext cx="6631944" cy="3282812"/>
          </a:xfrm>
          <a:custGeom>
            <a:avLst/>
            <a:gdLst/>
            <a:ahLst/>
            <a:cxnLst/>
            <a:rect l="l" t="t" r="r" b="b"/>
            <a:pathLst>
              <a:path w="6631944" h="3282812">
                <a:moveTo>
                  <a:pt x="0" y="0"/>
                </a:moveTo>
                <a:lnTo>
                  <a:pt x="6631944" y="0"/>
                </a:lnTo>
                <a:lnTo>
                  <a:pt x="6631944" y="3282812"/>
                </a:lnTo>
                <a:lnTo>
                  <a:pt x="0" y="3282812"/>
                </a:lnTo>
                <a:lnTo>
                  <a:pt x="0" y="0"/>
                </a:lnTo>
                <a:close/>
              </a:path>
            </a:pathLst>
          </a:custGeom>
          <a:blipFill>
            <a:blip r:embed="rId7"/>
            <a:stretch>
              <a:fillRect/>
            </a:stretch>
          </a:blipFill>
        </p:spPr>
      </p:sp>
      <p:sp>
        <p:nvSpPr>
          <p:cNvPr id="7" name="Freeform 7"/>
          <p:cNvSpPr/>
          <p:nvPr/>
        </p:nvSpPr>
        <p:spPr>
          <a:xfrm>
            <a:off x="11431731" y="9534444"/>
            <a:ext cx="6856269" cy="1146867"/>
          </a:xfrm>
          <a:custGeom>
            <a:avLst/>
            <a:gdLst/>
            <a:ahLst/>
            <a:cxnLst/>
            <a:rect l="l" t="t" r="r" b="b"/>
            <a:pathLst>
              <a:path w="6856269" h="1146867">
                <a:moveTo>
                  <a:pt x="0" y="0"/>
                </a:moveTo>
                <a:lnTo>
                  <a:pt x="6856269" y="0"/>
                </a:lnTo>
                <a:lnTo>
                  <a:pt x="6856269" y="1146867"/>
                </a:lnTo>
                <a:lnTo>
                  <a:pt x="0" y="1146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3442122" y="8549266"/>
            <a:ext cx="1529914" cy="1157171"/>
          </a:xfrm>
          <a:custGeom>
            <a:avLst/>
            <a:gdLst/>
            <a:ahLst/>
            <a:cxnLst/>
            <a:rect l="l" t="t" r="r" b="b"/>
            <a:pathLst>
              <a:path w="1529914" h="1157171">
                <a:moveTo>
                  <a:pt x="0" y="0"/>
                </a:moveTo>
                <a:lnTo>
                  <a:pt x="1529914" y="0"/>
                </a:lnTo>
                <a:lnTo>
                  <a:pt x="1529914" y="1157171"/>
                </a:lnTo>
                <a:lnTo>
                  <a:pt x="0" y="11571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2306988" y="8721259"/>
            <a:ext cx="1302520" cy="985178"/>
          </a:xfrm>
          <a:custGeom>
            <a:avLst/>
            <a:gdLst/>
            <a:ahLst/>
            <a:cxnLst/>
            <a:rect l="l" t="t" r="r" b="b"/>
            <a:pathLst>
              <a:path w="1302520" h="985178">
                <a:moveTo>
                  <a:pt x="0" y="0"/>
                </a:moveTo>
                <a:lnTo>
                  <a:pt x="1302519" y="0"/>
                </a:lnTo>
                <a:lnTo>
                  <a:pt x="1302519" y="985178"/>
                </a:lnTo>
                <a:lnTo>
                  <a:pt x="0" y="9851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2188077" y="8600831"/>
            <a:ext cx="1183106" cy="1054040"/>
          </a:xfrm>
          <a:custGeom>
            <a:avLst/>
            <a:gdLst/>
            <a:ahLst/>
            <a:cxnLst/>
            <a:rect l="l" t="t" r="r" b="b"/>
            <a:pathLst>
              <a:path w="1183106" h="1054040">
                <a:moveTo>
                  <a:pt x="0" y="0"/>
                </a:moveTo>
                <a:lnTo>
                  <a:pt x="1183106" y="0"/>
                </a:lnTo>
                <a:lnTo>
                  <a:pt x="1183106" y="1054040"/>
                </a:lnTo>
                <a:lnTo>
                  <a:pt x="0" y="10540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3611656" y="8549266"/>
            <a:ext cx="1183106" cy="1054040"/>
          </a:xfrm>
          <a:custGeom>
            <a:avLst/>
            <a:gdLst/>
            <a:ahLst/>
            <a:cxnLst/>
            <a:rect l="l" t="t" r="r" b="b"/>
            <a:pathLst>
              <a:path w="1183106" h="1054040">
                <a:moveTo>
                  <a:pt x="0" y="0"/>
                </a:moveTo>
                <a:lnTo>
                  <a:pt x="1183106" y="0"/>
                </a:lnTo>
                <a:lnTo>
                  <a:pt x="1183106" y="1054040"/>
                </a:lnTo>
                <a:lnTo>
                  <a:pt x="0" y="10540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475610" y="482452"/>
            <a:ext cx="3642983" cy="1803277"/>
          </a:xfrm>
          <a:custGeom>
            <a:avLst/>
            <a:gdLst/>
            <a:ahLst/>
            <a:cxnLst/>
            <a:rect l="l" t="t" r="r" b="b"/>
            <a:pathLst>
              <a:path w="3642983" h="1803277">
                <a:moveTo>
                  <a:pt x="0" y="0"/>
                </a:moveTo>
                <a:lnTo>
                  <a:pt x="3642983" y="0"/>
                </a:lnTo>
                <a:lnTo>
                  <a:pt x="3642983" y="1803276"/>
                </a:lnTo>
                <a:lnTo>
                  <a:pt x="0" y="1803276"/>
                </a:lnTo>
                <a:lnTo>
                  <a:pt x="0" y="0"/>
                </a:lnTo>
                <a:close/>
              </a:path>
            </a:pathLst>
          </a:custGeom>
          <a:blipFill>
            <a:blip r:embed="rId12"/>
            <a:stretch>
              <a:fillRect/>
            </a:stretch>
          </a:blipFill>
        </p:spPr>
      </p:sp>
      <p:sp>
        <p:nvSpPr>
          <p:cNvPr id="18" name="Freeform 18"/>
          <p:cNvSpPr/>
          <p:nvPr/>
        </p:nvSpPr>
        <p:spPr>
          <a:xfrm flipH="1">
            <a:off x="15031361" y="482452"/>
            <a:ext cx="3642983" cy="1803277"/>
          </a:xfrm>
          <a:custGeom>
            <a:avLst/>
            <a:gdLst/>
            <a:ahLst/>
            <a:cxnLst/>
            <a:rect l="l" t="t" r="r" b="b"/>
            <a:pathLst>
              <a:path w="3642983" h="1803277">
                <a:moveTo>
                  <a:pt x="3642983" y="0"/>
                </a:moveTo>
                <a:lnTo>
                  <a:pt x="0" y="0"/>
                </a:lnTo>
                <a:lnTo>
                  <a:pt x="0" y="1803276"/>
                </a:lnTo>
                <a:lnTo>
                  <a:pt x="3642983" y="1803276"/>
                </a:lnTo>
                <a:lnTo>
                  <a:pt x="3642983" y="0"/>
                </a:lnTo>
                <a:close/>
              </a:path>
            </a:pathLst>
          </a:custGeom>
          <a:blipFill>
            <a:blip r:embed="rId12"/>
            <a:stretch>
              <a:fillRect/>
            </a:stretch>
          </a:blipFill>
        </p:spPr>
      </p:sp>
      <p:pic>
        <p:nvPicPr>
          <p:cNvPr id="19" name="Picture 18">
            <a:extLst>
              <a:ext uri="{FF2B5EF4-FFF2-40B4-BE49-F238E27FC236}">
                <a16:creationId xmlns:a16="http://schemas.microsoft.com/office/drawing/2014/main" id="{40134A39-AA42-68EC-0661-83ACA762E186}"/>
              </a:ext>
            </a:extLst>
          </p:cNvPr>
          <p:cNvPicPr>
            <a:picLocks noChangeAspect="1"/>
          </p:cNvPicPr>
          <p:nvPr/>
        </p:nvPicPr>
        <p:blipFill>
          <a:blip r:embed="rId13"/>
          <a:stretch>
            <a:fillRect/>
          </a:stretch>
        </p:blipFill>
        <p:spPr>
          <a:xfrm>
            <a:off x="4876800" y="-190500"/>
            <a:ext cx="8931414" cy="2091109"/>
          </a:xfrm>
          <a:prstGeom prst="rect">
            <a:avLst/>
          </a:prstGeom>
        </p:spPr>
      </p:pic>
      <p:pic>
        <p:nvPicPr>
          <p:cNvPr id="21" name="Picture 20">
            <a:extLst>
              <a:ext uri="{FF2B5EF4-FFF2-40B4-BE49-F238E27FC236}">
                <a16:creationId xmlns:a16="http://schemas.microsoft.com/office/drawing/2014/main" id="{A1A9E133-0662-FA19-860E-4EB283C917D9}"/>
              </a:ext>
            </a:extLst>
          </p:cNvPr>
          <p:cNvPicPr>
            <a:picLocks noChangeAspect="1"/>
          </p:cNvPicPr>
          <p:nvPr/>
        </p:nvPicPr>
        <p:blipFill>
          <a:blip r:embed="rId14"/>
          <a:stretch>
            <a:fillRect/>
          </a:stretch>
        </p:blipFill>
        <p:spPr>
          <a:xfrm>
            <a:off x="2895600" y="2705100"/>
            <a:ext cx="12668586"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C14C512-C8D6-B216-BB7C-F11C1B63FB35}"/>
              </a:ext>
            </a:extLst>
          </p:cNvPr>
          <p:cNvPicPr>
            <a:picLocks noChangeAspect="1"/>
          </p:cNvPicPr>
          <p:nvPr/>
        </p:nvPicPr>
        <p:blipFill>
          <a:blip r:embed="rId2"/>
          <a:stretch>
            <a:fillRect/>
          </a:stretch>
        </p:blipFill>
        <p:spPr>
          <a:xfrm>
            <a:off x="0" y="0"/>
            <a:ext cx="18282818" cy="10287000"/>
          </a:xfrm>
          <a:prstGeom prst="rect">
            <a:avLst/>
          </a:prstGeom>
        </p:spPr>
      </p:pic>
    </p:spTree>
    <p:extLst>
      <p:ext uri="{BB962C8B-B14F-4D97-AF65-F5344CB8AC3E}">
        <p14:creationId xmlns:p14="http://schemas.microsoft.com/office/powerpoint/2010/main" val="390149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B6E2912-3ADA-065C-7A6E-1099D5B8ACF5}"/>
              </a:ext>
            </a:extLst>
          </p:cNvPr>
          <p:cNvGrpSpPr/>
          <p:nvPr/>
        </p:nvGrpSpPr>
        <p:grpSpPr>
          <a:xfrm>
            <a:off x="4038600" y="114300"/>
            <a:ext cx="12651683" cy="8229600"/>
            <a:chOff x="4312101" y="545951"/>
            <a:chExt cx="5774633" cy="5774633"/>
          </a:xfrm>
        </p:grpSpPr>
        <p:pic>
          <p:nvPicPr>
            <p:cNvPr id="5" name="图片 5">
              <a:extLst>
                <a:ext uri="{FF2B5EF4-FFF2-40B4-BE49-F238E27FC236}">
                  <a16:creationId xmlns:a16="http://schemas.microsoft.com/office/drawing/2014/main" id="{CBAEDCF5-D859-C08E-FCE5-87CC3380A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7" name="TextBox 6">
              <a:extLst>
                <a:ext uri="{FF2B5EF4-FFF2-40B4-BE49-F238E27FC236}">
                  <a16:creationId xmlns:a16="http://schemas.microsoft.com/office/drawing/2014/main" id="{C2159EF8-9CFA-9186-51D0-BB48028A569C}"/>
                </a:ext>
              </a:extLst>
            </p:cNvPr>
            <p:cNvSpPr txBox="1"/>
            <p:nvPr/>
          </p:nvSpPr>
          <p:spPr>
            <a:xfrm>
              <a:off x="4904497" y="2174428"/>
              <a:ext cx="4625756" cy="29155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Vòng đời của ếch: </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trứng nở ra nòng nọc; nòng nọc phát triển thành ếch con; ếch con phát triển thành ếch trưởng thành; ếch trưởng thành có khả năng đẻ trứng. Con nở ra từ trứng có hình dạng khác với con trưởng thành.</a:t>
              </a:r>
            </a:p>
          </p:txBody>
        </p:sp>
      </p:grpSp>
      <p:pic>
        <p:nvPicPr>
          <p:cNvPr id="8" name="Picture 7">
            <a:extLst>
              <a:ext uri="{FF2B5EF4-FFF2-40B4-BE49-F238E27FC236}">
                <a16:creationId xmlns:a16="http://schemas.microsoft.com/office/drawing/2014/main" id="{A1C5ED07-E6CC-C247-7D92-30C16B147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685800" y="3314700"/>
            <a:ext cx="4191000" cy="5993603"/>
          </a:xfrm>
          <a:prstGeom prst="rect">
            <a:avLst/>
          </a:prstGeom>
        </p:spPr>
      </p:pic>
    </p:spTree>
    <p:extLst>
      <p:ext uri="{BB962C8B-B14F-4D97-AF65-F5344CB8AC3E}">
        <p14:creationId xmlns:p14="http://schemas.microsoft.com/office/powerpoint/2010/main" val="337151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968C956-C3D3-A18E-153E-22014D9E3B5C}"/>
              </a:ext>
            </a:extLst>
          </p:cNvPr>
          <p:cNvPicPr>
            <a:picLocks noChangeAspect="1"/>
          </p:cNvPicPr>
          <p:nvPr/>
        </p:nvPicPr>
        <p:blipFill>
          <a:blip r:embed="rId7"/>
          <a:stretch>
            <a:fillRect/>
          </a:stretch>
        </p:blipFill>
        <p:spPr>
          <a:xfrm>
            <a:off x="2362200" y="952500"/>
            <a:ext cx="13716000" cy="7915819"/>
          </a:xfrm>
          <a:prstGeom prst="rect">
            <a:avLst/>
          </a:prstGeom>
        </p:spPr>
      </p:pic>
      <p:sp>
        <p:nvSpPr>
          <p:cNvPr id="11" name="Rectangle: Rounded Corners 10">
            <a:extLst>
              <a:ext uri="{FF2B5EF4-FFF2-40B4-BE49-F238E27FC236}">
                <a16:creationId xmlns:a16="http://schemas.microsoft.com/office/drawing/2014/main" id="{C9B0E6A0-14C6-E1E2-4FE3-1299FE4AA522}"/>
              </a:ext>
            </a:extLst>
          </p:cNvPr>
          <p:cNvSpPr/>
          <p:nvPr/>
        </p:nvSpPr>
        <p:spPr>
          <a:xfrm>
            <a:off x="8382000" y="3390900"/>
            <a:ext cx="12954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non</a:t>
            </a:r>
          </a:p>
        </p:txBody>
      </p:sp>
      <p:sp>
        <p:nvSpPr>
          <p:cNvPr id="12" name="Rectangle: Rounded Corners 11">
            <a:extLst>
              <a:ext uri="{FF2B5EF4-FFF2-40B4-BE49-F238E27FC236}">
                <a16:creationId xmlns:a16="http://schemas.microsoft.com/office/drawing/2014/main" id="{E401CAF4-E61E-15D2-75A1-07B0B4135340}"/>
              </a:ext>
            </a:extLst>
          </p:cNvPr>
          <p:cNvSpPr/>
          <p:nvPr/>
        </p:nvSpPr>
        <p:spPr>
          <a:xfrm>
            <a:off x="12420600" y="5753100"/>
            <a:ext cx="22098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trưởng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AAE56B86-14FC-0883-431F-D6F485D006D3}"/>
              </a:ext>
            </a:extLst>
          </p:cNvPr>
          <p:cNvSpPr/>
          <p:nvPr/>
        </p:nvSpPr>
        <p:spPr>
          <a:xfrm>
            <a:off x="8077200" y="7277100"/>
            <a:ext cx="12954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mbria" panose="02040503050406030204" pitchFamily="18" charset="0"/>
                <a:ea typeface="Cambria" panose="02040503050406030204" pitchFamily="18" charset="0"/>
              </a:rPr>
              <a:t>Trứng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017419F-6E1F-A7E0-E973-49BD21C56C30}"/>
              </a:ext>
            </a:extLst>
          </p:cNvPr>
          <p:cNvSpPr/>
          <p:nvPr/>
        </p:nvSpPr>
        <p:spPr>
          <a:xfrm>
            <a:off x="3962400" y="5219700"/>
            <a:ext cx="16002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mbria" panose="02040503050406030204" pitchFamily="18" charset="0"/>
                <a:ea typeface="Cambria" panose="02040503050406030204" pitchFamily="18" charset="0"/>
              </a:rPr>
              <a:t>Trứng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nở</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52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B6E2912-3ADA-065C-7A6E-1099D5B8ACF5}"/>
              </a:ext>
            </a:extLst>
          </p:cNvPr>
          <p:cNvGrpSpPr/>
          <p:nvPr/>
        </p:nvGrpSpPr>
        <p:grpSpPr>
          <a:xfrm>
            <a:off x="4038600" y="114300"/>
            <a:ext cx="12651683" cy="8229600"/>
            <a:chOff x="4312101" y="545951"/>
            <a:chExt cx="5774633" cy="5774633"/>
          </a:xfrm>
        </p:grpSpPr>
        <p:pic>
          <p:nvPicPr>
            <p:cNvPr id="5" name="图片 5">
              <a:extLst>
                <a:ext uri="{FF2B5EF4-FFF2-40B4-BE49-F238E27FC236}">
                  <a16:creationId xmlns:a16="http://schemas.microsoft.com/office/drawing/2014/main" id="{CBAEDCF5-D859-C08E-FCE5-87CC3380A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7" name="TextBox 6">
              <a:extLst>
                <a:ext uri="{FF2B5EF4-FFF2-40B4-BE49-F238E27FC236}">
                  <a16:creationId xmlns:a16="http://schemas.microsoft.com/office/drawing/2014/main" id="{C2159EF8-9CFA-9186-51D0-BB48028A569C}"/>
                </a:ext>
              </a:extLst>
            </p:cNvPr>
            <p:cNvSpPr txBox="1"/>
            <p:nvPr/>
          </p:nvSpPr>
          <p:spPr>
            <a:xfrm>
              <a:off x="4904497" y="2174428"/>
              <a:ext cx="4625756" cy="31746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Vòng đời của chim: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trứng nở ra thành chim non; chim non phát triển thành chim trưởng thành; chim trưởng thành có khả năng đẻ trứng. Con nở ra từ trứng có hình dạng giống con trưởng thành.</a:t>
              </a:r>
            </a:p>
          </p:txBody>
        </p:sp>
      </p:grpSp>
      <p:pic>
        <p:nvPicPr>
          <p:cNvPr id="8" name="Picture 7">
            <a:extLst>
              <a:ext uri="{FF2B5EF4-FFF2-40B4-BE49-F238E27FC236}">
                <a16:creationId xmlns:a16="http://schemas.microsoft.com/office/drawing/2014/main" id="{A1C5ED07-E6CC-C247-7D92-30C16B147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685800" y="3314700"/>
            <a:ext cx="4191000" cy="5993603"/>
          </a:xfrm>
          <a:prstGeom prst="rect">
            <a:avLst/>
          </a:prstGeom>
        </p:spPr>
      </p:pic>
    </p:spTree>
    <p:extLst>
      <p:ext uri="{BB962C8B-B14F-4D97-AF65-F5344CB8AC3E}">
        <p14:creationId xmlns:p14="http://schemas.microsoft.com/office/powerpoint/2010/main" val="324259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B6E2912-3ADA-065C-7A6E-1099D5B8ACF5}"/>
              </a:ext>
            </a:extLst>
          </p:cNvPr>
          <p:cNvGrpSpPr/>
          <p:nvPr/>
        </p:nvGrpSpPr>
        <p:grpSpPr>
          <a:xfrm>
            <a:off x="4112317" y="1638300"/>
            <a:ext cx="12651683" cy="5681036"/>
            <a:chOff x="4312101" y="545951"/>
            <a:chExt cx="5774633" cy="5774633"/>
          </a:xfrm>
        </p:grpSpPr>
        <p:pic>
          <p:nvPicPr>
            <p:cNvPr id="5" name="图片 5">
              <a:extLst>
                <a:ext uri="{FF2B5EF4-FFF2-40B4-BE49-F238E27FC236}">
                  <a16:creationId xmlns:a16="http://schemas.microsoft.com/office/drawing/2014/main" id="{CBAEDCF5-D859-C08E-FCE5-87CC3380A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7" name="TextBox 6">
              <a:extLst>
                <a:ext uri="{FF2B5EF4-FFF2-40B4-BE49-F238E27FC236}">
                  <a16:creationId xmlns:a16="http://schemas.microsoft.com/office/drawing/2014/main" id="{C2159EF8-9CFA-9186-51D0-BB48028A569C}"/>
                </a:ext>
              </a:extLst>
            </p:cNvPr>
            <p:cNvSpPr txBox="1"/>
            <p:nvPr/>
          </p:nvSpPr>
          <p:spPr>
            <a:xfrm>
              <a:off x="4904497" y="2174428"/>
              <a:ext cx="4625756" cy="28469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latin typeface="Cambria" panose="02040503050406030204" pitchFamily="18" charset="0"/>
                  <a:ea typeface="Cambria" panose="02040503050406030204" pitchFamily="18" charset="0"/>
                </a:rPr>
                <a:t>Trình bày sự lớn lên của con non nở ra từ trứng ở mỗi động vật trong các hình 1, 2, 3. Nhận xét về hình dạng của con non nở ra từ trứng so với con trưởng thành.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1C5ED07-E6CC-C247-7D92-30C16B147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685800" y="3314700"/>
            <a:ext cx="4191000" cy="5993603"/>
          </a:xfrm>
          <a:prstGeom prst="rect">
            <a:avLst/>
          </a:prstGeom>
        </p:spPr>
      </p:pic>
    </p:spTree>
    <p:extLst>
      <p:ext uri="{BB962C8B-B14F-4D97-AF65-F5344CB8AC3E}">
        <p14:creationId xmlns:p14="http://schemas.microsoft.com/office/powerpoint/2010/main" val="346766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pic>
        <p:nvPicPr>
          <p:cNvPr id="7" name="Picture 6">
            <a:extLst>
              <a:ext uri="{FF2B5EF4-FFF2-40B4-BE49-F238E27FC236}">
                <a16:creationId xmlns:a16="http://schemas.microsoft.com/office/drawing/2014/main" id="{5649BFE1-FC9E-0BD5-9B1F-EA2E508BE946}"/>
              </a:ext>
            </a:extLst>
          </p:cNvPr>
          <p:cNvPicPr>
            <a:picLocks noChangeAspect="1"/>
          </p:cNvPicPr>
          <p:nvPr/>
        </p:nvPicPr>
        <p:blipFill>
          <a:blip r:embed="rId7"/>
          <a:stretch>
            <a:fillRect/>
          </a:stretch>
        </p:blipFill>
        <p:spPr>
          <a:xfrm>
            <a:off x="2438400" y="190500"/>
            <a:ext cx="14249400" cy="5833159"/>
          </a:xfrm>
          <a:prstGeom prst="rect">
            <a:avLst/>
          </a:prstGeom>
        </p:spPr>
      </p:pic>
      <p:grpSp>
        <p:nvGrpSpPr>
          <p:cNvPr id="6" name="Group 5">
            <a:extLst>
              <a:ext uri="{FF2B5EF4-FFF2-40B4-BE49-F238E27FC236}">
                <a16:creationId xmlns:a16="http://schemas.microsoft.com/office/drawing/2014/main" id="{EF3EA678-994E-1B6A-ECF6-0976750AB4BA}"/>
              </a:ext>
            </a:extLst>
          </p:cNvPr>
          <p:cNvGrpSpPr/>
          <p:nvPr/>
        </p:nvGrpSpPr>
        <p:grpSpPr>
          <a:xfrm>
            <a:off x="2438400" y="6591300"/>
            <a:ext cx="14782800" cy="1905000"/>
            <a:chOff x="3829805" y="5503967"/>
            <a:chExt cx="4350808" cy="785553"/>
          </a:xfrm>
        </p:grpSpPr>
        <p:sp>
          <p:nvSpPr>
            <p:cNvPr id="8" name="矩形: 圆角 7">
              <a:extLst>
                <a:ext uri="{FF2B5EF4-FFF2-40B4-BE49-F238E27FC236}">
                  <a16:creationId xmlns:a16="http://schemas.microsoft.com/office/drawing/2014/main" id="{6ECF99DC-D0E0-2EB3-195A-FC6BF93A2816}"/>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D3CE808A-6812-7860-DF29-6752A19AB9E6}"/>
                </a:ext>
              </a:extLst>
            </p:cNvPr>
            <p:cNvSpPr txBox="1"/>
            <p:nvPr/>
          </p:nvSpPr>
          <p:spPr>
            <a:xfrm>
              <a:off x="4253570" y="5558101"/>
              <a:ext cx="3788698" cy="505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0" dirty="0">
                  <a:solidFill>
                    <a:srgbClr val="000000"/>
                  </a:solidFill>
                  <a:effectLst/>
                  <a:latin typeface="Cambria" panose="02040503050406030204" pitchFamily="18" charset="0"/>
                  <a:ea typeface="Cambria" panose="02040503050406030204" pitchFamily="18" charset="0"/>
                </a:rPr>
                <a:t>Hình 1: </a:t>
              </a:r>
              <a:r>
                <a:rPr lang="vi-VN" sz="4800" b="0" i="0" dirty="0">
                  <a:solidFill>
                    <a:srgbClr val="000000"/>
                  </a:solidFill>
                  <a:effectLst/>
                  <a:latin typeface="Cambria" panose="02040503050406030204" pitchFamily="18" charset="0"/>
                  <a:ea typeface="Cambria" panose="02040503050406030204" pitchFamily="18" charset="0"/>
                </a:rPr>
                <a:t>Trứng nở - ấu trùng - lột xác nhiều lần - con trưởng thành.</a:t>
              </a:r>
              <a:endParaRPr kumimoji="0" lang="en-US" sz="48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666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grpSp>
        <p:nvGrpSpPr>
          <p:cNvPr id="6" name="Group 5">
            <a:extLst>
              <a:ext uri="{FF2B5EF4-FFF2-40B4-BE49-F238E27FC236}">
                <a16:creationId xmlns:a16="http://schemas.microsoft.com/office/drawing/2014/main" id="{EF3EA678-994E-1B6A-ECF6-0976750AB4BA}"/>
              </a:ext>
            </a:extLst>
          </p:cNvPr>
          <p:cNvGrpSpPr/>
          <p:nvPr/>
        </p:nvGrpSpPr>
        <p:grpSpPr>
          <a:xfrm>
            <a:off x="3657600" y="6667500"/>
            <a:ext cx="11582400" cy="1905000"/>
            <a:chOff x="3829805" y="5503967"/>
            <a:chExt cx="4350808" cy="785553"/>
          </a:xfrm>
        </p:grpSpPr>
        <p:sp>
          <p:nvSpPr>
            <p:cNvPr id="8" name="矩形: 圆角 7">
              <a:extLst>
                <a:ext uri="{FF2B5EF4-FFF2-40B4-BE49-F238E27FC236}">
                  <a16:creationId xmlns:a16="http://schemas.microsoft.com/office/drawing/2014/main" id="{6ECF99DC-D0E0-2EB3-195A-FC6BF93A2816}"/>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D3CE808A-6812-7860-DF29-6752A19AB9E6}"/>
                </a:ext>
              </a:extLst>
            </p:cNvPr>
            <p:cNvSpPr txBox="1"/>
            <p:nvPr/>
          </p:nvSpPr>
          <p:spPr>
            <a:xfrm>
              <a:off x="4173290" y="5598233"/>
              <a:ext cx="3788698" cy="6472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2: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Trứng - nòng nọc - ếch con - ếch trưởng thành.</a:t>
              </a:r>
              <a:endParaRPr kumimoji="0" lang="en-US" sz="4800"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E98156BA-797F-27F5-BEAB-536C5E194856}"/>
              </a:ext>
            </a:extLst>
          </p:cNvPr>
          <p:cNvPicPr>
            <a:picLocks noChangeAspect="1"/>
          </p:cNvPicPr>
          <p:nvPr/>
        </p:nvPicPr>
        <p:blipFill>
          <a:blip r:embed="rId7"/>
          <a:stretch>
            <a:fillRect/>
          </a:stretch>
        </p:blipFill>
        <p:spPr>
          <a:xfrm>
            <a:off x="2362200" y="876300"/>
            <a:ext cx="13563600" cy="5050056"/>
          </a:xfrm>
          <a:prstGeom prst="rect">
            <a:avLst/>
          </a:prstGeom>
        </p:spPr>
      </p:pic>
    </p:spTree>
    <p:extLst>
      <p:ext uri="{BB962C8B-B14F-4D97-AF65-F5344CB8AC3E}">
        <p14:creationId xmlns:p14="http://schemas.microsoft.com/office/powerpoint/2010/main" val="16075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grpSp>
        <p:nvGrpSpPr>
          <p:cNvPr id="6" name="Group 5">
            <a:extLst>
              <a:ext uri="{FF2B5EF4-FFF2-40B4-BE49-F238E27FC236}">
                <a16:creationId xmlns:a16="http://schemas.microsoft.com/office/drawing/2014/main" id="{EF3EA678-994E-1B6A-ECF6-0976750AB4BA}"/>
              </a:ext>
            </a:extLst>
          </p:cNvPr>
          <p:cNvGrpSpPr/>
          <p:nvPr/>
        </p:nvGrpSpPr>
        <p:grpSpPr>
          <a:xfrm>
            <a:off x="3657600" y="6667500"/>
            <a:ext cx="11582400" cy="1905000"/>
            <a:chOff x="3829805" y="5503967"/>
            <a:chExt cx="4350808" cy="785553"/>
          </a:xfrm>
        </p:grpSpPr>
        <p:sp>
          <p:nvSpPr>
            <p:cNvPr id="8" name="矩形: 圆角 7">
              <a:extLst>
                <a:ext uri="{FF2B5EF4-FFF2-40B4-BE49-F238E27FC236}">
                  <a16:creationId xmlns:a16="http://schemas.microsoft.com/office/drawing/2014/main" id="{6ECF99DC-D0E0-2EB3-195A-FC6BF93A2816}"/>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D3CE808A-6812-7860-DF29-6752A19AB9E6}"/>
                </a:ext>
              </a:extLst>
            </p:cNvPr>
            <p:cNvSpPr txBox="1"/>
            <p:nvPr/>
          </p:nvSpPr>
          <p:spPr>
            <a:xfrm>
              <a:off x="4173290" y="5598233"/>
              <a:ext cx="3788698" cy="6472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Hình 3: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Trứng - trứng nở - chim non - chim trưởng thành.</a:t>
              </a:r>
              <a:endParaRPr kumimoji="0" lang="en-US" sz="4800"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9595E89-5BF3-C5F3-5BF9-04F8BC0A8FB1}"/>
              </a:ext>
            </a:extLst>
          </p:cNvPr>
          <p:cNvPicPr>
            <a:picLocks noChangeAspect="1"/>
          </p:cNvPicPr>
          <p:nvPr/>
        </p:nvPicPr>
        <p:blipFill>
          <a:blip r:embed="rId7"/>
          <a:stretch>
            <a:fillRect/>
          </a:stretch>
        </p:blipFill>
        <p:spPr>
          <a:xfrm>
            <a:off x="3962400" y="266700"/>
            <a:ext cx="10115550" cy="5724525"/>
          </a:xfrm>
          <a:prstGeom prst="rect">
            <a:avLst/>
          </a:prstGeom>
        </p:spPr>
      </p:pic>
    </p:spTree>
    <p:extLst>
      <p:ext uri="{BB962C8B-B14F-4D97-AF65-F5344CB8AC3E}">
        <p14:creationId xmlns:p14="http://schemas.microsoft.com/office/powerpoint/2010/main" val="1042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a:off x="14958771" y="-544679"/>
            <a:ext cx="3891562" cy="1926323"/>
          </a:xfrm>
          <a:custGeom>
            <a:avLst/>
            <a:gdLst/>
            <a:ahLst/>
            <a:cxnLst/>
            <a:rect l="l" t="t" r="r" b="b"/>
            <a:pathLst>
              <a:path w="3891562" h="1926323">
                <a:moveTo>
                  <a:pt x="0" y="0"/>
                </a:moveTo>
                <a:lnTo>
                  <a:pt x="3891562" y="0"/>
                </a:lnTo>
                <a:lnTo>
                  <a:pt x="3891562" y="1926323"/>
                </a:lnTo>
                <a:lnTo>
                  <a:pt x="0" y="1926323"/>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14633737" y="2378142"/>
            <a:ext cx="7308526" cy="7775027"/>
          </a:xfrm>
          <a:prstGeom prst="rect">
            <a:avLst/>
          </a:prstGeom>
        </p:spPr>
      </p:pic>
      <p:pic>
        <p:nvPicPr>
          <p:cNvPr id="4" name="Picture 4"/>
          <p:cNvPicPr>
            <a:picLocks noChangeAspect="1"/>
          </p:cNvPicPr>
          <p:nvPr/>
        </p:nvPicPr>
        <p:blipFill>
          <a:blip r:embed="rId3"/>
          <a:srcRect/>
          <a:stretch>
            <a:fillRect/>
          </a:stretch>
        </p:blipFill>
        <p:spPr>
          <a:xfrm flipH="1">
            <a:off x="-3996888" y="1934269"/>
            <a:ext cx="8559602" cy="9105959"/>
          </a:xfrm>
          <a:prstGeom prst="rect">
            <a:avLst/>
          </a:prstGeom>
        </p:spPr>
      </p:pic>
      <p:sp>
        <p:nvSpPr>
          <p:cNvPr id="8" name="Freeform 8"/>
          <p:cNvSpPr/>
          <p:nvPr/>
        </p:nvSpPr>
        <p:spPr>
          <a:xfrm flipH="1">
            <a:off x="-1165403" y="8270802"/>
            <a:ext cx="21021393" cy="4433603"/>
          </a:xfrm>
          <a:custGeom>
            <a:avLst/>
            <a:gdLst/>
            <a:ahLst/>
            <a:cxnLst/>
            <a:rect l="l" t="t" r="r" b="b"/>
            <a:pathLst>
              <a:path w="21021393" h="4433603">
                <a:moveTo>
                  <a:pt x="21021393" y="0"/>
                </a:moveTo>
                <a:lnTo>
                  <a:pt x="0" y="0"/>
                </a:lnTo>
                <a:lnTo>
                  <a:pt x="0" y="4433603"/>
                </a:lnTo>
                <a:lnTo>
                  <a:pt x="21021393" y="4433603"/>
                </a:lnTo>
                <a:lnTo>
                  <a:pt x="2102139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955906" y="9141332"/>
            <a:ext cx="7548362" cy="1262635"/>
          </a:xfrm>
          <a:custGeom>
            <a:avLst/>
            <a:gdLst/>
            <a:ahLst/>
            <a:cxnLst/>
            <a:rect l="l" t="t" r="r" b="b"/>
            <a:pathLst>
              <a:path w="7548362" h="1262635">
                <a:moveTo>
                  <a:pt x="0" y="0"/>
                </a:moveTo>
                <a:lnTo>
                  <a:pt x="7548362" y="0"/>
                </a:lnTo>
                <a:lnTo>
                  <a:pt x="7548362" y="1262636"/>
                </a:lnTo>
                <a:lnTo>
                  <a:pt x="0" y="1262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37916" y="9227370"/>
            <a:ext cx="6334747" cy="1059630"/>
          </a:xfrm>
          <a:custGeom>
            <a:avLst/>
            <a:gdLst/>
            <a:ahLst/>
            <a:cxnLst/>
            <a:rect l="l" t="t" r="r" b="b"/>
            <a:pathLst>
              <a:path w="6334747" h="1059630">
                <a:moveTo>
                  <a:pt x="0" y="0"/>
                </a:moveTo>
                <a:lnTo>
                  <a:pt x="6334747" y="0"/>
                </a:lnTo>
                <a:lnTo>
                  <a:pt x="6334747" y="1059630"/>
                </a:lnTo>
                <a:lnTo>
                  <a:pt x="0" y="1059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4525630" y="9227370"/>
            <a:ext cx="6334747" cy="1059630"/>
          </a:xfrm>
          <a:custGeom>
            <a:avLst/>
            <a:gdLst/>
            <a:ahLst/>
            <a:cxnLst/>
            <a:rect l="l" t="t" r="r" b="b"/>
            <a:pathLst>
              <a:path w="6334747" h="1059630">
                <a:moveTo>
                  <a:pt x="0" y="0"/>
                </a:moveTo>
                <a:lnTo>
                  <a:pt x="6334746" y="0"/>
                </a:lnTo>
                <a:lnTo>
                  <a:pt x="6334746" y="1059630"/>
                </a:lnTo>
                <a:lnTo>
                  <a:pt x="0" y="1059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553934" y="7630375"/>
            <a:ext cx="2387235" cy="2126810"/>
          </a:xfrm>
          <a:custGeom>
            <a:avLst/>
            <a:gdLst/>
            <a:ahLst/>
            <a:cxnLst/>
            <a:rect l="l" t="t" r="r" b="b"/>
            <a:pathLst>
              <a:path w="2387235" h="2126810">
                <a:moveTo>
                  <a:pt x="0" y="0"/>
                </a:moveTo>
                <a:lnTo>
                  <a:pt x="2387236" y="0"/>
                </a:lnTo>
                <a:lnTo>
                  <a:pt x="2387236" y="2126810"/>
                </a:lnTo>
                <a:lnTo>
                  <a:pt x="0" y="21268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9144000" y="9258300"/>
            <a:ext cx="6149837" cy="1028700"/>
          </a:xfrm>
          <a:custGeom>
            <a:avLst/>
            <a:gdLst/>
            <a:ahLst/>
            <a:cxnLst/>
            <a:rect l="l" t="t" r="r" b="b"/>
            <a:pathLst>
              <a:path w="6149837" h="1028700">
                <a:moveTo>
                  <a:pt x="0" y="0"/>
                </a:moveTo>
                <a:lnTo>
                  <a:pt x="6149837" y="0"/>
                </a:lnTo>
                <a:lnTo>
                  <a:pt x="6149837" y="1028700"/>
                </a:lnTo>
                <a:lnTo>
                  <a:pt x="0" y="1028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4525630" y="7088065"/>
            <a:ext cx="4757845" cy="3598661"/>
          </a:xfrm>
          <a:custGeom>
            <a:avLst/>
            <a:gdLst/>
            <a:ahLst/>
            <a:cxnLst/>
            <a:rect l="l" t="t" r="r" b="b"/>
            <a:pathLst>
              <a:path w="4757845" h="3598661">
                <a:moveTo>
                  <a:pt x="0" y="0"/>
                </a:moveTo>
                <a:lnTo>
                  <a:pt x="4757845" y="0"/>
                </a:lnTo>
                <a:lnTo>
                  <a:pt x="4757845" y="3598661"/>
                </a:lnTo>
                <a:lnTo>
                  <a:pt x="0" y="35986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0" name="Picture 20"/>
          <p:cNvPicPr>
            <a:picLocks noChangeAspect="1"/>
          </p:cNvPicPr>
          <p:nvPr/>
        </p:nvPicPr>
        <p:blipFill>
          <a:blip r:embed="rId12"/>
          <a:srcRect/>
          <a:stretch>
            <a:fillRect/>
          </a:stretch>
        </p:blipFill>
        <p:spPr>
          <a:xfrm>
            <a:off x="12311373" y="6594869"/>
            <a:ext cx="1850038" cy="1803787"/>
          </a:xfrm>
          <a:prstGeom prst="rect">
            <a:avLst/>
          </a:prstGeom>
        </p:spPr>
      </p:pic>
      <p:sp>
        <p:nvSpPr>
          <p:cNvPr id="21" name="Freeform 21"/>
          <p:cNvSpPr/>
          <p:nvPr/>
        </p:nvSpPr>
        <p:spPr>
          <a:xfrm>
            <a:off x="425009" y="4388370"/>
            <a:ext cx="7137841" cy="6553836"/>
          </a:xfrm>
          <a:custGeom>
            <a:avLst/>
            <a:gdLst/>
            <a:ahLst/>
            <a:cxnLst/>
            <a:rect l="l" t="t" r="r" b="b"/>
            <a:pathLst>
              <a:path w="7137841" h="6553836">
                <a:moveTo>
                  <a:pt x="0" y="0"/>
                </a:moveTo>
                <a:lnTo>
                  <a:pt x="7137841" y="0"/>
                </a:lnTo>
                <a:lnTo>
                  <a:pt x="7137841" y="6553836"/>
                </a:lnTo>
                <a:lnTo>
                  <a:pt x="0" y="65538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437916" y="-544679"/>
            <a:ext cx="3891562" cy="1926323"/>
          </a:xfrm>
          <a:custGeom>
            <a:avLst/>
            <a:gdLst/>
            <a:ahLst/>
            <a:cxnLst/>
            <a:rect l="l" t="t" r="r" b="b"/>
            <a:pathLst>
              <a:path w="3891562" h="1926323">
                <a:moveTo>
                  <a:pt x="0" y="0"/>
                </a:moveTo>
                <a:lnTo>
                  <a:pt x="3891562" y="0"/>
                </a:lnTo>
                <a:lnTo>
                  <a:pt x="3891562" y="1926323"/>
                </a:lnTo>
                <a:lnTo>
                  <a:pt x="0" y="1926323"/>
                </a:lnTo>
                <a:lnTo>
                  <a:pt x="0" y="0"/>
                </a:lnTo>
                <a:close/>
              </a:path>
            </a:pathLst>
          </a:custGeom>
          <a:blipFill>
            <a:blip r:embed="rId2"/>
            <a:stretch>
              <a:fillRect/>
            </a:stretch>
          </a:blipFill>
        </p:spPr>
      </p:sp>
      <p:pic>
        <p:nvPicPr>
          <p:cNvPr id="6" name="Picture 5" descr="A logo with a black background&#10;&#10;Description automatically generated">
            <a:extLst>
              <a:ext uri="{FF2B5EF4-FFF2-40B4-BE49-F238E27FC236}">
                <a16:creationId xmlns:a16="http://schemas.microsoft.com/office/drawing/2014/main" id="{56336571-C426-5B91-9FB2-9B9B3824ECB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0200" y="1409700"/>
            <a:ext cx="9893453" cy="7644941"/>
          </a:xfrm>
          <a:prstGeom prst="rect">
            <a:avLst/>
          </a:prstGeom>
        </p:spPr>
      </p:pic>
    </p:spTree>
    <p:extLst>
      <p:ext uri="{BB962C8B-B14F-4D97-AF65-F5344CB8AC3E}">
        <p14:creationId xmlns:p14="http://schemas.microsoft.com/office/powerpoint/2010/main" val="10295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881C8327-19CF-AE40-F5A1-CBC1855EE553}"/>
              </a:ext>
            </a:extLst>
          </p:cNvPr>
          <p:cNvGrpSpPr/>
          <p:nvPr/>
        </p:nvGrpSpPr>
        <p:grpSpPr>
          <a:xfrm>
            <a:off x="2209800" y="114301"/>
            <a:ext cx="14396470" cy="2057400"/>
            <a:chOff x="940903" y="371060"/>
            <a:chExt cx="10515600" cy="1371600"/>
          </a:xfrm>
        </p:grpSpPr>
        <p:sp>
          <p:nvSpPr>
            <p:cNvPr id="22" name="Rectangle: Rounded Corners 21">
              <a:extLst>
                <a:ext uri="{FF2B5EF4-FFF2-40B4-BE49-F238E27FC236}">
                  <a16:creationId xmlns:a16="http://schemas.microsoft.com/office/drawing/2014/main" id="{8B63FF5B-E379-00E7-F939-6938897F5059}"/>
                </a:ext>
              </a:extLst>
            </p:cNvPr>
            <p:cNvSpPr/>
            <p:nvPr/>
          </p:nvSpPr>
          <p:spPr>
            <a:xfrm>
              <a:off x="940903" y="371060"/>
              <a:ext cx="10515600" cy="1371600"/>
            </a:xfrm>
            <a:prstGeom prst="roundRect">
              <a:avLst/>
            </a:prstGeom>
            <a:pattFill prst="ltUpDiag">
              <a:fgClr>
                <a:srgbClr val="CBDC2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Rectangle: Rounded Corners 22">
              <a:extLst>
                <a:ext uri="{FF2B5EF4-FFF2-40B4-BE49-F238E27FC236}">
                  <a16:creationId xmlns:a16="http://schemas.microsoft.com/office/drawing/2014/main" id="{E5A480D8-ABCF-877A-5133-947E905AFC60}"/>
                </a:ext>
              </a:extLst>
            </p:cNvPr>
            <p:cNvSpPr/>
            <p:nvPr/>
          </p:nvSpPr>
          <p:spPr>
            <a:xfrm>
              <a:off x="1022792" y="477274"/>
              <a:ext cx="10332720" cy="1188720"/>
            </a:xfrm>
            <a:prstGeom prst="roundRect">
              <a:avLst/>
            </a:prstGeom>
            <a:solidFill>
              <a:srgbClr val="DBE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TextBox 23">
            <a:extLst>
              <a:ext uri="{FF2B5EF4-FFF2-40B4-BE49-F238E27FC236}">
                <a16:creationId xmlns:a16="http://schemas.microsoft.com/office/drawing/2014/main" id="{6F04D88C-AA04-1D83-F1ED-1C0B8B1081ED}"/>
              </a:ext>
            </a:extLst>
          </p:cNvPr>
          <p:cNvSpPr txBox="1"/>
          <p:nvPr/>
        </p:nvSpPr>
        <p:spPr>
          <a:xfrm>
            <a:off x="2514600" y="342900"/>
            <a:ext cx="14009201" cy="1569660"/>
          </a:xfrm>
          <a:prstGeom prst="rect">
            <a:avLst/>
          </a:prstGeom>
          <a:noFill/>
        </p:spPr>
        <p:txBody>
          <a:bodyPr wrap="square" rtlCol="0">
            <a:spAutoFit/>
          </a:bodyPr>
          <a:lstStyle/>
          <a:p>
            <a:pPr lvl="0" algn="ctr">
              <a:defRPr/>
            </a:pPr>
            <a:r>
              <a:rPr lang="vi-VN" sz="4800" dirty="0">
                <a:solidFill>
                  <a:prstClr val="black"/>
                </a:solidFill>
                <a:latin typeface="Cambria" panose="02040503050406030204" pitchFamily="18" charset="0"/>
                <a:ea typeface="Cambria" panose="02040503050406030204" pitchFamily="18" charset="0"/>
              </a:rPr>
              <a:t>Sắp xếp các hình sau thành sơ đồ vòng đời của bướm. Mô tả sơ đồ vòng đời của bướm.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8A7C00B-3267-6EF6-8424-A23F78DF70FB}"/>
              </a:ext>
            </a:extLst>
          </p:cNvPr>
          <p:cNvPicPr>
            <a:picLocks noChangeAspect="1"/>
          </p:cNvPicPr>
          <p:nvPr/>
        </p:nvPicPr>
        <p:blipFill>
          <a:blip r:embed="rId7"/>
          <a:stretch>
            <a:fillRect/>
          </a:stretch>
        </p:blipFill>
        <p:spPr>
          <a:xfrm>
            <a:off x="1676400" y="2857500"/>
            <a:ext cx="15125330" cy="4419600"/>
          </a:xfrm>
          <a:prstGeom prst="rect">
            <a:avLst/>
          </a:prstGeom>
        </p:spPr>
      </p:pic>
    </p:spTree>
    <p:extLst>
      <p:ext uri="{BB962C8B-B14F-4D97-AF65-F5344CB8AC3E}">
        <p14:creationId xmlns:p14="http://schemas.microsoft.com/office/powerpoint/2010/main" val="254000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flipH="1">
            <a:off x="14309782" y="811842"/>
            <a:ext cx="8559602" cy="9105959"/>
          </a:xfrm>
          <a:prstGeom prst="rect">
            <a:avLst/>
          </a:prstGeom>
        </p:spPr>
      </p:pic>
      <p:sp>
        <p:nvSpPr>
          <p:cNvPr id="4" name="Freeform 4"/>
          <p:cNvSpPr/>
          <p:nvPr/>
        </p:nvSpPr>
        <p:spPr>
          <a:xfrm>
            <a:off x="-1150975" y="8070199"/>
            <a:ext cx="21021393" cy="4433603"/>
          </a:xfrm>
          <a:custGeom>
            <a:avLst/>
            <a:gdLst/>
            <a:ahLst/>
            <a:cxnLst/>
            <a:rect l="l" t="t" r="r" b="b"/>
            <a:pathLst>
              <a:path w="21021393" h="4433603">
                <a:moveTo>
                  <a:pt x="0" y="0"/>
                </a:moveTo>
                <a:lnTo>
                  <a:pt x="21021393" y="0"/>
                </a:lnTo>
                <a:lnTo>
                  <a:pt x="21021393" y="4433602"/>
                </a:lnTo>
                <a:lnTo>
                  <a:pt x="0" y="4433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8908343" y="594983"/>
            <a:ext cx="6379351" cy="8663317"/>
          </a:xfrm>
          <a:custGeom>
            <a:avLst/>
            <a:gdLst/>
            <a:ahLst/>
            <a:cxnLst/>
            <a:rect l="l" t="t" r="r" b="b"/>
            <a:pathLst>
              <a:path w="6379351" h="8663317">
                <a:moveTo>
                  <a:pt x="0" y="0"/>
                </a:moveTo>
                <a:lnTo>
                  <a:pt x="6379351" y="0"/>
                </a:lnTo>
                <a:lnTo>
                  <a:pt x="6379351" y="8663317"/>
                </a:lnTo>
                <a:lnTo>
                  <a:pt x="0" y="8663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360468" y="9387986"/>
            <a:ext cx="6334747" cy="1059630"/>
          </a:xfrm>
          <a:custGeom>
            <a:avLst/>
            <a:gdLst/>
            <a:ahLst/>
            <a:cxnLst/>
            <a:rect l="l" t="t" r="r" b="b"/>
            <a:pathLst>
              <a:path w="6334747" h="1059630">
                <a:moveTo>
                  <a:pt x="0" y="0"/>
                </a:moveTo>
                <a:lnTo>
                  <a:pt x="6334747" y="0"/>
                </a:lnTo>
                <a:lnTo>
                  <a:pt x="6334747" y="1059630"/>
                </a:lnTo>
                <a:lnTo>
                  <a:pt x="0" y="1059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7407464" y="9475158"/>
            <a:ext cx="6334747" cy="1059630"/>
          </a:xfrm>
          <a:custGeom>
            <a:avLst/>
            <a:gdLst/>
            <a:ahLst/>
            <a:cxnLst/>
            <a:rect l="l" t="t" r="r" b="b"/>
            <a:pathLst>
              <a:path w="6334747" h="1059630">
                <a:moveTo>
                  <a:pt x="0" y="0"/>
                </a:moveTo>
                <a:lnTo>
                  <a:pt x="6334746" y="0"/>
                </a:lnTo>
                <a:lnTo>
                  <a:pt x="6334746" y="1059631"/>
                </a:lnTo>
                <a:lnTo>
                  <a:pt x="0" y="1059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3024975" y="9387986"/>
            <a:ext cx="6334747" cy="1059630"/>
          </a:xfrm>
          <a:custGeom>
            <a:avLst/>
            <a:gdLst/>
            <a:ahLst/>
            <a:cxnLst/>
            <a:rect l="l" t="t" r="r" b="b"/>
            <a:pathLst>
              <a:path w="6334747" h="1059630">
                <a:moveTo>
                  <a:pt x="0" y="0"/>
                </a:moveTo>
                <a:lnTo>
                  <a:pt x="6334746" y="0"/>
                </a:lnTo>
                <a:lnTo>
                  <a:pt x="6334746" y="1059630"/>
                </a:lnTo>
                <a:lnTo>
                  <a:pt x="0" y="1059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2498546" y="9387986"/>
            <a:ext cx="6334747" cy="1059630"/>
          </a:xfrm>
          <a:custGeom>
            <a:avLst/>
            <a:gdLst/>
            <a:ahLst/>
            <a:cxnLst/>
            <a:rect l="l" t="t" r="r" b="b"/>
            <a:pathLst>
              <a:path w="6334747" h="1059630">
                <a:moveTo>
                  <a:pt x="0" y="0"/>
                </a:moveTo>
                <a:lnTo>
                  <a:pt x="6334747" y="0"/>
                </a:lnTo>
                <a:lnTo>
                  <a:pt x="6334747" y="1059630"/>
                </a:lnTo>
                <a:lnTo>
                  <a:pt x="0" y="1059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150975" y="7269788"/>
            <a:ext cx="4494582" cy="3399538"/>
          </a:xfrm>
          <a:custGeom>
            <a:avLst/>
            <a:gdLst/>
            <a:ahLst/>
            <a:cxnLst/>
            <a:rect l="l" t="t" r="r" b="b"/>
            <a:pathLst>
              <a:path w="4494582" h="3399538">
                <a:moveTo>
                  <a:pt x="0" y="0"/>
                </a:moveTo>
                <a:lnTo>
                  <a:pt x="4494581" y="0"/>
                </a:lnTo>
                <a:lnTo>
                  <a:pt x="4494581" y="3399538"/>
                </a:lnTo>
                <a:lnTo>
                  <a:pt x="0" y="3399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flipH="1">
            <a:off x="-866587" y="-491360"/>
            <a:ext cx="3891562" cy="1926323"/>
          </a:xfrm>
          <a:custGeom>
            <a:avLst/>
            <a:gdLst/>
            <a:ahLst/>
            <a:cxnLst/>
            <a:rect l="l" t="t" r="r" b="b"/>
            <a:pathLst>
              <a:path w="3891562" h="1926323">
                <a:moveTo>
                  <a:pt x="3891562" y="0"/>
                </a:moveTo>
                <a:lnTo>
                  <a:pt x="0" y="0"/>
                </a:lnTo>
                <a:lnTo>
                  <a:pt x="0" y="1926323"/>
                </a:lnTo>
                <a:lnTo>
                  <a:pt x="3891562" y="1926323"/>
                </a:lnTo>
                <a:lnTo>
                  <a:pt x="3891562" y="0"/>
                </a:lnTo>
                <a:close/>
              </a:path>
            </a:pathLst>
          </a:custGeom>
          <a:blipFill>
            <a:blip r:embed="rId11"/>
            <a:stretch>
              <a:fillRect/>
            </a:stretch>
          </a:blipFill>
        </p:spPr>
      </p:sp>
      <p:pic>
        <p:nvPicPr>
          <p:cNvPr id="13" name="Picture 12">
            <a:extLst>
              <a:ext uri="{FF2B5EF4-FFF2-40B4-BE49-F238E27FC236}">
                <a16:creationId xmlns:a16="http://schemas.microsoft.com/office/drawing/2014/main" id="{4676CA8C-97CB-7429-B3F9-564C35B6A00C}"/>
              </a:ext>
            </a:extLst>
          </p:cNvPr>
          <p:cNvPicPr>
            <a:picLocks noChangeAspect="1"/>
          </p:cNvPicPr>
          <p:nvPr/>
        </p:nvPicPr>
        <p:blipFill>
          <a:blip r:embed="rId12"/>
          <a:stretch>
            <a:fillRect/>
          </a:stretch>
        </p:blipFill>
        <p:spPr>
          <a:xfrm>
            <a:off x="914400" y="647700"/>
            <a:ext cx="9364268" cy="8638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E2F8C8D-A446-C215-B157-011C3DC49818}"/>
              </a:ext>
            </a:extLst>
          </p:cNvPr>
          <p:cNvPicPr>
            <a:picLocks noChangeAspect="1"/>
          </p:cNvPicPr>
          <p:nvPr/>
        </p:nvPicPr>
        <p:blipFill>
          <a:blip r:embed="rId7"/>
          <a:stretch>
            <a:fillRect/>
          </a:stretch>
        </p:blipFill>
        <p:spPr>
          <a:xfrm>
            <a:off x="1676400" y="2247900"/>
            <a:ext cx="2514600" cy="3219915"/>
          </a:xfrm>
          <a:prstGeom prst="rect">
            <a:avLst/>
          </a:prstGeom>
        </p:spPr>
      </p:pic>
      <p:pic>
        <p:nvPicPr>
          <p:cNvPr id="8" name="Picture 7">
            <a:extLst>
              <a:ext uri="{FF2B5EF4-FFF2-40B4-BE49-F238E27FC236}">
                <a16:creationId xmlns:a16="http://schemas.microsoft.com/office/drawing/2014/main" id="{0B9AD000-0F66-A765-EDC2-DBE86C9DEA16}"/>
              </a:ext>
            </a:extLst>
          </p:cNvPr>
          <p:cNvPicPr>
            <a:picLocks noChangeAspect="1"/>
          </p:cNvPicPr>
          <p:nvPr/>
        </p:nvPicPr>
        <p:blipFill>
          <a:blip r:embed="rId8"/>
          <a:stretch>
            <a:fillRect/>
          </a:stretch>
        </p:blipFill>
        <p:spPr>
          <a:xfrm>
            <a:off x="4876800" y="2095500"/>
            <a:ext cx="4343400" cy="3276044"/>
          </a:xfrm>
          <a:prstGeom prst="rect">
            <a:avLst/>
          </a:prstGeom>
        </p:spPr>
      </p:pic>
      <p:pic>
        <p:nvPicPr>
          <p:cNvPr id="10" name="Picture 9">
            <a:extLst>
              <a:ext uri="{FF2B5EF4-FFF2-40B4-BE49-F238E27FC236}">
                <a16:creationId xmlns:a16="http://schemas.microsoft.com/office/drawing/2014/main" id="{E51A9F9C-9052-DEB8-AAF9-48C8109AFC3C}"/>
              </a:ext>
            </a:extLst>
          </p:cNvPr>
          <p:cNvPicPr>
            <a:picLocks noChangeAspect="1"/>
          </p:cNvPicPr>
          <p:nvPr/>
        </p:nvPicPr>
        <p:blipFill>
          <a:blip r:embed="rId9"/>
          <a:stretch>
            <a:fillRect/>
          </a:stretch>
        </p:blipFill>
        <p:spPr>
          <a:xfrm>
            <a:off x="10058400" y="2324100"/>
            <a:ext cx="2076450" cy="2981325"/>
          </a:xfrm>
          <a:prstGeom prst="rect">
            <a:avLst/>
          </a:prstGeom>
        </p:spPr>
      </p:pic>
      <p:pic>
        <p:nvPicPr>
          <p:cNvPr id="12" name="Picture 11">
            <a:extLst>
              <a:ext uri="{FF2B5EF4-FFF2-40B4-BE49-F238E27FC236}">
                <a16:creationId xmlns:a16="http://schemas.microsoft.com/office/drawing/2014/main" id="{C169564E-B5F1-8F63-C127-B5EA957D92CA}"/>
              </a:ext>
            </a:extLst>
          </p:cNvPr>
          <p:cNvPicPr>
            <a:picLocks noChangeAspect="1"/>
          </p:cNvPicPr>
          <p:nvPr/>
        </p:nvPicPr>
        <p:blipFill>
          <a:blip r:embed="rId10"/>
          <a:stretch>
            <a:fillRect/>
          </a:stretch>
        </p:blipFill>
        <p:spPr>
          <a:xfrm>
            <a:off x="12801600" y="2171700"/>
            <a:ext cx="3867150" cy="3152775"/>
          </a:xfrm>
          <a:prstGeom prst="rect">
            <a:avLst/>
          </a:prstGeom>
        </p:spPr>
      </p:pic>
    </p:spTree>
    <p:extLst>
      <p:ext uri="{BB962C8B-B14F-4D97-AF65-F5344CB8AC3E}">
        <p14:creationId xmlns:p14="http://schemas.microsoft.com/office/powerpoint/2010/main" val="355356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32463E7-E8CE-C7C1-B46F-709A6706F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extLst>
      <p:ext uri="{BB962C8B-B14F-4D97-AF65-F5344CB8AC3E}">
        <p14:creationId xmlns:p14="http://schemas.microsoft.com/office/powerpoint/2010/main" val="24363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09800" y="723900"/>
            <a:ext cx="14935200" cy="175432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về vòng đời của một động vật đẻ trứng và viết sơ đồ miêu tả vòng đời của động vật đó.</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6" name="Picture 5">
            <a:extLst>
              <a:ext uri="{FF2B5EF4-FFF2-40B4-BE49-F238E27FC236}">
                <a16:creationId xmlns:a16="http://schemas.microsoft.com/office/drawing/2014/main" id="{2886DA0C-0D42-FF5E-F10B-C3339BDFC90A}"/>
              </a:ext>
            </a:extLst>
          </p:cNvPr>
          <p:cNvPicPr>
            <a:picLocks noChangeAspect="1"/>
          </p:cNvPicPr>
          <p:nvPr/>
        </p:nvPicPr>
        <p:blipFill>
          <a:blip r:embed="rId5"/>
          <a:stretch>
            <a:fillRect/>
          </a:stretch>
        </p:blipFill>
        <p:spPr>
          <a:xfrm>
            <a:off x="4267200" y="3238500"/>
            <a:ext cx="13249102" cy="5562600"/>
          </a:xfrm>
          <a:prstGeom prst="rect">
            <a:avLst/>
          </a:prstGeom>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1181102" y="3793118"/>
            <a:ext cx="13514423" cy="5725202"/>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28700" y="2471738"/>
            <a:ext cx="15963900" cy="6894182"/>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670062" y="3068927"/>
            <a:ext cx="13649309" cy="2693045"/>
          </a:xfrm>
          <a:prstGeom prst="rect">
            <a:avLst/>
          </a:prstGeom>
        </p:spPr>
        <p:txBody>
          <a:bodyPr wrap="square" lIns="0" tIns="0" rIns="0" bIns="0" rtlCol="0" anchor="t">
            <a:spAutoFit/>
          </a:bodyPr>
          <a:lstStyle/>
          <a:p>
            <a:pPr algn="ctr" defTabSz="914445">
              <a:lnSpc>
                <a:spcPts val="7010"/>
              </a:lnSpc>
            </a:pPr>
            <a:r>
              <a:rPr lang="en-US" sz="7200" dirty="0">
                <a:solidFill>
                  <a:srgbClr val="8C213E"/>
                </a:solidFill>
                <a:latin typeface="Dancing Script Bold"/>
              </a:rPr>
              <a:t>Thầy cô cần giáo án điện tử lớp 12345 bộ KNTT và CD nhắn e gửi nhé</a:t>
            </a:r>
          </a:p>
        </p:txBody>
      </p:sp>
      <p:sp>
        <p:nvSpPr>
          <p:cNvPr id="8" name="Freeform 8"/>
          <p:cNvSpPr/>
          <p:nvPr/>
        </p:nvSpPr>
        <p:spPr>
          <a:xfrm rot="-962328">
            <a:off x="-81992" y="2503952"/>
            <a:ext cx="4771080" cy="789398"/>
          </a:xfrm>
          <a:custGeom>
            <a:avLst/>
            <a:gdLst/>
            <a:ahLst/>
            <a:cxnLst/>
            <a:rect l="l" t="t" r="r" b="b"/>
            <a:pathLst>
              <a:path w="4771080" h="789397">
                <a:moveTo>
                  <a:pt x="0" y="0"/>
                </a:moveTo>
                <a:lnTo>
                  <a:pt x="4771079" y="0"/>
                </a:lnTo>
                <a:lnTo>
                  <a:pt x="4771079" y="789397"/>
                </a:lnTo>
                <a:lnTo>
                  <a:pt x="0" y="7893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3365657" y="866776"/>
            <a:ext cx="11556687" cy="1436291"/>
          </a:xfrm>
          <a:prstGeom prst="rect">
            <a:avLst/>
          </a:prstGeom>
        </p:spPr>
        <p:txBody>
          <a:bodyPr lIns="0" tIns="0" rIns="0" bIns="0" rtlCol="0" anchor="t">
            <a:spAutoFit/>
          </a:bodyPr>
          <a:lstStyle/>
          <a:p>
            <a:pPr algn="ctr" defTabSz="914445">
              <a:lnSpc>
                <a:spcPts val="11201"/>
              </a:lnSpc>
            </a:pPr>
            <a:r>
              <a:rPr lang="en-US" sz="8001" dirty="0">
                <a:solidFill>
                  <a:srgbClr val="FFCEDB"/>
                </a:solidFill>
                <a:latin typeface="Coiny"/>
              </a:rPr>
              <a:t>NỖ LỰC HẾT MÌNH</a:t>
            </a:r>
          </a:p>
        </p:txBody>
      </p:sp>
      <p:sp>
        <p:nvSpPr>
          <p:cNvPr id="14" name="Rectangle 13"/>
          <p:cNvSpPr/>
          <p:nvPr/>
        </p:nvSpPr>
        <p:spPr>
          <a:xfrm>
            <a:off x="1619100" y="7129962"/>
            <a:ext cx="12638424" cy="1200329"/>
          </a:xfrm>
          <a:prstGeom prst="rect">
            <a:avLst/>
          </a:prstGeom>
        </p:spPr>
        <p:txBody>
          <a:bodyPr wrap="square">
            <a:spAutoFit/>
          </a:bodyPr>
          <a:lstStyle/>
          <a:p>
            <a:pPr marL="514376" indent="-514376" defTabSz="1371669">
              <a:buFont typeface="Wingdings" panose="05000000000000000000" pitchFamily="2" charset="2"/>
              <a:buChar char="è"/>
              <a:defRPr/>
            </a:pPr>
            <a:r>
              <a:rPr lang="en-US" sz="3600" b="1" kern="0" dirty="0">
                <a:solidFill>
                  <a:srgbClr val="002060"/>
                </a:solidFill>
                <a:latin typeface="Bahnschrift SemiBold Condensed" panose="020B0502040204020203" pitchFamily="34" charset="0"/>
                <a:ea typeface="Cambria" panose="02040503050406030204" pitchFamily="18" charset="0"/>
                <a:sym typeface="Wingdings" panose="05000000000000000000" pitchFamily="2" charset="2"/>
              </a:rPr>
              <a:t>Mời bạn  QUYÉT MÃ ZALO vào nhóm zalo miễn phí</a:t>
            </a:r>
          </a:p>
          <a:p>
            <a:pPr marL="514376" indent="-514376" defTabSz="1371669">
              <a:buFont typeface="Wingdings" panose="05000000000000000000" pitchFamily="2" charset="2"/>
              <a:buChar char="è"/>
              <a:defRPr/>
            </a:pPr>
            <a:r>
              <a:rPr lang="en-US" sz="3600" b="1" kern="0" dirty="0">
                <a:solidFill>
                  <a:srgbClr val="002060"/>
                </a:solidFill>
                <a:latin typeface="Bahnschrift SemiBold Condensed" panose="020B0502040204020203" pitchFamily="34" charset="0"/>
                <a:ea typeface="Cambria" panose="02040503050406030204" pitchFamily="18" charset="0"/>
                <a:sym typeface="Wingdings" panose="05000000000000000000" pitchFamily="2" charset="2"/>
              </a:rPr>
              <a:t> Để cập nhật các tài liệu  mới  và hay nhất cấp tiểu học</a:t>
            </a:r>
            <a:endParaRPr lang="en-US" sz="3600" b="1" kern="0" dirty="0">
              <a:solidFill>
                <a:srgbClr val="002060"/>
              </a:solidFill>
              <a:latin typeface="Bahnschrift SemiBold Condensed" panose="020B0502040204020203" pitchFamily="34" charset="0"/>
              <a:ea typeface="微软雅黑"/>
            </a:endParaRPr>
          </a:p>
        </p:txBody>
      </p:sp>
      <p:pic>
        <p:nvPicPr>
          <p:cNvPr id="7" name="Picture 6"/>
          <p:cNvPicPr>
            <a:picLocks noChangeAspect="1"/>
          </p:cNvPicPr>
          <p:nvPr/>
        </p:nvPicPr>
        <p:blipFill>
          <a:blip r:embed="rId9"/>
          <a:stretch>
            <a:fillRect/>
          </a:stretch>
        </p:blipFill>
        <p:spPr>
          <a:xfrm>
            <a:off x="11216670" y="4781216"/>
            <a:ext cx="5212554" cy="4560986"/>
          </a:xfrm>
          <a:prstGeom prst="rect">
            <a:avLst/>
          </a:prstGeom>
        </p:spPr>
      </p:pic>
    </p:spTree>
    <p:extLst>
      <p:ext uri="{BB962C8B-B14F-4D97-AF65-F5344CB8AC3E}">
        <p14:creationId xmlns:p14="http://schemas.microsoft.com/office/powerpoint/2010/main" val="693301029"/>
      </p:ext>
    </p:extLst>
  </p:cSld>
  <p:clrMapOvr>
    <a:masterClrMapping/>
  </p:clrMapOvr>
  <p:transition spd="slow">
    <p:cover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6" name="Picture 26"/>
          <p:cNvPicPr>
            <a:picLocks noChangeAspect="1"/>
          </p:cNvPicPr>
          <p:nvPr/>
        </p:nvPicPr>
        <p:blipFill>
          <a:blip r:embed="rId4"/>
          <a:srcRect/>
          <a:stretch>
            <a:fillRect/>
          </a:stretch>
        </p:blipFill>
        <p:spPr>
          <a:xfrm flipH="1">
            <a:off x="15140419" y="1453801"/>
            <a:ext cx="5143500" cy="8229600"/>
          </a:xfrm>
          <a:prstGeom prst="rect">
            <a:avLst/>
          </a:prstGeom>
        </p:spPr>
      </p:pic>
      <p:pic>
        <p:nvPicPr>
          <p:cNvPr id="27" name="Picture 27"/>
          <p:cNvPicPr>
            <a:picLocks noChangeAspect="1"/>
          </p:cNvPicPr>
          <p:nvPr/>
        </p:nvPicPr>
        <p:blipFill>
          <a:blip r:embed="rId4"/>
          <a:srcRect/>
          <a:stretch>
            <a:fillRect/>
          </a:stretch>
        </p:blipFill>
        <p:spPr>
          <a:xfrm>
            <a:off x="-1995919" y="1453801"/>
            <a:ext cx="5143500" cy="8229600"/>
          </a:xfrm>
          <a:prstGeom prst="rect">
            <a:avLst/>
          </a:prstGeom>
        </p:spPr>
      </p:pic>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7"/>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7"/>
            <a:stretch>
              <a:fillRect/>
            </a:stretch>
          </a:blipFill>
        </p:spPr>
      </p:sp>
      <p:pic>
        <p:nvPicPr>
          <p:cNvPr id="33" name="Picture 32">
            <a:extLst>
              <a:ext uri="{FF2B5EF4-FFF2-40B4-BE49-F238E27FC236}">
                <a16:creationId xmlns:a16="http://schemas.microsoft.com/office/drawing/2014/main" id="{83E7B7AC-66C9-0681-E536-2F0E8A088C68}"/>
              </a:ext>
            </a:extLst>
          </p:cNvPr>
          <p:cNvPicPr>
            <a:picLocks noChangeAspect="1"/>
          </p:cNvPicPr>
          <p:nvPr/>
        </p:nvPicPr>
        <p:blipFill>
          <a:blip r:embed="rId8"/>
          <a:stretch>
            <a:fillRect/>
          </a:stretch>
        </p:blipFill>
        <p:spPr>
          <a:xfrm>
            <a:off x="2209800" y="2781300"/>
            <a:ext cx="14126505"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flipH="1">
            <a:off x="14951094" y="2228302"/>
            <a:ext cx="6232005" cy="6629793"/>
          </a:xfrm>
          <a:prstGeom prst="rect">
            <a:avLst/>
          </a:prstGeom>
        </p:spPr>
      </p:pic>
      <p:sp>
        <p:nvSpPr>
          <p:cNvPr id="9" name="Freeform 9"/>
          <p:cNvSpPr/>
          <p:nvPr/>
        </p:nvSpPr>
        <p:spPr>
          <a:xfrm flipH="1">
            <a:off x="-1366697" y="8476963"/>
            <a:ext cx="21021393" cy="4433603"/>
          </a:xfrm>
          <a:custGeom>
            <a:avLst/>
            <a:gdLst/>
            <a:ahLst/>
            <a:cxnLst/>
            <a:rect l="l" t="t" r="r" b="b"/>
            <a:pathLst>
              <a:path w="21021393" h="4433603">
                <a:moveTo>
                  <a:pt x="21021394" y="0"/>
                </a:moveTo>
                <a:lnTo>
                  <a:pt x="0" y="0"/>
                </a:lnTo>
                <a:lnTo>
                  <a:pt x="0" y="4433603"/>
                </a:lnTo>
                <a:lnTo>
                  <a:pt x="21021394" y="4433603"/>
                </a:lnTo>
                <a:lnTo>
                  <a:pt x="2102139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flipH="1">
            <a:off x="15527842" y="268670"/>
            <a:ext cx="3070829" cy="1520060"/>
          </a:xfrm>
          <a:custGeom>
            <a:avLst/>
            <a:gdLst/>
            <a:ahLst/>
            <a:cxnLst/>
            <a:rect l="l" t="t" r="r" b="b"/>
            <a:pathLst>
              <a:path w="3070829" h="1520060">
                <a:moveTo>
                  <a:pt x="3070829" y="0"/>
                </a:moveTo>
                <a:lnTo>
                  <a:pt x="0" y="0"/>
                </a:lnTo>
                <a:lnTo>
                  <a:pt x="0" y="1520060"/>
                </a:lnTo>
                <a:lnTo>
                  <a:pt x="3070829" y="1520060"/>
                </a:lnTo>
                <a:lnTo>
                  <a:pt x="3070829" y="0"/>
                </a:lnTo>
                <a:close/>
              </a:path>
            </a:pathLst>
          </a:custGeom>
          <a:blipFill>
            <a:blip r:embed="rId5"/>
            <a:stretch>
              <a:fillRect/>
            </a:stretch>
          </a:blipFill>
        </p:spPr>
      </p:sp>
      <p:sp>
        <p:nvSpPr>
          <p:cNvPr id="11" name="Freeform 11"/>
          <p:cNvSpPr/>
          <p:nvPr/>
        </p:nvSpPr>
        <p:spPr>
          <a:xfrm>
            <a:off x="-607872" y="178210"/>
            <a:ext cx="3167373" cy="1567850"/>
          </a:xfrm>
          <a:custGeom>
            <a:avLst/>
            <a:gdLst/>
            <a:ahLst/>
            <a:cxnLst/>
            <a:rect l="l" t="t" r="r" b="b"/>
            <a:pathLst>
              <a:path w="3167373" h="1567850">
                <a:moveTo>
                  <a:pt x="0" y="0"/>
                </a:moveTo>
                <a:lnTo>
                  <a:pt x="3167373" y="0"/>
                </a:lnTo>
                <a:lnTo>
                  <a:pt x="3167373" y="1567850"/>
                </a:lnTo>
                <a:lnTo>
                  <a:pt x="0" y="1567850"/>
                </a:lnTo>
                <a:lnTo>
                  <a:pt x="0" y="0"/>
                </a:lnTo>
                <a:close/>
              </a:path>
            </a:pathLst>
          </a:custGeom>
          <a:blipFill>
            <a:blip r:embed="rId5"/>
            <a:stretch>
              <a:fillRect/>
            </a:stretch>
          </a:blipFill>
        </p:spPr>
      </p:sp>
      <p:sp>
        <p:nvSpPr>
          <p:cNvPr id="14" name="Freeform 14"/>
          <p:cNvSpPr/>
          <p:nvPr/>
        </p:nvSpPr>
        <p:spPr>
          <a:xfrm>
            <a:off x="-1075192" y="9145530"/>
            <a:ext cx="7269385" cy="1215970"/>
          </a:xfrm>
          <a:custGeom>
            <a:avLst/>
            <a:gdLst/>
            <a:ahLst/>
            <a:cxnLst/>
            <a:rect l="l" t="t" r="r" b="b"/>
            <a:pathLst>
              <a:path w="7269385" h="1215970">
                <a:moveTo>
                  <a:pt x="0" y="0"/>
                </a:moveTo>
                <a:lnTo>
                  <a:pt x="7269385" y="0"/>
                </a:lnTo>
                <a:lnTo>
                  <a:pt x="7269385" y="1215970"/>
                </a:lnTo>
                <a:lnTo>
                  <a:pt x="0" y="1215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5331284" y="9563100"/>
            <a:ext cx="6334747" cy="1059630"/>
          </a:xfrm>
          <a:custGeom>
            <a:avLst/>
            <a:gdLst/>
            <a:ahLst/>
            <a:cxnLst/>
            <a:rect l="l" t="t" r="r" b="b"/>
            <a:pathLst>
              <a:path w="6334747" h="1059630">
                <a:moveTo>
                  <a:pt x="0" y="0"/>
                </a:moveTo>
                <a:lnTo>
                  <a:pt x="6334746" y="0"/>
                </a:lnTo>
                <a:lnTo>
                  <a:pt x="6334746" y="1059630"/>
                </a:lnTo>
                <a:lnTo>
                  <a:pt x="0" y="1059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1014337" y="9563100"/>
            <a:ext cx="6334747" cy="1059630"/>
          </a:xfrm>
          <a:custGeom>
            <a:avLst/>
            <a:gdLst/>
            <a:ahLst/>
            <a:cxnLst/>
            <a:rect l="l" t="t" r="r" b="b"/>
            <a:pathLst>
              <a:path w="6334747" h="1059630">
                <a:moveTo>
                  <a:pt x="0" y="0"/>
                </a:moveTo>
                <a:lnTo>
                  <a:pt x="6334746" y="0"/>
                </a:lnTo>
                <a:lnTo>
                  <a:pt x="6334746" y="1059630"/>
                </a:lnTo>
                <a:lnTo>
                  <a:pt x="0" y="1059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832784" y="9634135"/>
            <a:ext cx="6334747" cy="1059630"/>
          </a:xfrm>
          <a:custGeom>
            <a:avLst/>
            <a:gdLst/>
            <a:ahLst/>
            <a:cxnLst/>
            <a:rect l="l" t="t" r="r" b="b"/>
            <a:pathLst>
              <a:path w="6334747" h="1059630">
                <a:moveTo>
                  <a:pt x="0" y="0"/>
                </a:moveTo>
                <a:lnTo>
                  <a:pt x="6334747" y="0"/>
                </a:lnTo>
                <a:lnTo>
                  <a:pt x="6334747" y="1059630"/>
                </a:lnTo>
                <a:lnTo>
                  <a:pt x="0" y="1059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flipH="1">
            <a:off x="15864953" y="7219046"/>
            <a:ext cx="3182736" cy="3278099"/>
          </a:xfrm>
          <a:custGeom>
            <a:avLst/>
            <a:gdLst/>
            <a:ahLst/>
            <a:cxnLst/>
            <a:rect l="l" t="t" r="r" b="b"/>
            <a:pathLst>
              <a:path w="3182736" h="3278099">
                <a:moveTo>
                  <a:pt x="3182735" y="0"/>
                </a:moveTo>
                <a:lnTo>
                  <a:pt x="0" y="0"/>
                </a:lnTo>
                <a:lnTo>
                  <a:pt x="0" y="3278099"/>
                </a:lnTo>
                <a:lnTo>
                  <a:pt x="3182735" y="3278099"/>
                </a:lnTo>
                <a:lnTo>
                  <a:pt x="3182735"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0" name="Group 20"/>
          <p:cNvGrpSpPr/>
          <p:nvPr/>
        </p:nvGrpSpPr>
        <p:grpSpPr>
          <a:xfrm>
            <a:off x="990600" y="3467100"/>
            <a:ext cx="13639800" cy="2362200"/>
            <a:chOff x="0" y="0"/>
            <a:chExt cx="2259683" cy="900294"/>
          </a:xfrm>
        </p:grpSpPr>
        <p:sp>
          <p:nvSpPr>
            <p:cNvPr id="21" name="Freeform 21"/>
            <p:cNvSpPr/>
            <p:nvPr/>
          </p:nvSpPr>
          <p:spPr>
            <a:xfrm>
              <a:off x="0" y="0"/>
              <a:ext cx="2259684" cy="900294"/>
            </a:xfrm>
            <a:custGeom>
              <a:avLst/>
              <a:gdLst/>
              <a:ahLst/>
              <a:cxnLst/>
              <a:rect l="l" t="t" r="r" b="b"/>
              <a:pathLst>
                <a:path w="2259684" h="900294">
                  <a:moveTo>
                    <a:pt x="24363" y="0"/>
                  </a:moveTo>
                  <a:lnTo>
                    <a:pt x="2235320" y="0"/>
                  </a:lnTo>
                  <a:cubicBezTo>
                    <a:pt x="2248776" y="0"/>
                    <a:pt x="2259684" y="10908"/>
                    <a:pt x="2259684" y="24363"/>
                  </a:cubicBezTo>
                  <a:lnTo>
                    <a:pt x="2259684" y="875930"/>
                  </a:lnTo>
                  <a:cubicBezTo>
                    <a:pt x="2259684" y="889386"/>
                    <a:pt x="2248776" y="900294"/>
                    <a:pt x="2235320" y="900294"/>
                  </a:cubicBezTo>
                  <a:lnTo>
                    <a:pt x="24363" y="900294"/>
                  </a:lnTo>
                  <a:cubicBezTo>
                    <a:pt x="10908" y="900294"/>
                    <a:pt x="0" y="889386"/>
                    <a:pt x="0" y="875930"/>
                  </a:cubicBezTo>
                  <a:lnTo>
                    <a:pt x="0" y="24363"/>
                  </a:lnTo>
                  <a:cubicBezTo>
                    <a:pt x="0" y="10908"/>
                    <a:pt x="10908" y="0"/>
                    <a:pt x="24363" y="0"/>
                  </a:cubicBezTo>
                  <a:close/>
                </a:path>
              </a:pathLst>
            </a:custGeom>
            <a:solidFill>
              <a:srgbClr val="FFFFFF"/>
            </a:solidFill>
          </p:spPr>
        </p:sp>
        <p:sp>
          <p:nvSpPr>
            <p:cNvPr id="22" name="TextBox 22"/>
            <p:cNvSpPr txBox="1"/>
            <p:nvPr/>
          </p:nvSpPr>
          <p:spPr>
            <a:xfrm>
              <a:off x="0" y="-38100"/>
              <a:ext cx="2259683" cy="938394"/>
            </a:xfrm>
            <a:prstGeom prst="rect">
              <a:avLst/>
            </a:prstGeom>
          </p:spPr>
          <p:txBody>
            <a:bodyPr lIns="50800" tIns="50800" rIns="50800" bIns="50800" rtlCol="0" anchor="ctr"/>
            <a:lstStyle/>
            <a:p>
              <a:pPr algn="ctr">
                <a:lnSpc>
                  <a:spcPts val="2659"/>
                </a:lnSpc>
              </a:pPr>
              <a:endParaRPr b="1"/>
            </a:p>
          </p:txBody>
        </p:sp>
      </p:grpSp>
      <p:sp>
        <p:nvSpPr>
          <p:cNvPr id="23" name="Freeform 23"/>
          <p:cNvSpPr/>
          <p:nvPr/>
        </p:nvSpPr>
        <p:spPr>
          <a:xfrm>
            <a:off x="318768" y="6734529"/>
            <a:ext cx="4481465" cy="4114800"/>
          </a:xfrm>
          <a:custGeom>
            <a:avLst/>
            <a:gdLst/>
            <a:ahLst/>
            <a:cxnLst/>
            <a:rect l="l" t="t" r="r" b="b"/>
            <a:pathLst>
              <a:path w="4481465" h="4114800">
                <a:moveTo>
                  <a:pt x="0" y="0"/>
                </a:moveTo>
                <a:lnTo>
                  <a:pt x="4481466" y="0"/>
                </a:lnTo>
                <a:lnTo>
                  <a:pt x="44814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4"/>
          <p:cNvPicPr>
            <a:picLocks noChangeAspect="1"/>
          </p:cNvPicPr>
          <p:nvPr/>
        </p:nvPicPr>
        <p:blipFill>
          <a:blip r:embed="rId12"/>
          <a:srcRect/>
          <a:stretch>
            <a:fillRect/>
          </a:stretch>
        </p:blipFill>
        <p:spPr>
          <a:xfrm>
            <a:off x="7065588" y="7322470"/>
            <a:ext cx="1507138" cy="1469460"/>
          </a:xfrm>
          <a:prstGeom prst="rect">
            <a:avLst/>
          </a:prstGeom>
        </p:spPr>
      </p:pic>
      <p:sp>
        <p:nvSpPr>
          <p:cNvPr id="30" name="TextBox 30"/>
          <p:cNvSpPr txBox="1"/>
          <p:nvPr/>
        </p:nvSpPr>
        <p:spPr>
          <a:xfrm>
            <a:off x="1476841" y="3677583"/>
            <a:ext cx="12924959" cy="1477328"/>
          </a:xfrm>
          <a:prstGeom prst="rect">
            <a:avLst/>
          </a:prstGeom>
        </p:spPr>
        <p:txBody>
          <a:bodyPr wrap="square" lIns="0" tIns="0" rIns="0" bIns="0" rtlCol="0" anchor="t">
            <a:spAutoFit/>
          </a:bodyPr>
          <a:lstStyle/>
          <a:p>
            <a:pPr marL="0" lvl="0" indent="0" algn="ctr"/>
            <a:r>
              <a:rPr lang="vi-VN" sz="4800" b="1" dirty="0">
                <a:solidFill>
                  <a:srgbClr val="12100F"/>
                </a:solidFill>
                <a:latin typeface="Cambria" panose="02040503050406030204" pitchFamily="18" charset="0"/>
                <a:ea typeface="Cambria" panose="02040503050406030204" pitchFamily="18" charset="0"/>
                <a:cs typeface="Jua"/>
                <a:sym typeface="Jua"/>
              </a:rPr>
              <a:t>Quan sát một số động vật ở địa phương em, kể tên các giai đoạn phát triển của động vật đó.</a:t>
            </a:r>
            <a:endParaRPr lang="en-US" sz="4800" b="1" dirty="0">
              <a:solidFill>
                <a:srgbClr val="12100F"/>
              </a:solidFill>
              <a:latin typeface="Cambria" panose="02040503050406030204" pitchFamily="18" charset="0"/>
              <a:ea typeface="Cambria" panose="02040503050406030204" pitchFamily="18" charset="0"/>
              <a:cs typeface="Jua"/>
              <a:sym typeface="Jua"/>
            </a:endParaRPr>
          </a:p>
        </p:txBody>
      </p:sp>
      <p:sp>
        <p:nvSpPr>
          <p:cNvPr id="33" name="Freeform 33"/>
          <p:cNvSpPr/>
          <p:nvPr/>
        </p:nvSpPr>
        <p:spPr>
          <a:xfrm>
            <a:off x="7819157" y="8771124"/>
            <a:ext cx="2281998" cy="1726020"/>
          </a:xfrm>
          <a:custGeom>
            <a:avLst/>
            <a:gdLst/>
            <a:ahLst/>
            <a:cxnLst/>
            <a:rect l="l" t="t" r="r" b="b"/>
            <a:pathLst>
              <a:path w="2281998" h="1726020">
                <a:moveTo>
                  <a:pt x="0" y="0"/>
                </a:moveTo>
                <a:lnTo>
                  <a:pt x="2281998" y="0"/>
                </a:lnTo>
                <a:lnTo>
                  <a:pt x="2281998" y="1726021"/>
                </a:lnTo>
                <a:lnTo>
                  <a:pt x="0" y="1726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4" name="Freeform 34"/>
          <p:cNvSpPr/>
          <p:nvPr/>
        </p:nvSpPr>
        <p:spPr>
          <a:xfrm>
            <a:off x="12647105" y="8520695"/>
            <a:ext cx="2547582" cy="1926898"/>
          </a:xfrm>
          <a:custGeom>
            <a:avLst/>
            <a:gdLst/>
            <a:ahLst/>
            <a:cxnLst/>
            <a:rect l="l" t="t" r="r" b="b"/>
            <a:pathLst>
              <a:path w="2547582" h="1926898">
                <a:moveTo>
                  <a:pt x="0" y="0"/>
                </a:moveTo>
                <a:lnTo>
                  <a:pt x="2547582" y="0"/>
                </a:lnTo>
                <a:lnTo>
                  <a:pt x="2547582" y="1926898"/>
                </a:lnTo>
                <a:lnTo>
                  <a:pt x="0" y="19268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5" name="Freeform 35"/>
          <p:cNvSpPr/>
          <p:nvPr/>
        </p:nvSpPr>
        <p:spPr>
          <a:xfrm>
            <a:off x="6051443" y="8674527"/>
            <a:ext cx="1893541" cy="1686973"/>
          </a:xfrm>
          <a:custGeom>
            <a:avLst/>
            <a:gdLst/>
            <a:ahLst/>
            <a:cxnLst/>
            <a:rect l="l" t="t" r="r" b="b"/>
            <a:pathLst>
              <a:path w="1893541" h="1686973">
                <a:moveTo>
                  <a:pt x="0" y="0"/>
                </a:moveTo>
                <a:lnTo>
                  <a:pt x="1893541" y="0"/>
                </a:lnTo>
                <a:lnTo>
                  <a:pt x="1893541" y="1686973"/>
                </a:lnTo>
                <a:lnTo>
                  <a:pt x="0" y="16869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Freeform 36"/>
          <p:cNvSpPr/>
          <p:nvPr/>
        </p:nvSpPr>
        <p:spPr>
          <a:xfrm>
            <a:off x="10869159" y="8791929"/>
            <a:ext cx="1858008" cy="1655316"/>
          </a:xfrm>
          <a:custGeom>
            <a:avLst/>
            <a:gdLst/>
            <a:ahLst/>
            <a:cxnLst/>
            <a:rect l="l" t="t" r="r" b="b"/>
            <a:pathLst>
              <a:path w="1858008" h="1655316">
                <a:moveTo>
                  <a:pt x="0" y="0"/>
                </a:moveTo>
                <a:lnTo>
                  <a:pt x="1858008" y="0"/>
                </a:lnTo>
                <a:lnTo>
                  <a:pt x="1858008" y="1655316"/>
                </a:lnTo>
                <a:lnTo>
                  <a:pt x="0" y="16553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7A2CC528-F7CF-94E4-28EF-00EA22EF72A0}"/>
              </a:ext>
            </a:extLst>
          </p:cNvPr>
          <p:cNvPicPr>
            <a:picLocks noChangeAspect="1"/>
          </p:cNvPicPr>
          <p:nvPr/>
        </p:nvPicPr>
        <p:blipFill>
          <a:blip r:embed="rId2"/>
          <a:stretch>
            <a:fillRect/>
          </a:stretch>
        </p:blipFill>
        <p:spPr>
          <a:xfrm>
            <a:off x="0" y="6257"/>
            <a:ext cx="18287999" cy="10280743"/>
          </a:xfrm>
          <a:prstGeom prst="rect">
            <a:avLst/>
          </a:prstGeom>
        </p:spPr>
      </p:pic>
    </p:spTree>
    <p:extLst>
      <p:ext uri="{BB962C8B-B14F-4D97-AF65-F5344CB8AC3E}">
        <p14:creationId xmlns:p14="http://schemas.microsoft.com/office/powerpoint/2010/main" val="26417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a:off x="14958771" y="-544679"/>
            <a:ext cx="3891562" cy="1926323"/>
          </a:xfrm>
          <a:custGeom>
            <a:avLst/>
            <a:gdLst/>
            <a:ahLst/>
            <a:cxnLst/>
            <a:rect l="l" t="t" r="r" b="b"/>
            <a:pathLst>
              <a:path w="3891562" h="1926323">
                <a:moveTo>
                  <a:pt x="0" y="0"/>
                </a:moveTo>
                <a:lnTo>
                  <a:pt x="3891562" y="0"/>
                </a:lnTo>
                <a:lnTo>
                  <a:pt x="3891562" y="1926323"/>
                </a:lnTo>
                <a:lnTo>
                  <a:pt x="0" y="1926323"/>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13973159" y="2707355"/>
            <a:ext cx="7308526" cy="7775027"/>
          </a:xfrm>
          <a:prstGeom prst="rect">
            <a:avLst/>
          </a:prstGeom>
        </p:spPr>
      </p:pic>
      <p:pic>
        <p:nvPicPr>
          <p:cNvPr id="4" name="Picture 4"/>
          <p:cNvPicPr>
            <a:picLocks noChangeAspect="1"/>
          </p:cNvPicPr>
          <p:nvPr/>
        </p:nvPicPr>
        <p:blipFill>
          <a:blip r:embed="rId3"/>
          <a:srcRect/>
          <a:stretch>
            <a:fillRect/>
          </a:stretch>
        </p:blipFill>
        <p:spPr>
          <a:xfrm flipH="1">
            <a:off x="-3996888" y="1934269"/>
            <a:ext cx="8559602" cy="9105959"/>
          </a:xfrm>
          <a:prstGeom prst="rect">
            <a:avLst/>
          </a:prstGeom>
        </p:spPr>
      </p:pic>
      <p:sp>
        <p:nvSpPr>
          <p:cNvPr id="8" name="Freeform 8"/>
          <p:cNvSpPr/>
          <p:nvPr/>
        </p:nvSpPr>
        <p:spPr>
          <a:xfrm flipH="1">
            <a:off x="-1165403" y="8270802"/>
            <a:ext cx="21021393" cy="4433603"/>
          </a:xfrm>
          <a:custGeom>
            <a:avLst/>
            <a:gdLst/>
            <a:ahLst/>
            <a:cxnLst/>
            <a:rect l="l" t="t" r="r" b="b"/>
            <a:pathLst>
              <a:path w="21021393" h="4433603">
                <a:moveTo>
                  <a:pt x="21021393" y="0"/>
                </a:moveTo>
                <a:lnTo>
                  <a:pt x="0" y="0"/>
                </a:lnTo>
                <a:lnTo>
                  <a:pt x="0" y="4433603"/>
                </a:lnTo>
                <a:lnTo>
                  <a:pt x="21021393" y="4433603"/>
                </a:lnTo>
                <a:lnTo>
                  <a:pt x="2102139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955906" y="9141332"/>
            <a:ext cx="7548362" cy="1262635"/>
          </a:xfrm>
          <a:custGeom>
            <a:avLst/>
            <a:gdLst/>
            <a:ahLst/>
            <a:cxnLst/>
            <a:rect l="l" t="t" r="r" b="b"/>
            <a:pathLst>
              <a:path w="7548362" h="1262635">
                <a:moveTo>
                  <a:pt x="0" y="0"/>
                </a:moveTo>
                <a:lnTo>
                  <a:pt x="7548362" y="0"/>
                </a:lnTo>
                <a:lnTo>
                  <a:pt x="7548362" y="1262636"/>
                </a:lnTo>
                <a:lnTo>
                  <a:pt x="0" y="1262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37916" y="9227370"/>
            <a:ext cx="6334747" cy="1059630"/>
          </a:xfrm>
          <a:custGeom>
            <a:avLst/>
            <a:gdLst/>
            <a:ahLst/>
            <a:cxnLst/>
            <a:rect l="l" t="t" r="r" b="b"/>
            <a:pathLst>
              <a:path w="6334747" h="1059630">
                <a:moveTo>
                  <a:pt x="0" y="0"/>
                </a:moveTo>
                <a:lnTo>
                  <a:pt x="6334747" y="0"/>
                </a:lnTo>
                <a:lnTo>
                  <a:pt x="6334747" y="1059630"/>
                </a:lnTo>
                <a:lnTo>
                  <a:pt x="0" y="1059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4525630" y="9227370"/>
            <a:ext cx="6334747" cy="1059630"/>
          </a:xfrm>
          <a:custGeom>
            <a:avLst/>
            <a:gdLst/>
            <a:ahLst/>
            <a:cxnLst/>
            <a:rect l="l" t="t" r="r" b="b"/>
            <a:pathLst>
              <a:path w="6334747" h="1059630">
                <a:moveTo>
                  <a:pt x="0" y="0"/>
                </a:moveTo>
                <a:lnTo>
                  <a:pt x="6334746" y="0"/>
                </a:lnTo>
                <a:lnTo>
                  <a:pt x="6334746" y="1059630"/>
                </a:lnTo>
                <a:lnTo>
                  <a:pt x="0" y="1059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553934" y="7630375"/>
            <a:ext cx="2387235" cy="2126810"/>
          </a:xfrm>
          <a:custGeom>
            <a:avLst/>
            <a:gdLst/>
            <a:ahLst/>
            <a:cxnLst/>
            <a:rect l="l" t="t" r="r" b="b"/>
            <a:pathLst>
              <a:path w="2387235" h="2126810">
                <a:moveTo>
                  <a:pt x="0" y="0"/>
                </a:moveTo>
                <a:lnTo>
                  <a:pt x="2387236" y="0"/>
                </a:lnTo>
                <a:lnTo>
                  <a:pt x="2387236" y="2126810"/>
                </a:lnTo>
                <a:lnTo>
                  <a:pt x="0" y="21268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9144000" y="9258300"/>
            <a:ext cx="6149837" cy="1028700"/>
          </a:xfrm>
          <a:custGeom>
            <a:avLst/>
            <a:gdLst/>
            <a:ahLst/>
            <a:cxnLst/>
            <a:rect l="l" t="t" r="r" b="b"/>
            <a:pathLst>
              <a:path w="6149837" h="1028700">
                <a:moveTo>
                  <a:pt x="0" y="0"/>
                </a:moveTo>
                <a:lnTo>
                  <a:pt x="6149837" y="0"/>
                </a:lnTo>
                <a:lnTo>
                  <a:pt x="6149837" y="1028700"/>
                </a:lnTo>
                <a:lnTo>
                  <a:pt x="0" y="1028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4525630" y="7088065"/>
            <a:ext cx="4757845" cy="3598661"/>
          </a:xfrm>
          <a:custGeom>
            <a:avLst/>
            <a:gdLst/>
            <a:ahLst/>
            <a:cxnLst/>
            <a:rect l="l" t="t" r="r" b="b"/>
            <a:pathLst>
              <a:path w="4757845" h="3598661">
                <a:moveTo>
                  <a:pt x="0" y="0"/>
                </a:moveTo>
                <a:lnTo>
                  <a:pt x="4757845" y="0"/>
                </a:lnTo>
                <a:lnTo>
                  <a:pt x="4757845" y="3598661"/>
                </a:lnTo>
                <a:lnTo>
                  <a:pt x="0" y="35986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0" name="Picture 20"/>
          <p:cNvPicPr>
            <a:picLocks noChangeAspect="1"/>
          </p:cNvPicPr>
          <p:nvPr/>
        </p:nvPicPr>
        <p:blipFill>
          <a:blip r:embed="rId12"/>
          <a:srcRect/>
          <a:stretch>
            <a:fillRect/>
          </a:stretch>
        </p:blipFill>
        <p:spPr>
          <a:xfrm>
            <a:off x="12311373" y="6594869"/>
            <a:ext cx="1850038" cy="1803787"/>
          </a:xfrm>
          <a:prstGeom prst="rect">
            <a:avLst/>
          </a:prstGeom>
        </p:spPr>
      </p:pic>
      <p:sp>
        <p:nvSpPr>
          <p:cNvPr id="21" name="Freeform 21"/>
          <p:cNvSpPr/>
          <p:nvPr/>
        </p:nvSpPr>
        <p:spPr>
          <a:xfrm>
            <a:off x="425009" y="4388370"/>
            <a:ext cx="7137841" cy="6553836"/>
          </a:xfrm>
          <a:custGeom>
            <a:avLst/>
            <a:gdLst/>
            <a:ahLst/>
            <a:cxnLst/>
            <a:rect l="l" t="t" r="r" b="b"/>
            <a:pathLst>
              <a:path w="7137841" h="6553836">
                <a:moveTo>
                  <a:pt x="0" y="0"/>
                </a:moveTo>
                <a:lnTo>
                  <a:pt x="7137841" y="0"/>
                </a:lnTo>
                <a:lnTo>
                  <a:pt x="7137841" y="6553836"/>
                </a:lnTo>
                <a:lnTo>
                  <a:pt x="0" y="65538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437916" y="-544679"/>
            <a:ext cx="3891562" cy="1926323"/>
          </a:xfrm>
          <a:custGeom>
            <a:avLst/>
            <a:gdLst/>
            <a:ahLst/>
            <a:cxnLst/>
            <a:rect l="l" t="t" r="r" b="b"/>
            <a:pathLst>
              <a:path w="3891562" h="1926323">
                <a:moveTo>
                  <a:pt x="0" y="0"/>
                </a:moveTo>
                <a:lnTo>
                  <a:pt x="3891562" y="0"/>
                </a:lnTo>
                <a:lnTo>
                  <a:pt x="3891562" y="1926323"/>
                </a:lnTo>
                <a:lnTo>
                  <a:pt x="0" y="1926323"/>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B594E357-49D7-3B0A-19B2-2DFC85F8D72D}"/>
              </a:ext>
            </a:extLst>
          </p:cNvPr>
          <p:cNvPicPr>
            <a:picLocks noChangeAspect="1"/>
          </p:cNvPicPr>
          <p:nvPr/>
        </p:nvPicPr>
        <p:blipFill>
          <a:blip r:embed="rId15"/>
          <a:stretch>
            <a:fillRect/>
          </a:stretch>
        </p:blipFill>
        <p:spPr>
          <a:xfrm>
            <a:off x="5105400" y="1333500"/>
            <a:ext cx="9211854" cy="4938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grpSp>
        <p:nvGrpSpPr>
          <p:cNvPr id="3" name="Group 2">
            <a:extLst>
              <a:ext uri="{FF2B5EF4-FFF2-40B4-BE49-F238E27FC236}">
                <a16:creationId xmlns:a16="http://schemas.microsoft.com/office/drawing/2014/main" id="{3595633D-01E2-E70E-6B7F-D13FE4FA0241}"/>
              </a:ext>
            </a:extLst>
          </p:cNvPr>
          <p:cNvGrpSpPr/>
          <p:nvPr/>
        </p:nvGrpSpPr>
        <p:grpSpPr>
          <a:xfrm>
            <a:off x="1143000" y="-36807"/>
            <a:ext cx="16383000" cy="1903707"/>
            <a:chOff x="4312101" y="545951"/>
            <a:chExt cx="5774633" cy="5774633"/>
          </a:xfrm>
        </p:grpSpPr>
        <p:pic>
          <p:nvPicPr>
            <p:cNvPr id="4" name="图片 5">
              <a:extLst>
                <a:ext uri="{FF2B5EF4-FFF2-40B4-BE49-F238E27FC236}">
                  <a16:creationId xmlns:a16="http://schemas.microsoft.com/office/drawing/2014/main" id="{8092D360-725A-2243-6200-9B205A1521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5" name="TextBox 4">
              <a:extLst>
                <a:ext uri="{FF2B5EF4-FFF2-40B4-BE49-F238E27FC236}">
                  <a16:creationId xmlns:a16="http://schemas.microsoft.com/office/drawing/2014/main" id="{B41EB83F-F038-6E27-87FF-BEFE17F31900}"/>
                </a:ext>
              </a:extLst>
            </p:cNvPr>
            <p:cNvSpPr txBox="1"/>
            <p:nvPr/>
          </p:nvSpPr>
          <p:spPr>
            <a:xfrm>
              <a:off x="5018014" y="2174429"/>
              <a:ext cx="4368538" cy="24237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Cambria" panose="02040503050406030204" pitchFamily="18" charset="0"/>
                  <a:ea typeface="Cambria" panose="02040503050406030204" pitchFamily="18" charset="0"/>
                </a:rPr>
                <a:t>Mô</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tả</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vòng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đời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hình</a:t>
              </a:r>
              <a:r>
                <a:rPr lang="en-US" sz="4800" b="1" dirty="0">
                  <a:latin typeface="Cambria" panose="02040503050406030204" pitchFamily="18" charset="0"/>
                  <a:ea typeface="Cambria" panose="02040503050406030204" pitchFamily="18" charset="0"/>
                </a:rPr>
                <a:t> 1.</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649BFE1-FC9E-0BD5-9B1F-EA2E508BE946}"/>
              </a:ext>
            </a:extLst>
          </p:cNvPr>
          <p:cNvPicPr>
            <a:picLocks noChangeAspect="1"/>
          </p:cNvPicPr>
          <p:nvPr/>
        </p:nvPicPr>
        <p:blipFill>
          <a:blip r:embed="rId8"/>
          <a:stretch>
            <a:fillRect/>
          </a:stretch>
        </p:blipFill>
        <p:spPr>
          <a:xfrm>
            <a:off x="2438400" y="2019300"/>
            <a:ext cx="14478000" cy="5926739"/>
          </a:xfrm>
          <a:prstGeom prst="rect">
            <a:avLst/>
          </a:prstGeom>
        </p:spPr>
      </p:pic>
    </p:spTree>
    <p:extLst>
      <p:ext uri="{BB962C8B-B14F-4D97-AF65-F5344CB8AC3E}">
        <p14:creationId xmlns:p14="http://schemas.microsoft.com/office/powerpoint/2010/main" val="18108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B6E2912-3ADA-065C-7A6E-1099D5B8ACF5}"/>
              </a:ext>
            </a:extLst>
          </p:cNvPr>
          <p:cNvGrpSpPr/>
          <p:nvPr/>
        </p:nvGrpSpPr>
        <p:grpSpPr>
          <a:xfrm>
            <a:off x="4038600" y="114300"/>
            <a:ext cx="12651683" cy="8229600"/>
            <a:chOff x="4312101" y="545951"/>
            <a:chExt cx="5774633" cy="5774633"/>
          </a:xfrm>
        </p:grpSpPr>
        <p:pic>
          <p:nvPicPr>
            <p:cNvPr id="5" name="图片 5">
              <a:extLst>
                <a:ext uri="{FF2B5EF4-FFF2-40B4-BE49-F238E27FC236}">
                  <a16:creationId xmlns:a16="http://schemas.microsoft.com/office/drawing/2014/main" id="{CBAEDCF5-D859-C08E-FCE5-87CC3380A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7" name="TextBox 6">
              <a:extLst>
                <a:ext uri="{FF2B5EF4-FFF2-40B4-BE49-F238E27FC236}">
                  <a16:creationId xmlns:a16="http://schemas.microsoft.com/office/drawing/2014/main" id="{C2159EF8-9CFA-9186-51D0-BB48028A569C}"/>
                </a:ext>
              </a:extLst>
            </p:cNvPr>
            <p:cNvSpPr txBox="1"/>
            <p:nvPr/>
          </p:nvSpPr>
          <p:spPr>
            <a:xfrm>
              <a:off x="4904497" y="2174428"/>
              <a:ext cx="4625756" cy="3088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Vòng đời của châu chấu: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trứng nở ra thành ấu trùng; ấu trùng lột xác nhiều lần phát triển thành châu chấu trưởng thành; châu chấu trưởng thành có khả năng để trứng. Hình dạng của con nở ra từ trứng giống với con trưởng thành, nhưng phải trai qua nhiều lần lột xác mới thành con trưởng thành.</a:t>
              </a:r>
            </a:p>
          </p:txBody>
        </p:sp>
      </p:grpSp>
      <p:pic>
        <p:nvPicPr>
          <p:cNvPr id="8" name="Picture 7">
            <a:extLst>
              <a:ext uri="{FF2B5EF4-FFF2-40B4-BE49-F238E27FC236}">
                <a16:creationId xmlns:a16="http://schemas.microsoft.com/office/drawing/2014/main" id="{A1C5ED07-E6CC-C247-7D92-30C16B147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685800" y="3314700"/>
            <a:ext cx="4191000" cy="5993603"/>
          </a:xfrm>
          <a:prstGeom prst="rect">
            <a:avLst/>
          </a:prstGeom>
        </p:spPr>
      </p:pic>
    </p:spTree>
    <p:extLst>
      <p:ext uri="{BB962C8B-B14F-4D97-AF65-F5344CB8AC3E}">
        <p14:creationId xmlns:p14="http://schemas.microsoft.com/office/powerpoint/2010/main" val="394576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1" name="Group 20">
            <a:extLst>
              <a:ext uri="{FF2B5EF4-FFF2-40B4-BE49-F238E27FC236}">
                <a16:creationId xmlns:a16="http://schemas.microsoft.com/office/drawing/2014/main" id="{881C8327-19CF-AE40-F5A1-CBC1855EE553}"/>
              </a:ext>
            </a:extLst>
          </p:cNvPr>
          <p:cNvGrpSpPr/>
          <p:nvPr/>
        </p:nvGrpSpPr>
        <p:grpSpPr>
          <a:xfrm>
            <a:off x="2209800" y="114301"/>
            <a:ext cx="14396470" cy="2057400"/>
            <a:chOff x="940903" y="371060"/>
            <a:chExt cx="10515600" cy="1371600"/>
          </a:xfrm>
        </p:grpSpPr>
        <p:sp>
          <p:nvSpPr>
            <p:cNvPr id="22" name="Rectangle: Rounded Corners 21">
              <a:extLst>
                <a:ext uri="{FF2B5EF4-FFF2-40B4-BE49-F238E27FC236}">
                  <a16:creationId xmlns:a16="http://schemas.microsoft.com/office/drawing/2014/main" id="{8B63FF5B-E379-00E7-F939-6938897F5059}"/>
                </a:ext>
              </a:extLst>
            </p:cNvPr>
            <p:cNvSpPr/>
            <p:nvPr/>
          </p:nvSpPr>
          <p:spPr>
            <a:xfrm>
              <a:off x="940903" y="371060"/>
              <a:ext cx="10515600" cy="1371600"/>
            </a:xfrm>
            <a:prstGeom prst="roundRect">
              <a:avLst/>
            </a:prstGeom>
            <a:pattFill prst="ltUpDiag">
              <a:fgClr>
                <a:srgbClr val="CBDC2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Rectangle: Rounded Corners 22">
              <a:extLst>
                <a:ext uri="{FF2B5EF4-FFF2-40B4-BE49-F238E27FC236}">
                  <a16:creationId xmlns:a16="http://schemas.microsoft.com/office/drawing/2014/main" id="{E5A480D8-ABCF-877A-5133-947E905AFC60}"/>
                </a:ext>
              </a:extLst>
            </p:cNvPr>
            <p:cNvSpPr/>
            <p:nvPr/>
          </p:nvSpPr>
          <p:spPr>
            <a:xfrm>
              <a:off x="1022792" y="477274"/>
              <a:ext cx="10332720" cy="1188720"/>
            </a:xfrm>
            <a:prstGeom prst="roundRect">
              <a:avLst/>
            </a:prstGeom>
            <a:solidFill>
              <a:srgbClr val="DBE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TextBox 23">
            <a:extLst>
              <a:ext uri="{FF2B5EF4-FFF2-40B4-BE49-F238E27FC236}">
                <a16:creationId xmlns:a16="http://schemas.microsoft.com/office/drawing/2014/main" id="{6F04D88C-AA04-1D83-F1ED-1C0B8B1081ED}"/>
              </a:ext>
            </a:extLst>
          </p:cNvPr>
          <p:cNvSpPr txBox="1"/>
          <p:nvPr/>
        </p:nvSpPr>
        <p:spPr>
          <a:xfrm>
            <a:off x="2514600" y="342900"/>
            <a:ext cx="14009201" cy="1569660"/>
          </a:xfrm>
          <a:prstGeom prst="rect">
            <a:avLst/>
          </a:prstGeom>
          <a:noFill/>
        </p:spPr>
        <p:txBody>
          <a:bodyPr wrap="square" rtlCol="0">
            <a:spAutoFit/>
          </a:bodyPr>
          <a:lstStyle/>
          <a:p>
            <a:pPr lvl="0" algn="ctr">
              <a:defRPr/>
            </a:pPr>
            <a:r>
              <a:rPr lang="vi-VN" sz="4800" dirty="0">
                <a:solidFill>
                  <a:prstClr val="black"/>
                </a:solidFill>
                <a:latin typeface="Cambria" panose="02040503050406030204" pitchFamily="18" charset="0"/>
                <a:ea typeface="Cambria" panose="02040503050406030204" pitchFamily="18" charset="0"/>
              </a:rPr>
              <a:t>Sắp xếp các từ ngữ đã cho phù hợp với mỗi giai đoạn trong vòng đời của những động vật ở hình 2 và 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3" name="Picture 32">
            <a:extLst>
              <a:ext uri="{FF2B5EF4-FFF2-40B4-BE49-F238E27FC236}">
                <a16:creationId xmlns:a16="http://schemas.microsoft.com/office/drawing/2014/main" id="{C5ED115E-E015-C4BE-15F5-29A2C2585842}"/>
              </a:ext>
            </a:extLst>
          </p:cNvPr>
          <p:cNvPicPr>
            <a:picLocks noChangeAspect="1"/>
          </p:cNvPicPr>
          <p:nvPr/>
        </p:nvPicPr>
        <p:blipFill>
          <a:blip r:embed="rId7"/>
          <a:stretch>
            <a:fillRect/>
          </a:stretch>
        </p:blipFill>
        <p:spPr>
          <a:xfrm>
            <a:off x="1066800" y="2552700"/>
            <a:ext cx="8652222" cy="3657600"/>
          </a:xfrm>
          <a:prstGeom prst="rect">
            <a:avLst/>
          </a:prstGeom>
        </p:spPr>
      </p:pic>
      <p:pic>
        <p:nvPicPr>
          <p:cNvPr id="35" name="Picture 34">
            <a:extLst>
              <a:ext uri="{FF2B5EF4-FFF2-40B4-BE49-F238E27FC236}">
                <a16:creationId xmlns:a16="http://schemas.microsoft.com/office/drawing/2014/main" id="{1D260BE0-C822-33B4-1BDD-B4419FE3AB52}"/>
              </a:ext>
            </a:extLst>
          </p:cNvPr>
          <p:cNvPicPr>
            <a:picLocks noChangeAspect="1"/>
          </p:cNvPicPr>
          <p:nvPr/>
        </p:nvPicPr>
        <p:blipFill>
          <a:blip r:embed="rId8"/>
          <a:stretch>
            <a:fillRect/>
          </a:stretch>
        </p:blipFill>
        <p:spPr>
          <a:xfrm>
            <a:off x="9677400" y="4305300"/>
            <a:ext cx="7608473" cy="4391025"/>
          </a:xfrm>
          <a:prstGeom prst="rect">
            <a:avLst/>
          </a:prstGeom>
        </p:spPr>
      </p:pic>
    </p:spTree>
    <p:extLst>
      <p:ext uri="{BB962C8B-B14F-4D97-AF65-F5344CB8AC3E}">
        <p14:creationId xmlns:p14="http://schemas.microsoft.com/office/powerpoint/2010/main" val="1978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sp>
        <p:nvSpPr>
          <p:cNvPr id="2" name="Freeform 2"/>
          <p:cNvSpPr/>
          <p:nvPr/>
        </p:nvSpPr>
        <p:spPr>
          <a:xfrm flipH="1">
            <a:off x="-7889569" y="8117540"/>
            <a:ext cx="34067139" cy="7185069"/>
          </a:xfrm>
          <a:custGeom>
            <a:avLst/>
            <a:gdLst/>
            <a:ahLst/>
            <a:cxnLst/>
            <a:rect l="l" t="t" r="r" b="b"/>
            <a:pathLst>
              <a:path w="34067139" h="7185069">
                <a:moveTo>
                  <a:pt x="34067138" y="0"/>
                </a:moveTo>
                <a:lnTo>
                  <a:pt x="0" y="0"/>
                </a:lnTo>
                <a:lnTo>
                  <a:pt x="0" y="7185069"/>
                </a:lnTo>
                <a:lnTo>
                  <a:pt x="34067138" y="7185069"/>
                </a:lnTo>
                <a:lnTo>
                  <a:pt x="340671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28"/>
          <p:cNvSpPr/>
          <p:nvPr/>
        </p:nvSpPr>
        <p:spPr>
          <a:xfrm>
            <a:off x="-1367346" y="9210413"/>
            <a:ext cx="7270559" cy="1216166"/>
          </a:xfrm>
          <a:custGeom>
            <a:avLst/>
            <a:gdLst/>
            <a:ahLst/>
            <a:cxnLst/>
            <a:rect l="l" t="t" r="r" b="b"/>
            <a:pathLst>
              <a:path w="7270559" h="1216166">
                <a:moveTo>
                  <a:pt x="0" y="0"/>
                </a:moveTo>
                <a:lnTo>
                  <a:pt x="7270559" y="0"/>
                </a:lnTo>
                <a:lnTo>
                  <a:pt x="7270559" y="1216166"/>
                </a:lnTo>
                <a:lnTo>
                  <a:pt x="0" y="1216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5495367" y="9334500"/>
            <a:ext cx="7297267" cy="1220634"/>
          </a:xfrm>
          <a:custGeom>
            <a:avLst/>
            <a:gdLst/>
            <a:ahLst/>
            <a:cxnLst/>
            <a:rect l="l" t="t" r="r" b="b"/>
            <a:pathLst>
              <a:path w="7297267" h="1220634">
                <a:moveTo>
                  <a:pt x="0" y="0"/>
                </a:moveTo>
                <a:lnTo>
                  <a:pt x="7297266" y="0"/>
                </a:lnTo>
                <a:lnTo>
                  <a:pt x="7297266" y="1220634"/>
                </a:lnTo>
                <a:lnTo>
                  <a:pt x="0" y="122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12535429" y="9258300"/>
            <a:ext cx="7297267" cy="1220634"/>
          </a:xfrm>
          <a:custGeom>
            <a:avLst/>
            <a:gdLst/>
            <a:ahLst/>
            <a:cxnLst/>
            <a:rect l="l" t="t" r="r" b="b"/>
            <a:pathLst>
              <a:path w="7297267" h="1220634">
                <a:moveTo>
                  <a:pt x="7297267" y="0"/>
                </a:moveTo>
                <a:lnTo>
                  <a:pt x="0" y="0"/>
                </a:lnTo>
                <a:lnTo>
                  <a:pt x="0" y="1220634"/>
                </a:lnTo>
                <a:lnTo>
                  <a:pt x="7297267" y="1220634"/>
                </a:lnTo>
                <a:lnTo>
                  <a:pt x="729726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5363813" y="-847832"/>
            <a:ext cx="3790973" cy="1876532"/>
          </a:xfrm>
          <a:custGeom>
            <a:avLst/>
            <a:gdLst/>
            <a:ahLst/>
            <a:cxnLst/>
            <a:rect l="l" t="t" r="r" b="b"/>
            <a:pathLst>
              <a:path w="3790973" h="1876532">
                <a:moveTo>
                  <a:pt x="0" y="0"/>
                </a:moveTo>
                <a:lnTo>
                  <a:pt x="3790974" y="0"/>
                </a:lnTo>
                <a:lnTo>
                  <a:pt x="3790974" y="1876532"/>
                </a:lnTo>
                <a:lnTo>
                  <a:pt x="0" y="1876532"/>
                </a:lnTo>
                <a:lnTo>
                  <a:pt x="0" y="0"/>
                </a:lnTo>
                <a:close/>
              </a:path>
            </a:pathLst>
          </a:custGeom>
          <a:blipFill>
            <a:blip r:embed="rId6"/>
            <a:stretch>
              <a:fillRect/>
            </a:stretch>
          </a:blipFill>
        </p:spPr>
      </p:sp>
      <p:sp>
        <p:nvSpPr>
          <p:cNvPr id="32" name="Freeform 32"/>
          <p:cNvSpPr/>
          <p:nvPr/>
        </p:nvSpPr>
        <p:spPr>
          <a:xfrm flipH="1">
            <a:off x="-643392" y="-847832"/>
            <a:ext cx="3790973" cy="1876532"/>
          </a:xfrm>
          <a:custGeom>
            <a:avLst/>
            <a:gdLst/>
            <a:ahLst/>
            <a:cxnLst/>
            <a:rect l="l" t="t" r="r" b="b"/>
            <a:pathLst>
              <a:path w="3790973" h="1876532">
                <a:moveTo>
                  <a:pt x="3790973" y="0"/>
                </a:moveTo>
                <a:lnTo>
                  <a:pt x="0" y="0"/>
                </a:lnTo>
                <a:lnTo>
                  <a:pt x="0" y="1876532"/>
                </a:lnTo>
                <a:lnTo>
                  <a:pt x="3790973" y="1876532"/>
                </a:lnTo>
                <a:lnTo>
                  <a:pt x="3790973"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349FEC3C-44C5-E4C4-4DFF-A6268B017657}"/>
              </a:ext>
            </a:extLst>
          </p:cNvPr>
          <p:cNvSpPr/>
          <p:nvPr/>
        </p:nvSpPr>
        <p:spPr>
          <a:xfrm>
            <a:off x="914400" y="647700"/>
            <a:ext cx="16611600" cy="868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C5ED115E-E015-C4BE-15F5-29A2C2585842}"/>
              </a:ext>
            </a:extLst>
          </p:cNvPr>
          <p:cNvPicPr>
            <a:picLocks noChangeAspect="1"/>
          </p:cNvPicPr>
          <p:nvPr/>
        </p:nvPicPr>
        <p:blipFill>
          <a:blip r:embed="rId7"/>
          <a:stretch>
            <a:fillRect/>
          </a:stretch>
        </p:blipFill>
        <p:spPr>
          <a:xfrm>
            <a:off x="2133600" y="2171700"/>
            <a:ext cx="14859000" cy="6281424"/>
          </a:xfrm>
          <a:prstGeom prst="rect">
            <a:avLst/>
          </a:prstGeom>
        </p:spPr>
      </p:pic>
      <p:sp>
        <p:nvSpPr>
          <p:cNvPr id="4" name="Rectangle: Rounded Corners 3">
            <a:extLst>
              <a:ext uri="{FF2B5EF4-FFF2-40B4-BE49-F238E27FC236}">
                <a16:creationId xmlns:a16="http://schemas.microsoft.com/office/drawing/2014/main" id="{0D204043-75DF-605A-6FF1-473EE1DE0661}"/>
              </a:ext>
            </a:extLst>
          </p:cNvPr>
          <p:cNvSpPr/>
          <p:nvPr/>
        </p:nvSpPr>
        <p:spPr>
          <a:xfrm>
            <a:off x="7543800" y="5295900"/>
            <a:ext cx="22098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Ếch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trưởng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E88106F5-E7BB-2B5A-5DA8-8CCE0B800CC4}"/>
              </a:ext>
            </a:extLst>
          </p:cNvPr>
          <p:cNvSpPr/>
          <p:nvPr/>
        </p:nvSpPr>
        <p:spPr>
          <a:xfrm>
            <a:off x="11811000" y="5067300"/>
            <a:ext cx="10668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Trứng</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D24A94F0-F1FC-25EB-BD4A-CE170797ED56}"/>
              </a:ext>
            </a:extLst>
          </p:cNvPr>
          <p:cNvSpPr/>
          <p:nvPr/>
        </p:nvSpPr>
        <p:spPr>
          <a:xfrm>
            <a:off x="14706600" y="6134100"/>
            <a:ext cx="10668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Nòng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nọc</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D3B5A24-C3F0-C0D9-9F64-7B43EA8EC269}"/>
              </a:ext>
            </a:extLst>
          </p:cNvPr>
          <p:cNvSpPr/>
          <p:nvPr/>
        </p:nvSpPr>
        <p:spPr>
          <a:xfrm>
            <a:off x="9906000" y="6972300"/>
            <a:ext cx="10668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Nòng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nọc</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A272E590-6D6D-0203-56BE-06E2F98F8545}"/>
              </a:ext>
            </a:extLst>
          </p:cNvPr>
          <p:cNvSpPr/>
          <p:nvPr/>
        </p:nvSpPr>
        <p:spPr>
          <a:xfrm>
            <a:off x="4800600" y="6438900"/>
            <a:ext cx="10668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Ếch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a:t>
            </a:r>
          </a:p>
        </p:txBody>
      </p:sp>
    </p:spTree>
    <p:extLst>
      <p:ext uri="{BB962C8B-B14F-4D97-AF65-F5344CB8AC3E}">
        <p14:creationId xmlns:p14="http://schemas.microsoft.com/office/powerpoint/2010/main" val="62897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435</Words>
  <Application>Microsoft Office PowerPoint</Application>
  <PresentationFormat>Tùy chỉnh</PresentationFormat>
  <Paragraphs>26</Paragraphs>
  <Slides>24</Slides>
  <Notes>0</Notes>
  <HiddenSlides>0</HiddenSlides>
  <MMClips>0</MMClips>
  <ScaleCrop>false</ScaleCrop>
  <HeadingPairs>
    <vt:vector size="6" baseType="variant">
      <vt:variant>
        <vt:lpstr>Phông được Dùng</vt:lpstr>
      </vt:variant>
      <vt:variant>
        <vt:i4>9</vt:i4>
      </vt:variant>
      <vt:variant>
        <vt:lpstr>Chủ đề</vt:lpstr>
      </vt:variant>
      <vt:variant>
        <vt:i4>4</vt:i4>
      </vt:variant>
      <vt:variant>
        <vt:lpstr>Tiêu đề Bản chiếu</vt:lpstr>
      </vt:variant>
      <vt:variant>
        <vt:i4>24</vt:i4>
      </vt:variant>
    </vt:vector>
  </HeadingPairs>
  <TitlesOfParts>
    <vt:vector size="37" baseType="lpstr">
      <vt:lpstr>#9Slide07 Cadena</vt:lpstr>
      <vt:lpstr>Arial</vt:lpstr>
      <vt:lpstr>Bahnschrift SemiBold Condensed</vt:lpstr>
      <vt:lpstr>Calibri</vt:lpstr>
      <vt:lpstr>Calibri Light</vt:lpstr>
      <vt:lpstr>Cambria</vt:lpstr>
      <vt:lpstr>Coiny</vt:lpstr>
      <vt:lpstr>Dancing Script Bold</vt:lpstr>
      <vt:lpstr>Wingdings</vt:lpstr>
      <vt:lpstr>Office Theme</vt:lpstr>
      <vt:lpstr>1_Office Theme</vt:lpstr>
      <vt:lpstr>3_Office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Luong Quoc Phuong</dc:creator>
  <cp:lastModifiedBy>Lương Quốc Phương</cp:lastModifiedBy>
  <cp:revision>4</cp:revision>
  <dcterms:created xsi:type="dcterms:W3CDTF">2006-08-16T00:00:00Z</dcterms:created>
  <dcterms:modified xsi:type="dcterms:W3CDTF">2025-01-19T03:34:33Z</dcterms:modified>
  <dc:identifier>DAGNDFc4_E0</dc:identifier>
</cp:coreProperties>
</file>