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4"/>
  </p:notesMasterIdLst>
  <p:sldIdLst>
    <p:sldId id="4268" r:id="rId3"/>
    <p:sldId id="4269" r:id="rId4"/>
    <p:sldId id="4309" r:id="rId5"/>
    <p:sldId id="4288" r:id="rId6"/>
    <p:sldId id="4283" r:id="rId7"/>
    <p:sldId id="4290" r:id="rId8"/>
    <p:sldId id="4271" r:id="rId9"/>
    <p:sldId id="4305" r:id="rId10"/>
    <p:sldId id="4273" r:id="rId11"/>
    <p:sldId id="4286" r:id="rId12"/>
    <p:sldId id="4285" r:id="rId13"/>
    <p:sldId id="4307" r:id="rId14"/>
    <p:sldId id="4287" r:id="rId15"/>
    <p:sldId id="4306" r:id="rId16"/>
    <p:sldId id="4308" r:id="rId17"/>
    <p:sldId id="4280" r:id="rId18"/>
    <p:sldId id="4281" r:id="rId19"/>
    <p:sldId id="4291" r:id="rId20"/>
    <p:sldId id="4292" r:id="rId21"/>
    <p:sldId id="4293" r:id="rId22"/>
    <p:sldId id="4294" r:id="rId23"/>
    <p:sldId id="4295" r:id="rId24"/>
    <p:sldId id="4296" r:id="rId25"/>
    <p:sldId id="4297" r:id="rId26"/>
    <p:sldId id="4298" r:id="rId27"/>
    <p:sldId id="4299" r:id="rId28"/>
    <p:sldId id="4300" r:id="rId29"/>
    <p:sldId id="4301" r:id="rId30"/>
    <p:sldId id="4302" r:id="rId31"/>
    <p:sldId id="4303" r:id="rId32"/>
    <p:sldId id="4304" r:id="rId33"/>
  </p:sldIdLst>
  <p:sldSz cx="12192000" cy="6858000"/>
  <p:notesSz cx="6858000" cy="9144000"/>
  <p:embeddedFontLst>
    <p:embeddedFont>
      <p:font typeface="Pangolin" panose="020B0604020202020204" charset="0"/>
      <p:regular r:id="rId35"/>
    </p:embeddedFont>
    <p:embeddedFont>
      <p:font typeface="Roboto" panose="02000000000000000000" pitchFamily="2" charset="0"/>
      <p:regular r:id="rId36"/>
      <p:bold r:id="rId37"/>
      <p:italic r:id="rId38"/>
      <p:boldItalic r:id="rId39"/>
    </p:embeddedFont>
    <p:embeddedFont>
      <p:font typeface="Roboto Black" panose="02000000000000000000" pitchFamily="2" charset="0"/>
      <p:regular r:id="rId40"/>
      <p:bold r:id="rId41"/>
      <p:boldItalic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E7EDEB"/>
    <a:srgbClr val="DADBD6"/>
    <a:srgbClr val="F19054"/>
    <a:srgbClr val="AAE1FA"/>
    <a:srgbClr val="95624C"/>
    <a:srgbClr val="81A7D4"/>
    <a:srgbClr val="BB8CBF"/>
    <a:srgbClr val="FEF26C"/>
    <a:srgbClr val="31B7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3" autoAdjust="0"/>
    <p:restoredTop sz="83192" autoAdjust="0"/>
  </p:normalViewPr>
  <p:slideViewPr>
    <p:cSldViewPr snapToGrid="0">
      <p:cViewPr varScale="1">
        <p:scale>
          <a:sx n="67" d="100"/>
          <a:sy n="67" d="100"/>
        </p:scale>
        <p:origin x="1267"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13/02/2025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gọi</a:t>
            </a:r>
            <a:r>
              <a:rPr lang="en-US" baseline="0"/>
              <a:t> tên từng bộ phận theo số thứ tự trên hình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53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1</a:t>
            </a:r>
            <a:r>
              <a:rPr lang="en-US" baseline="0"/>
              <a:t> HS lên tự chỉ vào các cơ quan trên cơ thể. Chơi trò chơi: Một nhóm HS và 1 HS đội bạn, HS đội bạn hô tên 5 bộ phận, các HS trong nhóm lấy tay chỉ vào bộ phận đó trên cơ thể mình. Nếu có bạn chỉ sai thì thua, đội bạn thắng lên và lấy 1 bạn ở đội khác lên hô</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63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5031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a:t>
            </a:r>
            <a:r>
              <a:rPr lang="en-US" dirty="0" err="1"/>
              <a:t>cho</a:t>
            </a:r>
            <a:r>
              <a:rPr lang="en-US" dirty="0"/>
              <a:t> HS </a:t>
            </a:r>
            <a:r>
              <a:rPr lang="en-US" dirty="0" err="1"/>
              <a:t>thảo</a:t>
            </a:r>
            <a:r>
              <a:rPr lang="en-US" baseline="0" dirty="0"/>
              <a:t> </a:t>
            </a:r>
            <a:r>
              <a:rPr lang="en-US" baseline="0" dirty="0" err="1"/>
              <a:t>luận</a:t>
            </a:r>
            <a:r>
              <a:rPr lang="en-US" baseline="0" dirty="0"/>
              <a:t>, </a:t>
            </a:r>
            <a:r>
              <a:rPr lang="en-US" baseline="0" dirty="0" err="1"/>
              <a:t>tự</a:t>
            </a:r>
            <a:r>
              <a:rPr lang="en-US" baseline="0" dirty="0"/>
              <a:t> </a:t>
            </a:r>
            <a:r>
              <a:rPr lang="en-US" baseline="0" dirty="0" err="1"/>
              <a:t>nối</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chiếu</a:t>
            </a:r>
            <a:r>
              <a:rPr lang="en-US" baseline="0" dirty="0"/>
              <a:t> </a:t>
            </a:r>
            <a:r>
              <a:rPr lang="en-US" baseline="0" dirty="0" err="1"/>
              <a:t>đáp</a:t>
            </a:r>
            <a:r>
              <a:rPr lang="en-US" baseline="0" dirty="0"/>
              <a:t> </a:t>
            </a:r>
            <a:r>
              <a:rPr lang="en-US" baseline="0" dirty="0" err="1"/>
              <a:t>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39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a:t>
            </a:r>
            <a:r>
              <a:rPr lang="en-US" dirty="0" err="1"/>
              <a:t>cho</a:t>
            </a:r>
            <a:r>
              <a:rPr lang="en-US" dirty="0"/>
              <a:t> HS </a:t>
            </a:r>
            <a:r>
              <a:rPr lang="en-US" dirty="0" err="1"/>
              <a:t>trình</a:t>
            </a:r>
            <a:r>
              <a:rPr lang="en-US" baseline="0" dirty="0"/>
              <a:t> </a:t>
            </a:r>
            <a:r>
              <a:rPr lang="en-US" baseline="0" dirty="0" err="1"/>
              <a:t>bày</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chuột</a:t>
            </a:r>
            <a:r>
              <a:rPr lang="en-US" baseline="0" dirty="0"/>
              <a:t> </a:t>
            </a:r>
            <a:r>
              <a:rPr lang="en-US" baseline="0" dirty="0" err="1"/>
              <a:t>chiếu</a:t>
            </a:r>
            <a:r>
              <a:rPr lang="en-US" baseline="0" dirty="0"/>
              <a:t> </a:t>
            </a:r>
            <a:r>
              <a:rPr lang="en-US" baseline="0" dirty="0" err="1"/>
              <a:t>đáp</a:t>
            </a:r>
            <a:r>
              <a:rPr lang="en-US" baseline="0" dirty="0"/>
              <a:t> </a:t>
            </a:r>
            <a:r>
              <a:rPr lang="en-US" baseline="0" dirty="0" err="1"/>
              <a:t>án</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00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902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8153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đề xuất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nội dung thảo luận của học sinh bám sát với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0422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a:t>
            </a:r>
            <a:r>
              <a:rPr lang="en-US" baseline="0"/>
              <a:t> HS xem video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519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3122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8152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8264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7970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0135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err="1">
                <a:latin typeface="Times New Roman" panose="02020603050405020304" pitchFamily="18" charset="0"/>
                <a:cs typeface="Times New Roman" panose="02020603050405020304" pitchFamily="18" charset="0"/>
              </a:rPr>
              <a:t>cách</a:t>
            </a:r>
            <a:r>
              <a:rPr lang="en-US">
                <a:latin typeface="Times New Roman" panose="02020603050405020304" pitchFamily="18" charset="0"/>
                <a:cs typeface="Times New Roman" panose="02020603050405020304" pitchFamily="18" charset="0"/>
              </a:rPr>
              <a:t> làm, lưu</a:t>
            </a:r>
            <a:r>
              <a:rPr lang="en-US" baseline="0">
                <a:latin typeface="Times New Roman" panose="02020603050405020304" pitchFamily="18" charset="0"/>
                <a:cs typeface="Times New Roman" panose="02020603050405020304" pitchFamily="18" charset="0"/>
              </a:rPr>
              <a:t> ý, ống tiêu hóa có thể cho các vật nhỏ vào trong và di chuyển được</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872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336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249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458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bấm</a:t>
            </a:r>
            <a:r>
              <a:rPr lang="en-US" baseline="0">
                <a:latin typeface="Times New Roman" panose="02020603050405020304" pitchFamily="18" charset="0"/>
                <a:cs typeface="Times New Roman" panose="02020603050405020304" pitchFamily="18" charset="0"/>
              </a:rPr>
              <a:t> vào hạt đậu mô phỏng chạy theo đường tiêu hóa. Cho từng nhóm HS lên thực hiện với mô hình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577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0491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226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437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a:t>
            </a:r>
            <a:r>
              <a:rPr lang="en-US" baseline="0"/>
              <a:t> HS lựa chọn tên các loại thức ăn xuất hiện trên màn hình, chọn đến món nào thì bấm vào tên món đó. Nêu xuất hiện hình ảnh thức ăn là có trong bài hát. Nếu bay đi thì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11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vấn đề : </a:t>
            </a:r>
            <a:r>
              <a:rPr lang="en-US"/>
              <a:t>hàng</a:t>
            </a:r>
            <a:r>
              <a:rPr lang="en-US" baseline="0"/>
              <a:t> ngày, chúng ta ăn rất nhiều thực phẩm nhằm duy trì sự sống, nuôi dưỡng cơ thể. </a:t>
            </a:r>
          </a:p>
          <a:p>
            <a:r>
              <a:rPr lang="en-US" baseline="0"/>
              <a:t>Cho HS kể tên. Chiếu hình ảnh gợi ý. Hỏi xem HS đã ăn những món này chưa? Đâu là món thường xuyên ăn? Các loại rau có thể chế biến thành món gì (Canh, rau luộc, rau xào, sa lat…)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quan sát</a:t>
            </a:r>
            <a:r>
              <a:rPr lang="en-US" baseline="0"/>
              <a:t> và chỉ ra những thực phẩm mà HS nhận ra. Cho HS lên chỉ và gọi tên. Bạn khác nhận xét, bổ sung. Gợi ý: Rau cải, súp lơ, măng tây, xà lách, ớt, cà chua, thịt, cá, đậu phụ, trứng, hành, cơm, dâu tây…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7442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Học sinh thảo luận nhóm và trả lời câu hỏi</a:t>
            </a:r>
            <a:r>
              <a:rPr lang="en-US"/>
              <a:t>, sau đó</a:t>
            </a:r>
            <a:r>
              <a:rPr lang="en-US" baseline="0"/>
              <a:t> cho xem video để biết câu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 cơ quan tiêu hoá gồm những bộ phận nào, chức năng của các bộ phận…</a:t>
            </a:r>
            <a:r>
              <a:rPr lang="en-US"/>
              <a:t> cùng</a:t>
            </a:r>
            <a:r>
              <a:rPr lang="en-US" baseline="0"/>
              <a:t> làm mô hình cơ quan tiêu hóa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836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54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454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23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909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463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061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2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2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375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03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154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0662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3.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6.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3.png"/><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8.pn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1.wdp"/><Relationship Id="rId1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728951" y="1858249"/>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11</a:t>
            </a:r>
            <a:endPar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2646857" y="5682424"/>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322551" y="3030228"/>
            <a:ext cx="5938819" cy="1938992"/>
          </a:xfrm>
          <a:prstGeom prst="rect">
            <a:avLst/>
          </a:prstGeom>
          <a:noFill/>
        </p:spPr>
        <p:txBody>
          <a:bodyPr wrap="square" rtlCol="0">
            <a:spAutoFit/>
          </a:bodyPr>
          <a:lstStyle/>
          <a:p>
            <a:pPr lvl="0" algn="ctr">
              <a:defRPr/>
            </a:pPr>
            <a:r>
              <a:rPr lang="vi-VN" altLang="zh-CN" sz="6000" b="1">
                <a:solidFill>
                  <a:schemeClr val="accent2">
                    <a:lumMod val="75000"/>
                  </a:schemeClr>
                </a:solidFill>
                <a:latin typeface="Roboto Black" panose="02000000000000000000" pitchFamily="2" charset="0"/>
                <a:ea typeface="Roboto Black" panose="02000000000000000000" pitchFamily="2" charset="0"/>
              </a:rPr>
              <a:t>CƠ QUAN </a:t>
            </a:r>
            <a:endParaRPr lang="en-US" altLang="zh-CN" sz="6000" b="1">
              <a:solidFill>
                <a:schemeClr val="accent2">
                  <a:lumMod val="75000"/>
                </a:schemeClr>
              </a:solidFill>
              <a:latin typeface="Roboto Black" panose="02000000000000000000" pitchFamily="2" charset="0"/>
              <a:ea typeface="Roboto Black" panose="02000000000000000000" pitchFamily="2" charset="0"/>
            </a:endParaRPr>
          </a:p>
          <a:p>
            <a:pPr lvl="0" algn="ctr">
              <a:defRPr/>
            </a:pPr>
            <a:r>
              <a:rPr lang="vi-VN" altLang="zh-CN" sz="6000" b="1">
                <a:solidFill>
                  <a:schemeClr val="accent2">
                    <a:lumMod val="75000"/>
                  </a:schemeClr>
                </a:solidFill>
                <a:latin typeface="Roboto Black" panose="02000000000000000000" pitchFamily="2" charset="0"/>
                <a:ea typeface="Roboto Black" panose="02000000000000000000" pitchFamily="2" charset="0"/>
              </a:rPr>
              <a:t>TIÊU HOÁ</a:t>
            </a:r>
            <a:endParaRPr kumimoji="0" lang="en-US" altLang="zh-CN" sz="6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387" y="818833"/>
            <a:ext cx="3751531" cy="48635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38325" y="140477"/>
            <a:ext cx="1028760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BỘ PHẬN CỦA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662545" y="804675"/>
            <a:ext cx="938299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Chỉ và nêu tên các bộ phận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cơ quan tiêu hoá ở sơ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đồ bên</a:t>
            </a:r>
            <a:r>
              <a:rPr lang="en-US" sz="2400">
                <a:solidFill>
                  <a:srgbClr val="002060"/>
                </a:solidFill>
                <a:latin typeface="Roboto" panose="02000000000000000000" pitchFamily="2" charset="0"/>
                <a:ea typeface="Roboto" panose="02000000000000000000" pitchFamily="2" charset="0"/>
              </a:rPr>
              <a:t> dưới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943825" y="1345763"/>
            <a:ext cx="7906758" cy="551223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098965" y="1854184"/>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Miệng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098965" y="2936360"/>
            <a:ext cx="171449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quản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098965" y="4560556"/>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Dạ</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dày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098965" y="5247613"/>
            <a:ext cx="15972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Ruột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non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098965" y="5760185"/>
            <a:ext cx="159721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Ruột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già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098965" y="6221850"/>
            <a:ext cx="179762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Hậu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môn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976471" y="1919991"/>
            <a:ext cx="252957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Tuyến</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nước bọt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8262122" y="4020848"/>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Gan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262122" y="4476153"/>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Túi</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8262123" y="4915101"/>
            <a:ext cx="124392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Tụy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485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7" grpId="0"/>
      <p:bldP spid="10" grpId="0"/>
      <p:bldP spid="11" grpId="0"/>
      <p:bldP spid="13"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72938" y="834945"/>
            <a:ext cx="9279080" cy="1569660"/>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LIÊN HỆ SƠ ĐỒ ĐỂ CHỈ VỊ TRÍ</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BÊN NGOÀI CỦA MỘT SỐ BỘ</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PHẬN NHƯ MIỆNG, THỰC QUẢN,</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GAN, DẠ DÀY, RUỘT NON TRÊN</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CƠ THỂ EM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56" y="3460647"/>
            <a:ext cx="2407345" cy="3169043"/>
          </a:xfrm>
          <a:prstGeom prst="rect">
            <a:avLst/>
          </a:prstGeom>
        </p:spPr>
      </p:pic>
      <p:grpSp>
        <p:nvGrpSpPr>
          <p:cNvPr id="4" name="Group 3"/>
          <p:cNvGrpSpPr/>
          <p:nvPr/>
        </p:nvGrpSpPr>
        <p:grpSpPr>
          <a:xfrm>
            <a:off x="6579021" y="2404605"/>
            <a:ext cx="5053741" cy="4453395"/>
            <a:chOff x="6579021" y="2404605"/>
            <a:chExt cx="5053741" cy="4453395"/>
          </a:xfrm>
        </p:grpSpPr>
        <p:pic>
          <p:nvPicPr>
            <p:cNvPr id="2" name="Picture 1"/>
            <p:cNvPicPr>
              <a:picLocks noChangeAspect="1"/>
            </p:cNvPicPr>
            <p:nvPr/>
          </p:nvPicPr>
          <p:blipFill>
            <a:blip r:embed="rId5"/>
            <a:stretch>
              <a:fillRect/>
            </a:stretch>
          </p:blipFill>
          <p:spPr>
            <a:xfrm>
              <a:off x="6579021" y="2404605"/>
              <a:ext cx="5053741" cy="4453395"/>
            </a:xfrm>
            <a:prstGeom prst="rect">
              <a:avLst/>
            </a:prstGeom>
          </p:spPr>
        </p:pic>
        <p:sp>
          <p:nvSpPr>
            <p:cNvPr id="3" name="Rectangle 2"/>
            <p:cNvSpPr/>
            <p:nvPr/>
          </p:nvSpPr>
          <p:spPr>
            <a:xfrm>
              <a:off x="6909955" y="2404605"/>
              <a:ext cx="488372" cy="141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407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1+#ppt_w/2"/>
                                          </p:val>
                                        </p:tav>
                                        <p:tav tm="100000">
                                          <p:val>
                                            <p:strVal val="#ppt_x"/>
                                          </p:val>
                                        </p:tav>
                                      </p:tavLst>
                                    </p:anim>
                                    <p:anim calcmode="lin" valueType="num">
                                      <p:cBhvr additive="base">
                                        <p:cTn id="11" dur="500" fill="hold"/>
                                        <p:tgtEl>
                                          <p:spTgt spid="7"/>
                                        </p:tgtEl>
                                        <p:attrNameLst>
                                          <p:attrName>ppt_y</p:attrName>
                                        </p:attrNameLst>
                                      </p:cBhvr>
                                      <p:tavLst>
                                        <p:tav tm="0">
                                          <p:val>
                                            <p:strVal val="#ppt_y"/>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7" y="1787237"/>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4105366"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2192482" y="1930222"/>
            <a:ext cx="7511316" cy="1938992"/>
          </a:xfrm>
          <a:prstGeom prst="rect">
            <a:avLst/>
          </a:prstGeom>
          <a:noFill/>
        </p:spPr>
        <p:txBody>
          <a:bodyPr wrap="square" rtlCol="0">
            <a:spAutoFit/>
          </a:bodyPr>
          <a:lstStyle/>
          <a:p>
            <a:pPr lvl="0" algn="just">
              <a:defRPr/>
            </a:pPr>
            <a:r>
              <a:rPr lang="vi-VN" altLang="zh-CN" sz="2000" b="1">
                <a:solidFill>
                  <a:srgbClr val="002060"/>
                </a:solidFill>
                <a:latin typeface="Roboto" panose="02000000000000000000" pitchFamily="2" charset="0"/>
                <a:ea typeface="Roboto" panose="02000000000000000000" pitchFamily="2" charset="0"/>
              </a:rPr>
              <a:t>1. Nêu </a:t>
            </a:r>
            <a:r>
              <a:rPr lang="en-US" altLang="zh-CN" sz="2000" b="1">
                <a:solidFill>
                  <a:srgbClr val="002060"/>
                </a:solidFill>
                <a:latin typeface="Roboto" panose="02000000000000000000" pitchFamily="2" charset="0"/>
                <a:ea typeface="Roboto" panose="02000000000000000000" pitchFamily="2" charset="0"/>
              </a:rPr>
              <a:t>một số</a:t>
            </a:r>
            <a:r>
              <a:rPr lang="vi-VN" altLang="zh-CN" sz="2000" b="1">
                <a:solidFill>
                  <a:srgbClr val="002060"/>
                </a:solidFill>
                <a:latin typeface="Roboto" panose="02000000000000000000" pitchFamily="2" charset="0"/>
                <a:ea typeface="Roboto" panose="02000000000000000000" pitchFamily="2" charset="0"/>
              </a:rPr>
              <a:t> bộ phận chính của cơ quan tiêu </a:t>
            </a:r>
            <a:r>
              <a:rPr lang="en-US" altLang="zh-CN" sz="2000" b="1">
                <a:solidFill>
                  <a:srgbClr val="002060"/>
                </a:solidFill>
                <a:latin typeface="Roboto" panose="02000000000000000000" pitchFamily="2" charset="0"/>
                <a:ea typeface="Roboto" panose="02000000000000000000" pitchFamily="2" charset="0"/>
              </a:rPr>
              <a:t>hoá</a:t>
            </a:r>
            <a:endParaRPr lang="vi-VN" altLang="zh-CN" sz="2000" b="1">
              <a:solidFill>
                <a:srgbClr val="002060"/>
              </a:solidFill>
              <a:latin typeface="Roboto" panose="02000000000000000000" pitchFamily="2" charset="0"/>
              <a:ea typeface="Roboto" panose="02000000000000000000" pitchFamily="2" charset="0"/>
            </a:endParaRPr>
          </a:p>
          <a:p>
            <a:pPr lvl="0" algn="just">
              <a:defRPr/>
            </a:pP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b="1">
                <a:solidFill>
                  <a:srgbClr val="002060"/>
                </a:solidFill>
                <a:latin typeface="Roboto" panose="02000000000000000000" pitchFamily="2" charset="0"/>
                <a:ea typeface="Roboto" panose="02000000000000000000" pitchFamily="2" charset="0"/>
              </a:rPr>
              <a:t>2. Cơ quan tiêu hoá có chức năng gì?</a:t>
            </a:r>
          </a:p>
          <a:p>
            <a:pPr lvl="0" algn="just">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b="1">
                <a:solidFill>
                  <a:srgbClr val="002060"/>
                </a:solidFill>
                <a:latin typeface="Roboto" panose="02000000000000000000" pitchFamily="2" charset="0"/>
                <a:ea typeface="Roboto" panose="02000000000000000000" pitchFamily="2" charset="0"/>
              </a:rPr>
              <a:t>3. Em nên hay không nên làm gì để bảo vệ cơ quan tiêu hoá</a:t>
            </a:r>
          </a:p>
        </p:txBody>
      </p:sp>
      <p:sp>
        <p:nvSpPr>
          <p:cNvPr id="12" name="TextBox 11"/>
          <p:cNvSpPr txBox="1"/>
          <p:nvPr/>
        </p:nvSpPr>
        <p:spPr>
          <a:xfrm>
            <a:off x="2334021" y="2242182"/>
            <a:ext cx="527212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Miệng, thực quản, dạ dày, ruột non, ruột già</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620982" y="4208841"/>
            <a:ext cx="3803073" cy="163121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Nên làm	</a:t>
            </a:r>
            <a:endParaRPr lang="en-US" altLang="zh-CN" sz="2000">
              <a:solidFill>
                <a:srgbClr val="002060"/>
              </a:solidFill>
              <a:latin typeface="Roboto" panose="02000000000000000000" pitchFamily="2" charset="0"/>
              <a:ea typeface="Roboto" panose="02000000000000000000" pitchFamily="2" charset="0"/>
            </a:endParaRP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p:txBody>
      </p:sp>
      <p:sp>
        <p:nvSpPr>
          <p:cNvPr id="10" name="TextBox 9"/>
          <p:cNvSpPr txBox="1"/>
          <p:nvPr/>
        </p:nvSpPr>
        <p:spPr>
          <a:xfrm>
            <a:off x="5746173" y="4208841"/>
            <a:ext cx="3803073" cy="1631216"/>
          </a:xfrm>
          <a:prstGeom prst="rect">
            <a:avLst/>
          </a:prstGeom>
          <a:noFill/>
        </p:spPr>
        <p:txBody>
          <a:bodyPr wrap="square" rtlCol="0">
            <a:spAutoFit/>
          </a:bodyPr>
          <a:lstStyle/>
          <a:p>
            <a:pPr lvl="0" algn="ctr">
              <a:defRPr/>
            </a:pPr>
            <a:r>
              <a:rPr lang="vi-VN" altLang="zh-CN" sz="2000">
                <a:solidFill>
                  <a:srgbClr val="002060"/>
                </a:solidFill>
                <a:latin typeface="Roboto" panose="02000000000000000000" pitchFamily="2" charset="0"/>
                <a:ea typeface="Roboto" panose="02000000000000000000" pitchFamily="2" charset="0"/>
              </a:rPr>
              <a:t>Không nên làm</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a:p>
            <a:pPr lvl="0" algn="just">
              <a:defRPr/>
            </a:pPr>
            <a:r>
              <a:rPr lang="vi-VN" altLang="zh-CN" sz="2000">
                <a:solidFill>
                  <a:srgbClr val="002060"/>
                </a:solidFill>
                <a:latin typeface="Roboto" panose="02000000000000000000" pitchFamily="2" charset="0"/>
                <a:ea typeface="Roboto" panose="02000000000000000000" pitchFamily="2" charset="0"/>
              </a:rPr>
              <a:t>………………………………………………………</a:t>
            </a:r>
          </a:p>
        </p:txBody>
      </p:sp>
      <p:sp>
        <p:nvSpPr>
          <p:cNvPr id="13" name="TextBox 12"/>
          <p:cNvSpPr txBox="1"/>
          <p:nvPr/>
        </p:nvSpPr>
        <p:spPr>
          <a:xfrm>
            <a:off x="2334020" y="2781864"/>
            <a:ext cx="6009879" cy="707886"/>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L</a:t>
            </a:r>
            <a:r>
              <a:rPr lang="vi-VN" altLang="zh-CN" sz="2000">
                <a:solidFill>
                  <a:srgbClr val="FF0000"/>
                </a:solidFill>
                <a:latin typeface="Roboto" panose="02000000000000000000" pitchFamily="2" charset="0"/>
                <a:ea typeface="Roboto" panose="02000000000000000000" pitchFamily="2" charset="0"/>
              </a:rPr>
              <a:t>ấy thức ăn, tiêu hóa thực phẩm sau đó chuyển </a:t>
            </a:r>
            <a:r>
              <a:rPr lang="en-US" altLang="zh-CN" sz="2000">
                <a:solidFill>
                  <a:srgbClr val="FF0000"/>
                </a:solidFill>
                <a:latin typeface="Roboto" panose="02000000000000000000" pitchFamily="2" charset="0"/>
                <a:ea typeface="Roboto" panose="02000000000000000000" pitchFamily="2" charset="0"/>
              </a:rPr>
              <a:t>hoá</a:t>
            </a:r>
            <a:r>
              <a:rPr lang="vi-VN" altLang="zh-CN" sz="2000">
                <a:solidFill>
                  <a:srgbClr val="FF0000"/>
                </a:solidFill>
                <a:latin typeface="Roboto" panose="02000000000000000000" pitchFamily="2" charset="0"/>
                <a:ea typeface="Roboto" panose="02000000000000000000" pitchFamily="2" charset="0"/>
              </a:rPr>
              <a:t> thành năng lượng và chất dinh dưỡng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752129" y="4500019"/>
            <a:ext cx="3266679" cy="1015663"/>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Bảo quản thức ăn, rửa tay trước khi ăn, ăn thức ăn chín, uống nước sôi</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5788694" y="4500018"/>
            <a:ext cx="3915104" cy="1323439"/>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Ăn thức ăn ôi thiu, đồ ăn mất vệ sinh, để tay bẩn khi ăn cơm, thường xuyên ăn đồ ăn quá lạnh hoặc quá nóng, đồ ăn sống</a:t>
            </a:r>
          </a:p>
        </p:txBody>
      </p:sp>
    </p:spTree>
    <p:extLst>
      <p:ext uri="{BB962C8B-B14F-4D97-AF65-F5344CB8AC3E}">
        <p14:creationId xmlns:p14="http://schemas.microsoft.com/office/powerpoint/2010/main" val="33052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0"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71087" y="350496"/>
            <a:ext cx="929007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CHỨC NĂNG CỦA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333174" y="1597247"/>
            <a:ext cx="5185063" cy="461665"/>
          </a:xfrm>
          <a:prstGeom prst="rect">
            <a:avLst/>
          </a:prstGeom>
          <a:solidFill>
            <a:schemeClr val="accent2">
              <a:lumMod val="75000"/>
            </a:schemeClr>
          </a:solid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CHỨC NĂNG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559136" y="997987"/>
            <a:ext cx="640120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Ghép các bộ phận của cơ quan tiêu hoá được đánh số từ 1 đến 5 với chức năng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tương ứng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459" y="2199579"/>
            <a:ext cx="3575914" cy="4187763"/>
          </a:xfrm>
          <a:prstGeom prst="rect">
            <a:avLst/>
          </a:prstGeom>
        </p:spPr>
      </p:pic>
      <p:sp>
        <p:nvSpPr>
          <p:cNvPr id="10" name="TextBox 9"/>
          <p:cNvSpPr txBox="1"/>
          <p:nvPr/>
        </p:nvSpPr>
        <p:spPr>
          <a:xfrm>
            <a:off x="333175" y="2054529"/>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 Nhào trộn và biến đổi một phần thức ăn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chất dinh dưỡng.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333175" y="2880225"/>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b. Hấp thu phần lớn nước và chuyển chất cặn bã</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phân.</a:t>
            </a:r>
          </a:p>
        </p:txBody>
      </p:sp>
      <p:sp>
        <p:nvSpPr>
          <p:cNvPr id="13" name="TextBox 12"/>
          <p:cNvSpPr txBox="1"/>
          <p:nvPr/>
        </p:nvSpPr>
        <p:spPr>
          <a:xfrm>
            <a:off x="333175" y="3705921"/>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 Dẫn, đẩy thức ăn từ miệng xuống dạ dày.</a:t>
            </a:r>
          </a:p>
        </p:txBody>
      </p:sp>
      <p:sp>
        <p:nvSpPr>
          <p:cNvPr id="14" name="TextBox 13"/>
          <p:cNvSpPr txBox="1"/>
          <p:nvPr/>
        </p:nvSpPr>
        <p:spPr>
          <a:xfrm>
            <a:off x="333175" y="4531617"/>
            <a:ext cx="5185063"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 </a:t>
            </a:r>
            <a:r>
              <a:rPr lang="vi-VN" sz="2400" spc="-30">
                <a:solidFill>
                  <a:srgbClr val="002060"/>
                </a:solidFill>
                <a:latin typeface="Roboto" panose="02000000000000000000" pitchFamily="2" charset="0"/>
                <a:ea typeface="Roboto" panose="02000000000000000000" pitchFamily="2" charset="0"/>
              </a:rPr>
              <a:t>Tiếp tục biến đổi thức ăn nhờ dịch tuỵ, dịch</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mật, dịch ruột và hấp thu chất dinh dưỡng vào</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máu nuôi cơ thể.</a:t>
            </a:r>
          </a:p>
        </p:txBody>
      </p:sp>
      <p:sp>
        <p:nvSpPr>
          <p:cNvPr id="15" name="TextBox 14"/>
          <p:cNvSpPr txBox="1"/>
          <p:nvPr/>
        </p:nvSpPr>
        <p:spPr>
          <a:xfrm>
            <a:off x="333175" y="5737038"/>
            <a:ext cx="5185063"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e. Nhai, nghiền nhỏ, lưỡi nhào trộn, nước bọt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tẩm ướt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 name="Freeform 4"/>
          <p:cNvSpPr/>
          <p:nvPr/>
        </p:nvSpPr>
        <p:spPr>
          <a:xfrm>
            <a:off x="5392853" y="3525388"/>
            <a:ext cx="2130136" cy="2792660"/>
          </a:xfrm>
          <a:custGeom>
            <a:avLst/>
            <a:gdLst>
              <a:gd name="connsiteX0" fmla="*/ 0 w 2192482"/>
              <a:gd name="connsiteY0" fmla="*/ 2700657 h 2816619"/>
              <a:gd name="connsiteX1" fmla="*/ 633845 w 2192482"/>
              <a:gd name="connsiteY1" fmla="*/ 2534403 h 2816619"/>
              <a:gd name="connsiteX2" fmla="*/ 1527464 w 2192482"/>
              <a:gd name="connsiteY2" fmla="*/ 248403 h 2816619"/>
              <a:gd name="connsiteX3" fmla="*/ 2192482 w 2192482"/>
              <a:gd name="connsiteY3" fmla="*/ 61366 h 2816619"/>
              <a:gd name="connsiteX4" fmla="*/ 2192482 w 2192482"/>
              <a:gd name="connsiteY4" fmla="*/ 61366 h 281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82" h="2816619">
                <a:moveTo>
                  <a:pt x="0" y="2700657"/>
                </a:moveTo>
                <a:cubicBezTo>
                  <a:pt x="189634" y="2821884"/>
                  <a:pt x="379268" y="2943112"/>
                  <a:pt x="633845" y="2534403"/>
                </a:cubicBezTo>
                <a:cubicBezTo>
                  <a:pt x="888422" y="2125694"/>
                  <a:pt x="1267691" y="660576"/>
                  <a:pt x="1527464" y="248403"/>
                </a:cubicBezTo>
                <a:cubicBezTo>
                  <a:pt x="1787237" y="-163770"/>
                  <a:pt x="2192482" y="61366"/>
                  <a:pt x="2192482" y="61366"/>
                </a:cubicBezTo>
                <a:lnTo>
                  <a:pt x="2192482" y="61366"/>
                </a:ln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86400" y="3979718"/>
            <a:ext cx="2130136" cy="41564"/>
          </a:xfrm>
          <a:custGeom>
            <a:avLst/>
            <a:gdLst>
              <a:gd name="connsiteX0" fmla="*/ 0 w 2130136"/>
              <a:gd name="connsiteY0" fmla="*/ 0 h 41564"/>
              <a:gd name="connsiteX1" fmla="*/ 2130136 w 2130136"/>
              <a:gd name="connsiteY1" fmla="*/ 41564 h 41564"/>
            </a:gdLst>
            <a:ahLst/>
            <a:cxnLst>
              <a:cxn ang="0">
                <a:pos x="connsiteX0" y="connsiteY0"/>
              </a:cxn>
              <a:cxn ang="0">
                <a:pos x="connsiteX1" y="connsiteY1"/>
              </a:cxn>
            </a:cxnLst>
            <a:rect l="l" t="t" r="r" b="b"/>
            <a:pathLst>
              <a:path w="2130136" h="41564">
                <a:moveTo>
                  <a:pt x="0" y="0"/>
                </a:moveTo>
                <a:lnTo>
                  <a:pt x="2130136" y="41564"/>
                </a:ln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517573" y="1992259"/>
            <a:ext cx="5257800" cy="2654737"/>
          </a:xfrm>
          <a:custGeom>
            <a:avLst/>
            <a:gdLst>
              <a:gd name="connsiteX0" fmla="*/ 0 w 5250182"/>
              <a:gd name="connsiteY0" fmla="*/ 342578 h 2680533"/>
              <a:gd name="connsiteX1" fmla="*/ 2358736 w 5250182"/>
              <a:gd name="connsiteY1" fmla="*/ 30851 h 2680533"/>
              <a:gd name="connsiteX2" fmla="*/ 5008418 w 5250182"/>
              <a:gd name="connsiteY2" fmla="*/ 311406 h 2680533"/>
              <a:gd name="connsiteX3" fmla="*/ 4966854 w 5250182"/>
              <a:gd name="connsiteY3" fmla="*/ 2680533 h 2680533"/>
            </a:gdLst>
            <a:ahLst/>
            <a:cxnLst>
              <a:cxn ang="0">
                <a:pos x="connsiteX0" y="connsiteY0"/>
              </a:cxn>
              <a:cxn ang="0">
                <a:pos x="connsiteX1" y="connsiteY1"/>
              </a:cxn>
              <a:cxn ang="0">
                <a:pos x="connsiteX2" y="connsiteY2"/>
              </a:cxn>
              <a:cxn ang="0">
                <a:pos x="connsiteX3" y="connsiteY3"/>
              </a:cxn>
            </a:cxnLst>
            <a:rect l="l" t="t" r="r" b="b"/>
            <a:pathLst>
              <a:path w="5250182" h="2680533">
                <a:moveTo>
                  <a:pt x="0" y="342578"/>
                </a:moveTo>
                <a:cubicBezTo>
                  <a:pt x="762000" y="189312"/>
                  <a:pt x="1524000" y="36046"/>
                  <a:pt x="2358736" y="30851"/>
                </a:cubicBezTo>
                <a:cubicBezTo>
                  <a:pt x="3193472" y="25656"/>
                  <a:pt x="4573732" y="-130208"/>
                  <a:pt x="5008418" y="311406"/>
                </a:cubicBezTo>
                <a:cubicBezTo>
                  <a:pt x="5443104" y="753020"/>
                  <a:pt x="5204979" y="1716776"/>
                  <a:pt x="4966854" y="2680533"/>
                </a:cubicBez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96792" y="5122718"/>
            <a:ext cx="4862944" cy="609228"/>
          </a:xfrm>
          <a:custGeom>
            <a:avLst/>
            <a:gdLst>
              <a:gd name="connsiteX0" fmla="*/ 0 w 4998027"/>
              <a:gd name="connsiteY0" fmla="*/ 0 h 187037"/>
              <a:gd name="connsiteX1" fmla="*/ 4998027 w 4998027"/>
              <a:gd name="connsiteY1" fmla="*/ 187037 h 187037"/>
            </a:gdLst>
            <a:ahLst/>
            <a:cxnLst>
              <a:cxn ang="0">
                <a:pos x="connsiteX0" y="connsiteY0"/>
              </a:cxn>
              <a:cxn ang="0">
                <a:pos x="connsiteX1" y="connsiteY1"/>
              </a:cxn>
            </a:cxnLst>
            <a:rect l="l" t="t" r="r" b="b"/>
            <a:pathLst>
              <a:path w="4998027" h="187037">
                <a:moveTo>
                  <a:pt x="0" y="0"/>
                </a:moveTo>
                <a:lnTo>
                  <a:pt x="4998027" y="187037"/>
                </a:lnTo>
              </a:path>
            </a:pathLst>
          </a:custGeom>
          <a:noFill/>
          <a:ln w="38100">
            <a:solidFill>
              <a:srgbClr val="EE1D25"/>
            </a:solidFill>
            <a:tailEnd type="diamo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11" idx="3"/>
          </p:cNvCxnSpPr>
          <p:nvPr/>
        </p:nvCxnSpPr>
        <p:spPr>
          <a:xfrm>
            <a:off x="5518238" y="3295724"/>
            <a:ext cx="4841498" cy="19516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animBg="1"/>
      <p:bldP spid="9" grpId="0"/>
      <p:bldP spid="10" grpId="0" animBg="1"/>
      <p:bldP spid="11" grpId="0" animBg="1"/>
      <p:bldP spid="13" grpId="0" animBg="1"/>
      <p:bldP spid="14" grpId="0" animBg="1"/>
      <p:bldP spid="15" grpId="0" animBg="1"/>
      <p:bldP spid="5" grpId="0" animBg="1"/>
      <p:bldP spid="6" grpId="0" animBg="1"/>
      <p:bldP spid="8"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71087" y="350496"/>
            <a:ext cx="929007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CHỨC NĂNG CỦA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5527964" y="997987"/>
            <a:ext cx="6432380"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M</a:t>
            </a:r>
            <a:r>
              <a:rPr lang="vi-VN" sz="2400">
                <a:solidFill>
                  <a:srgbClr val="002060"/>
                </a:solidFill>
                <a:latin typeface="Roboto" panose="02000000000000000000" pitchFamily="2" charset="0"/>
                <a:ea typeface="Roboto" panose="02000000000000000000" pitchFamily="2" charset="0"/>
              </a:rPr>
              <a:t>ô tả đường đi và sự biến đổi của thức ăn qua các bộ</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phận của cơ quan tiêu hoá</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505" y="2093529"/>
            <a:ext cx="3575914" cy="4187763"/>
          </a:xfrm>
          <a:prstGeom prst="rect">
            <a:avLst/>
          </a:prstGeom>
        </p:spPr>
      </p:pic>
      <p:sp>
        <p:nvSpPr>
          <p:cNvPr id="10" name="TextBox 9"/>
          <p:cNvSpPr txBox="1"/>
          <p:nvPr/>
        </p:nvSpPr>
        <p:spPr>
          <a:xfrm>
            <a:off x="414671" y="4750293"/>
            <a:ext cx="3442907"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 Nhào trộn và biến đổi một phần thức ăn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chất dinh dưỡng.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07827" y="2872923"/>
            <a:ext cx="3936049"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b. Hấp thu phần lớn nước và chuyển chất cặn bã</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phân.</a:t>
            </a:r>
          </a:p>
        </p:txBody>
      </p:sp>
      <p:sp>
        <p:nvSpPr>
          <p:cNvPr id="13" name="TextBox 12"/>
          <p:cNvSpPr txBox="1"/>
          <p:nvPr/>
        </p:nvSpPr>
        <p:spPr>
          <a:xfrm>
            <a:off x="414671" y="3551482"/>
            <a:ext cx="3466214" cy="830997"/>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 Dẫn, đẩy thức ăn từ miệng xuống dạ dày.</a:t>
            </a:r>
          </a:p>
        </p:txBody>
      </p:sp>
      <p:sp>
        <p:nvSpPr>
          <p:cNvPr id="14" name="TextBox 13"/>
          <p:cNvSpPr txBox="1"/>
          <p:nvPr/>
        </p:nvSpPr>
        <p:spPr>
          <a:xfrm>
            <a:off x="7956732" y="4822303"/>
            <a:ext cx="3936049" cy="1569660"/>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 </a:t>
            </a:r>
            <a:r>
              <a:rPr lang="vi-VN" sz="2400" spc="-30">
                <a:solidFill>
                  <a:srgbClr val="002060"/>
                </a:solidFill>
                <a:latin typeface="Roboto" panose="02000000000000000000" pitchFamily="2" charset="0"/>
                <a:ea typeface="Roboto" panose="02000000000000000000" pitchFamily="2" charset="0"/>
              </a:rPr>
              <a:t>Tiếp tục biến đổi thức ăn nhờ dịch tuỵ, dịch</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mật, dịch ruột và hấp thu chất dinh dưỡng vào</a:t>
            </a:r>
            <a:r>
              <a:rPr lang="en-US" sz="2400" spc="-30">
                <a:solidFill>
                  <a:srgbClr val="002060"/>
                </a:solidFill>
                <a:latin typeface="Roboto" panose="02000000000000000000" pitchFamily="2" charset="0"/>
                <a:ea typeface="Roboto" panose="02000000000000000000" pitchFamily="2" charset="0"/>
              </a:rPr>
              <a:t> </a:t>
            </a:r>
            <a:r>
              <a:rPr lang="vi-VN" sz="2400" spc="-30">
                <a:solidFill>
                  <a:srgbClr val="002060"/>
                </a:solidFill>
                <a:latin typeface="Roboto" panose="02000000000000000000" pitchFamily="2" charset="0"/>
                <a:ea typeface="Roboto" panose="02000000000000000000" pitchFamily="2" charset="0"/>
              </a:rPr>
              <a:t>máu nuôi cơ thể.</a:t>
            </a:r>
          </a:p>
        </p:txBody>
      </p:sp>
      <p:sp>
        <p:nvSpPr>
          <p:cNvPr id="15" name="TextBox 14"/>
          <p:cNvSpPr txBox="1"/>
          <p:nvPr/>
        </p:nvSpPr>
        <p:spPr>
          <a:xfrm>
            <a:off x="414671" y="2172970"/>
            <a:ext cx="3466214" cy="1200329"/>
          </a:xfrm>
          <a:prstGeom prst="rect">
            <a:avLst/>
          </a:prstGeom>
          <a:solidFill>
            <a:schemeClr val="accent2">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e. Nhai, nghiền nhỏ, lưỡi nhào trộn, nước bọt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tẩm ướt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4" name="Straight Arrow Connector 3"/>
          <p:cNvCxnSpPr/>
          <p:nvPr/>
        </p:nvCxnSpPr>
        <p:spPr>
          <a:xfrm flipH="1" flipV="1">
            <a:off x="3880885" y="2784765"/>
            <a:ext cx="1647079" cy="40524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 name="Straight Arrow Connector 5"/>
          <p:cNvCxnSpPr>
            <a:endCxn id="13" idx="3"/>
          </p:cNvCxnSpPr>
          <p:nvPr/>
        </p:nvCxnSpPr>
        <p:spPr>
          <a:xfrm flipH="1">
            <a:off x="3880885" y="3740727"/>
            <a:ext cx="2073106" cy="22625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flipH="1">
            <a:off x="3880885" y="4499264"/>
            <a:ext cx="2374442" cy="63571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p:cNvCxnSpPr>
            <a:endCxn id="2" idx="3"/>
          </p:cNvCxnSpPr>
          <p:nvPr/>
        </p:nvCxnSpPr>
        <p:spPr>
          <a:xfrm flipV="1">
            <a:off x="6586701" y="4187411"/>
            <a:ext cx="1261718" cy="1167995"/>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p:nvPr/>
        </p:nvCxnSpPr>
        <p:spPr>
          <a:xfrm>
            <a:off x="6351054" y="5482762"/>
            <a:ext cx="1438363" cy="248742"/>
          </a:xfrm>
          <a:prstGeom prst="straightConnector1">
            <a:avLst/>
          </a:prstGeom>
          <a:ln w="38100">
            <a:solidFill>
              <a:srgbClr val="FFFF00"/>
            </a:solidFill>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rot="962028">
            <a:off x="3917453" y="2481361"/>
            <a:ext cx="139778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Miệng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rot="21203199">
            <a:off x="3870030" y="3799517"/>
            <a:ext cx="1813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Thực quản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rot="20867944">
            <a:off x="4017712" y="4469936"/>
            <a:ext cx="124206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Dạ dày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rot="229625">
            <a:off x="6015863" y="5507901"/>
            <a:ext cx="2087080" cy="461665"/>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Ruột</a:t>
            </a:r>
            <a:r>
              <a:rPr lang="en-US" sz="2400" dirty="0">
                <a:solidFill>
                  <a:srgbClr val="002060"/>
                </a:solidFill>
                <a:latin typeface="Roboto" panose="02000000000000000000" pitchFamily="2" charset="0"/>
                <a:ea typeface="Roboto" panose="02000000000000000000" pitchFamily="2" charset="0"/>
              </a:rPr>
              <a:t> non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rot="19303516">
            <a:off x="6163397" y="4580296"/>
            <a:ext cx="1625202" cy="461665"/>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Ruột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173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right)">
                                      <p:cBhvr>
                                        <p:cTn id="32" dur="500"/>
                                        <p:tgtEl>
                                          <p:spTgt spid="6"/>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right)">
                                      <p:cBhvr>
                                        <p:cTn id="47" dur="500"/>
                                        <p:tgtEl>
                                          <p:spTgt spid="8"/>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left)">
                                      <p:cBhvr>
                                        <p:cTn id="77" dur="500"/>
                                        <p:tgtEl>
                                          <p:spTgt spid="19"/>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animBg="1"/>
      <p:bldP spid="11" grpId="0" animBg="1"/>
      <p:bldP spid="13" grpId="0" animBg="1"/>
      <p:bldP spid="14" grpId="0" animBg="1"/>
      <p:bldP spid="15" grpId="0" animBg="1"/>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7" y="1787237"/>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4105366"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8" name="Rectangle 2"/>
          <p:cNvSpPr>
            <a:spLocks noChangeArrowheads="1"/>
          </p:cNvSpPr>
          <p:nvPr/>
        </p:nvSpPr>
        <p:spPr bwMode="auto">
          <a:xfrm>
            <a:off x="1696766" y="1955708"/>
            <a:ext cx="8140009" cy="3862596"/>
          </a:xfrm>
          <a:prstGeom prst="rect">
            <a:avLst/>
          </a:prstGeom>
          <a:noFill/>
        </p:spPr>
        <p:txBody>
          <a:bodyPr wrap="square" rtlCol="0">
            <a:spAutoFit/>
          </a:bodyPr>
          <a:lstStyle/>
          <a:p>
            <a:pPr>
              <a:spcBef>
                <a:spcPts val="600"/>
              </a:spcBef>
            </a:pPr>
            <a:r>
              <a:rPr lang="en-US" altLang="en-US" sz="2000" b="1">
                <a:solidFill>
                  <a:srgbClr val="002060"/>
                </a:solidFill>
                <a:latin typeface="Roboto" panose="02000000000000000000" pitchFamily="2" charset="0"/>
                <a:ea typeface="Roboto" panose="02000000000000000000" pitchFamily="2" charset="0"/>
              </a:rPr>
              <a:t>1. Em hãy nêu chức năng của các bộ phận sau:</a:t>
            </a:r>
          </a:p>
          <a:p>
            <a:pPr>
              <a:spcBef>
                <a:spcPts val="600"/>
              </a:spcBef>
            </a:pPr>
            <a:r>
              <a:rPr lang="en-US" altLang="en-US" sz="2000">
                <a:solidFill>
                  <a:srgbClr val="002060"/>
                </a:solidFill>
                <a:latin typeface="Roboto" panose="02000000000000000000" pitchFamily="2" charset="0"/>
                <a:ea typeface="Roboto" panose="02000000000000000000" pitchFamily="2" charset="0"/>
              </a:rPr>
              <a:t>Miệng: ……………………………………………………………………………………………………….</a:t>
            </a:r>
          </a:p>
          <a:p>
            <a:pPr>
              <a:spcBef>
                <a:spcPts val="600"/>
              </a:spcBef>
            </a:pPr>
            <a:r>
              <a:rPr lang="en-US" altLang="en-US" sz="2000">
                <a:solidFill>
                  <a:srgbClr val="002060"/>
                </a:solidFill>
                <a:latin typeface="Roboto" panose="02000000000000000000" pitchFamily="2" charset="0"/>
                <a:ea typeface="Roboto" panose="02000000000000000000" pitchFamily="2" charset="0"/>
              </a:rPr>
              <a:t>Dạ dày: ………………………………………………………………………………………………………</a:t>
            </a:r>
          </a:p>
          <a:p>
            <a:pPr>
              <a:spcBef>
                <a:spcPts val="600"/>
              </a:spcBef>
            </a:pPr>
            <a:r>
              <a:rPr lang="en-US" altLang="en-US" sz="2000">
                <a:solidFill>
                  <a:srgbClr val="002060"/>
                </a:solidFill>
                <a:latin typeface="Roboto" panose="02000000000000000000" pitchFamily="2" charset="0"/>
                <a:ea typeface="Roboto" panose="02000000000000000000" pitchFamily="2" charset="0"/>
              </a:rPr>
              <a:t>Ruột non: …………………………………………………………………………………………………</a:t>
            </a:r>
          </a:p>
          <a:p>
            <a:pPr>
              <a:spcBef>
                <a:spcPts val="600"/>
              </a:spcBef>
            </a:pPr>
            <a:r>
              <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en-US" altLang="en-US" sz="2000">
              <a:solidFill>
                <a:srgbClr val="002060"/>
              </a:solidFill>
              <a:latin typeface="Roboto" panose="02000000000000000000" pitchFamily="2" charset="0"/>
              <a:ea typeface="Roboto" panose="02000000000000000000" pitchFamily="2" charset="0"/>
            </a:endParaRPr>
          </a:p>
          <a:p>
            <a:pPr>
              <a:spcBef>
                <a:spcPts val="600"/>
              </a:spcBef>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2. Em hãy chỉ ra vị trí của các bộ phận </a:t>
            </a:r>
          </a:p>
          <a:p>
            <a:pPr>
              <a:spcBef>
                <a:spcPts val="600"/>
              </a:spcBef>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thực quản, gan, ruột non, ruột già</a:t>
            </a:r>
            <a:endPar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endParaRPr>
          </a:p>
          <a:p>
            <a:endParaRPr lang="en-US" altLang="en-US" sz="2000">
              <a:solidFill>
                <a:srgbClr val="002060"/>
              </a:solidFill>
              <a:latin typeface="Roboto" panose="02000000000000000000" pitchFamily="2" charset="0"/>
              <a:ea typeface="Roboto" panose="02000000000000000000" pitchFamily="2" charset="0"/>
            </a:endParaRPr>
          </a:p>
          <a:p>
            <a:pPr>
              <a:spcBef>
                <a:spcPts val="600"/>
              </a:spcBef>
              <a:spcAft>
                <a:spcPts val="600"/>
              </a:spcAft>
            </a:pPr>
            <a:r>
              <a:rPr lang="en-US" sz="2000" b="1">
                <a:solidFill>
                  <a:srgbClr val="002060"/>
                </a:solidFill>
                <a:latin typeface="Roboto" panose="02000000000000000000" pitchFamily="2" charset="0"/>
                <a:ea typeface="Roboto" panose="02000000000000000000" pitchFamily="2" charset="0"/>
                <a:cs typeface="Times New Roman" panose="02020603050405020304" pitchFamily="18" charset="0"/>
              </a:rPr>
              <a:t>3. Theo em, bộ phận nào quan trọng nhất?</a:t>
            </a:r>
            <a:endPar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600"/>
              </a:spcBef>
              <a:spcAft>
                <a:spcPts val="600"/>
              </a:spcAft>
            </a:pPr>
            <a:r>
              <a:rPr lang="en-US" sz="2000">
                <a:solidFill>
                  <a:srgbClr val="002060"/>
                </a:solidFill>
                <a:latin typeface="Roboto" panose="02000000000000000000" pitchFamily="2" charset="0"/>
                <a:ea typeface="Roboto" panose="02000000000000000000" pitchFamily="2" charset="0"/>
                <a:cs typeface="Times New Roman" panose="02020603050405020304" pitchFamily="18" charset="0"/>
              </a:rPr>
              <a:t>………………………………………………..………………………………</a:t>
            </a:r>
          </a:p>
        </p:txBody>
      </p:sp>
      <p:pic>
        <p:nvPicPr>
          <p:cNvPr id="2049" name="Picture 2" descr="image-removebg-preview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634" y="3755196"/>
            <a:ext cx="2010617" cy="25546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61538" y="2254429"/>
            <a:ext cx="6894190" cy="400110"/>
          </a:xfrm>
          <a:prstGeom prst="rect">
            <a:avLst/>
          </a:prstGeom>
          <a:noFill/>
        </p:spPr>
        <p:txBody>
          <a:bodyPr wrap="square" rtlCol="0">
            <a:spAutoFit/>
          </a:bodyPr>
          <a:lstStyle/>
          <a:p>
            <a:pPr lvl="0">
              <a:defRPr/>
            </a:pPr>
            <a:r>
              <a:rPr lang="vi-VN" altLang="zh-CN" sz="2000">
                <a:solidFill>
                  <a:srgbClr val="FF0000"/>
                </a:solidFill>
                <a:latin typeface="Roboto" panose="02000000000000000000" pitchFamily="2" charset="0"/>
                <a:ea typeface="Roboto" panose="02000000000000000000" pitchFamily="2" charset="0"/>
              </a:rPr>
              <a:t>Nhai, nghiền nhỏ, lưỡi nhào trộn, nước bọt</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tẩm ướt thức ăn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61538" y="2647133"/>
            <a:ext cx="7275237" cy="400110"/>
          </a:xfrm>
          <a:prstGeom prst="rect">
            <a:avLst/>
          </a:prstGeom>
          <a:noFill/>
        </p:spPr>
        <p:txBody>
          <a:bodyPr wrap="square" rtlCol="0">
            <a:spAutoFit/>
          </a:bodyPr>
          <a:lstStyle/>
          <a:p>
            <a:pPr lvl="0">
              <a:defRPr/>
            </a:pPr>
            <a:r>
              <a:rPr lang="vi-VN" altLang="zh-CN" sz="2000">
                <a:solidFill>
                  <a:srgbClr val="FF0000"/>
                </a:solidFill>
                <a:latin typeface="Roboto" panose="02000000000000000000" pitchFamily="2" charset="0"/>
                <a:ea typeface="Roboto" panose="02000000000000000000" pitchFamily="2" charset="0"/>
              </a:rPr>
              <a:t>Nhào trộn và biến đổi một phần thức ăn thành</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chất dinh dưỡng</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52061" y="3086004"/>
            <a:ext cx="6894190" cy="707886"/>
          </a:xfrm>
          <a:prstGeom prst="rect">
            <a:avLst/>
          </a:prstGeom>
          <a:noFill/>
        </p:spPr>
        <p:txBody>
          <a:bodyPr wrap="square" rtlCol="0">
            <a:spAutoFit/>
          </a:bodyPr>
          <a:lstStyle/>
          <a:p>
            <a:pPr lvl="0">
              <a:defRPr/>
            </a:pPr>
            <a:r>
              <a:rPr lang="vi-VN" altLang="zh-CN" sz="2000">
                <a:solidFill>
                  <a:srgbClr val="FF0000"/>
                </a:solidFill>
                <a:latin typeface="Roboto" panose="02000000000000000000" pitchFamily="2" charset="0"/>
                <a:ea typeface="Roboto" panose="02000000000000000000" pitchFamily="2" charset="0"/>
              </a:rPr>
              <a:t>Tiếp tục biến đổi thức ăn nhờ dịch tuỵ, dịch</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mật, dịch ruột và hấp thu chất dinh dưỡng vào</a:t>
            </a:r>
            <a:r>
              <a:rPr lang="en-US" altLang="zh-CN" sz="2000">
                <a:solidFill>
                  <a:srgbClr val="FF0000"/>
                </a:solidFill>
                <a:latin typeface="Roboto" panose="02000000000000000000" pitchFamily="2" charset="0"/>
                <a:ea typeface="Roboto" panose="02000000000000000000" pitchFamily="2" charset="0"/>
              </a:rPr>
              <a:t> </a:t>
            </a:r>
            <a:r>
              <a:rPr lang="vi-VN" altLang="zh-CN" sz="2000">
                <a:solidFill>
                  <a:srgbClr val="FF0000"/>
                </a:solidFill>
                <a:latin typeface="Roboto" panose="02000000000000000000" pitchFamily="2" charset="0"/>
                <a:ea typeface="Roboto" panose="02000000000000000000" pitchFamily="2" charset="0"/>
              </a:rPr>
              <a:t>máu nuôi cơ thể</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763740" y="5234632"/>
            <a:ext cx="468325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Ruột non là bộ phận quan trọng nhất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9381702" y="4832474"/>
            <a:ext cx="122370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Ruột non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81702" y="5434687"/>
            <a:ext cx="122370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Ruột già</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867005" y="5772170"/>
            <a:ext cx="1223702" cy="400110"/>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Gan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137813" y="4624674"/>
            <a:ext cx="952894" cy="707886"/>
          </a:xfrm>
          <a:prstGeom prst="rect">
            <a:avLst/>
          </a:prstGeom>
          <a:noFill/>
        </p:spPr>
        <p:txBody>
          <a:bodyPr wrap="square" rtlCol="0">
            <a:spAutoFit/>
          </a:bodyPr>
          <a:lstStyle/>
          <a:p>
            <a:pPr lvl="0">
              <a:defRPr/>
            </a:pPr>
            <a:r>
              <a:rPr lang="en-US" altLang="zh-CN" sz="2000">
                <a:solidFill>
                  <a:srgbClr val="FF0000"/>
                </a:solidFill>
                <a:latin typeface="Roboto" panose="02000000000000000000" pitchFamily="2" charset="0"/>
                <a:ea typeface="Roboto" panose="02000000000000000000" pitchFamily="2" charset="0"/>
              </a:rPr>
              <a:t>Thực quản</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cxnSp>
        <p:nvCxnSpPr>
          <p:cNvPr id="10" name="Straight Arrow Connector 9"/>
          <p:cNvCxnSpPr/>
          <p:nvPr/>
        </p:nvCxnSpPr>
        <p:spPr>
          <a:xfrm>
            <a:off x="7772400" y="4956464"/>
            <a:ext cx="840673" cy="155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441537" y="5559136"/>
            <a:ext cx="891972" cy="415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6" idx="1"/>
          </p:cNvCxnSpPr>
          <p:nvPr/>
        </p:nvCxnSpPr>
        <p:spPr>
          <a:xfrm flipH="1">
            <a:off x="8769927" y="5032529"/>
            <a:ext cx="611775" cy="9422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1"/>
          </p:cNvCxnSpPr>
          <p:nvPr/>
        </p:nvCxnSpPr>
        <p:spPr>
          <a:xfrm flipH="1">
            <a:off x="8908041" y="5634742"/>
            <a:ext cx="473661" cy="537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5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549365" y="11418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6" name="Rectangle 15">
            <a:extLst>
              <a:ext uri="{FF2B5EF4-FFF2-40B4-BE49-F238E27FC236}">
                <a16:creationId xmlns:a16="http://schemas.microsoft.com/office/drawing/2014/main" id="{A1BDC5E5-E04A-A6EA-7594-DE45B70D8C28}"/>
              </a:ext>
            </a:extLst>
          </p:cNvPr>
          <p:cNvSpPr/>
          <p:nvPr/>
        </p:nvSpPr>
        <p:spPr>
          <a:xfrm>
            <a:off x="3854165" y="281011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AD1D027-FD7B-D1C8-B4FE-68F083682E95}"/>
              </a:ext>
            </a:extLst>
          </p:cNvPr>
          <p:cNvSpPr/>
          <p:nvPr/>
        </p:nvSpPr>
        <p:spPr>
          <a:xfrm rot="1565122">
            <a:off x="4274879" y="2786190"/>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50EEADF-F242-4F8F-96FE-76601BA8159E}"/>
              </a:ext>
            </a:extLst>
          </p:cNvPr>
          <p:cNvSpPr txBox="1"/>
          <p:nvPr/>
        </p:nvSpPr>
        <p:spPr>
          <a:xfrm>
            <a:off x="2139554" y="1817278"/>
            <a:ext cx="740969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đất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nặn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2165" y="2570464"/>
            <a:ext cx="1534400" cy="1534400"/>
          </a:xfrm>
          <a:prstGeom prst="rect">
            <a:avLst/>
          </a:prstGeom>
        </p:spPr>
      </p:pic>
      <p:pic>
        <p:nvPicPr>
          <p:cNvPr id="22" name="Picture 21"/>
          <p:cNvPicPr>
            <a:picLocks noChangeAspect="1"/>
          </p:cNvPicPr>
          <p:nvPr/>
        </p:nvPicPr>
        <p:blipFill>
          <a:blip r:embed="rId5"/>
          <a:stretch>
            <a:fillRect/>
          </a:stretch>
        </p:blipFill>
        <p:spPr>
          <a:xfrm>
            <a:off x="3498375" y="4374559"/>
            <a:ext cx="1390194" cy="1179643"/>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77E3FE9C-3218-3295-B8AE-62698B4E0024}"/>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0" b="90000" l="9892" r="89954"/>
                    </a14:imgEffect>
                  </a14:imgLayer>
                </a14:imgProps>
              </a:ext>
              <a:ext uri="{28A0092B-C50C-407E-A947-70E740481C1C}">
                <a14:useLocalDpi xmlns:a14="http://schemas.microsoft.com/office/drawing/2010/main" val="0"/>
              </a:ext>
            </a:extLst>
          </a:blip>
          <a:stretch>
            <a:fillRect/>
          </a:stretch>
        </p:blipFill>
        <p:spPr>
          <a:xfrm>
            <a:off x="6077368" y="3705972"/>
            <a:ext cx="1434420" cy="954539"/>
          </a:xfrm>
          <a:prstGeom prst="rect">
            <a:avLst/>
          </a:prstGeom>
        </p:spPr>
      </p:pic>
      <p:pic>
        <p:nvPicPr>
          <p:cNvPr id="29" name="Picture 28">
            <a:extLst>
              <a:ext uri="{FF2B5EF4-FFF2-40B4-BE49-F238E27FC236}">
                <a16:creationId xmlns:a16="http://schemas.microsoft.com/office/drawing/2014/main" id="{9CC86E58-57F0-17A7-1D97-F851345FB2C3}"/>
              </a:ext>
            </a:extLst>
          </p:cNvPr>
          <p:cNvPicPr>
            <a:picLocks noChangeAspect="1"/>
          </p:cNvPicPr>
          <p:nvPr/>
        </p:nvPicPr>
        <p:blipFill>
          <a:blip r:embed="rId8"/>
          <a:stretch>
            <a:fillRect/>
          </a:stretch>
        </p:blipFill>
        <p:spPr>
          <a:xfrm rot="19953028">
            <a:off x="7707397" y="4800630"/>
            <a:ext cx="1620132" cy="354886"/>
          </a:xfrm>
          <a:prstGeom prst="rect">
            <a:avLst/>
          </a:prstGeom>
        </p:spPr>
      </p:pic>
      <p:pic>
        <p:nvPicPr>
          <p:cNvPr id="30" name="Picture 29">
            <a:extLst>
              <a:ext uri="{FF2B5EF4-FFF2-40B4-BE49-F238E27FC236}">
                <a16:creationId xmlns:a16="http://schemas.microsoft.com/office/drawing/2014/main" id="{8F624B72-22D2-CFF5-5921-7391F9923F0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40" b="89458" l="941" r="99765"/>
                    </a14:imgEffect>
                  </a14:imgLayer>
                </a14:imgProps>
              </a:ext>
            </a:extLst>
          </a:blip>
          <a:stretch>
            <a:fillRect/>
          </a:stretch>
        </p:blipFill>
        <p:spPr>
          <a:xfrm>
            <a:off x="5808904" y="4365062"/>
            <a:ext cx="1534401" cy="1198638"/>
          </a:xfrm>
          <a:prstGeom prst="rect">
            <a:avLst/>
          </a:prstGeom>
        </p:spPr>
      </p:pic>
      <p:pic>
        <p:nvPicPr>
          <p:cNvPr id="31" name="Picture 30">
            <a:extLst>
              <a:ext uri="{FF2B5EF4-FFF2-40B4-BE49-F238E27FC236}">
                <a16:creationId xmlns:a16="http://schemas.microsoft.com/office/drawing/2014/main" id="{2F0B38A0-9C2A-CC9E-621D-1963F69D09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5660693" y="3210256"/>
            <a:ext cx="1054699" cy="646232"/>
          </a:xfrm>
          <a:prstGeom prst="rect">
            <a:avLst/>
          </a:prstGeom>
          <a:effectLst>
            <a:outerShdw blurRad="63500" sx="102000" sy="102000" algn="ctr" rotWithShape="0">
              <a:prstClr val="black">
                <a:alpha val="40000"/>
              </a:prstClr>
            </a:outerShdw>
          </a:effectLst>
        </p:spPr>
      </p:pic>
      <p:pic>
        <p:nvPicPr>
          <p:cNvPr id="32" name="Picture 31">
            <a:extLst>
              <a:ext uri="{FF2B5EF4-FFF2-40B4-BE49-F238E27FC236}">
                <a16:creationId xmlns:a16="http://schemas.microsoft.com/office/drawing/2014/main" id="{4A2210E2-AFE1-878C-C378-54692377689D}"/>
              </a:ext>
            </a:extLst>
          </p:cNvPr>
          <p:cNvPicPr>
            <a:picLocks noChangeAspect="1"/>
          </p:cNvPicPr>
          <p:nvPr/>
        </p:nvPicPr>
        <p:blipFill rotWithShape="1">
          <a:blip r:embed="rId13">
            <a:extLst>
              <a:ext uri="{28A0092B-C50C-407E-A947-70E740481C1C}">
                <a14:useLocalDpi xmlns:a14="http://schemas.microsoft.com/office/drawing/2010/main" val="0"/>
              </a:ext>
            </a:extLst>
          </a:blip>
          <a:srcRect l="16228" r="13090"/>
          <a:stretch/>
        </p:blipFill>
        <p:spPr>
          <a:xfrm>
            <a:off x="4888569" y="4011156"/>
            <a:ext cx="1091108" cy="1412294"/>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14"/>
          <a:stretch>
            <a:fillRect/>
          </a:stretch>
        </p:blipFill>
        <p:spPr>
          <a:xfrm>
            <a:off x="7542708" y="2825819"/>
            <a:ext cx="1092898" cy="1394827"/>
          </a:xfrm>
          <a:prstGeom prst="rect">
            <a:avLst/>
          </a:prstGeom>
        </p:spPr>
      </p:pic>
      <p:pic>
        <p:nvPicPr>
          <p:cNvPr id="3" name="Picture 2"/>
          <p:cNvPicPr>
            <a:picLocks noChangeAspect="1"/>
          </p:cNvPicPr>
          <p:nvPr/>
        </p:nvPicPr>
        <p:blipFill>
          <a:blip r:embed="rId15"/>
          <a:stretch>
            <a:fillRect/>
          </a:stretch>
        </p:blipFill>
        <p:spPr>
          <a:xfrm>
            <a:off x="8635606" y="2825819"/>
            <a:ext cx="1108424" cy="1426379"/>
          </a:xfrm>
          <a:prstGeom prst="rect">
            <a:avLst/>
          </a:prstGeom>
        </p:spPr>
      </p:pic>
      <p:pic>
        <p:nvPicPr>
          <p:cNvPr id="21" name="Picture 20"/>
          <p:cNvPicPr>
            <a:picLocks noChangeAspect="1"/>
          </p:cNvPicPr>
          <p:nvPr/>
        </p:nvPicPr>
        <p:blipFill>
          <a:blip r:embed="rId16"/>
          <a:stretch>
            <a:fillRect/>
          </a:stretch>
        </p:blipFill>
        <p:spPr>
          <a:xfrm>
            <a:off x="1738705" y="4554103"/>
            <a:ext cx="1352220" cy="847939"/>
          </a:xfrm>
          <a:prstGeom prst="rect">
            <a:avLst/>
          </a:prstGeom>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75680" y="2957633"/>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3" y="103909"/>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8"/>
                                        </p:tgtEl>
                                        <p:attrNameLst>
                                          <p:attrName>r</p:attrName>
                                        </p:attrNameLst>
                                      </p:cBhvr>
                                    </p:animRot>
                                    <p:animRot by="-240000">
                                      <p:cBhvr>
                                        <p:cTn id="29" dur="200" fill="hold">
                                          <p:stCondLst>
                                            <p:cond delay="200"/>
                                          </p:stCondLst>
                                        </p:cTn>
                                        <p:tgtEl>
                                          <p:spTgt spid="8"/>
                                        </p:tgtEl>
                                        <p:attrNameLst>
                                          <p:attrName>r</p:attrName>
                                        </p:attrNameLst>
                                      </p:cBhvr>
                                    </p:animRot>
                                    <p:animRot by="240000">
                                      <p:cBhvr>
                                        <p:cTn id="30" dur="200" fill="hold">
                                          <p:stCondLst>
                                            <p:cond delay="400"/>
                                          </p:stCondLst>
                                        </p:cTn>
                                        <p:tgtEl>
                                          <p:spTgt spid="8"/>
                                        </p:tgtEl>
                                        <p:attrNameLst>
                                          <p:attrName>r</p:attrName>
                                        </p:attrNameLst>
                                      </p:cBhvr>
                                    </p:animRot>
                                    <p:animRot by="-240000">
                                      <p:cBhvr>
                                        <p:cTn id="31" dur="200" fill="hold">
                                          <p:stCondLst>
                                            <p:cond delay="600"/>
                                          </p:stCondLst>
                                        </p:cTn>
                                        <p:tgtEl>
                                          <p:spTgt spid="8"/>
                                        </p:tgtEl>
                                        <p:attrNameLst>
                                          <p:attrName>r</p:attrName>
                                        </p:attrNameLst>
                                      </p:cBhvr>
                                    </p:animRot>
                                    <p:animRot by="120000">
                                      <p:cBhvr>
                                        <p:cTn id="3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F1C07DEE-8892-24B9-69DB-4BC45E9619CB}"/>
              </a:ext>
            </a:extLst>
          </p:cNvPr>
          <p:cNvSpPr/>
          <p:nvPr/>
        </p:nvSpPr>
        <p:spPr>
          <a:xfrm>
            <a:off x="26238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26238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89" y="227964"/>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3071937" y="697913"/>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11</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023597" y="1888612"/>
            <a:ext cx="428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cs typeface="+mn-cs"/>
              </a:rPr>
              <a:t>CƠ QUAN TIÊU HOÁ</a:t>
            </a:r>
          </a:p>
        </p:txBody>
      </p:sp>
      <p:pic>
        <p:nvPicPr>
          <p:cNvPr id="1026" name="Picture 2">
            <a:extLst>
              <a:ext uri="{FF2B5EF4-FFF2-40B4-BE49-F238E27FC236}">
                <a16:creationId xmlns:a16="http://schemas.microsoft.com/office/drawing/2014/main" id="{60483222-1426-BD47-5F9B-F6983F439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3544" y="697913"/>
            <a:ext cx="3094038" cy="504929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035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968693" y="1751804"/>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a:t>
            </a:r>
          </a:p>
        </p:txBody>
      </p:sp>
      <p:sp>
        <p:nvSpPr>
          <p:cNvPr id="117" name="TextBox 116"/>
          <p:cNvSpPr txBox="1"/>
          <p:nvPr/>
        </p:nvSpPr>
        <p:spPr>
          <a:xfrm>
            <a:off x="2537779" y="257140"/>
            <a:ext cx="677283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CÁCH LÀM MÔ HÌNH CƠ QUAN TIÊU HOÁ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4174490" y="2374351"/>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chemeClr val="bg1"/>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3" y="0"/>
            <a:ext cx="1885899" cy="1411357"/>
          </a:xfrm>
          <a:prstGeom prst="rect">
            <a:avLst/>
          </a:prstGeom>
          <a:effectLst>
            <a:outerShdw blurRad="63500" sx="102000" sy="102000" algn="ctr" rotWithShape="0">
              <a:prstClr val="black">
                <a:alpha val="40000"/>
              </a:prstClr>
            </a:outerShdw>
          </a:effectLst>
        </p:spPr>
      </p:pic>
      <p:pic>
        <p:nvPicPr>
          <p:cNvPr id="2052" name="Picture 4">
            <a:extLst>
              <a:ext uri="{FF2B5EF4-FFF2-40B4-BE49-F238E27FC236}">
                <a16:creationId xmlns:a16="http://schemas.microsoft.com/office/drawing/2014/main" id="{45040663-7717-684A-6C65-DEF5497C5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293" y="2374351"/>
            <a:ext cx="2660156" cy="344766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87005" y="2442466"/>
            <a:ext cx="3049273" cy="3379547"/>
          </a:xfrm>
          <a:prstGeom prst="rect">
            <a:avLst/>
          </a:prstGeom>
        </p:spPr>
      </p:pic>
      <p:pic>
        <p:nvPicPr>
          <p:cNvPr id="3" name="Picture 2"/>
          <p:cNvPicPr>
            <a:picLocks noChangeAspect="1"/>
          </p:cNvPicPr>
          <p:nvPr/>
        </p:nvPicPr>
        <p:blipFill>
          <a:blip r:embed="rId6"/>
          <a:stretch>
            <a:fillRect/>
          </a:stretch>
        </p:blipFill>
        <p:spPr>
          <a:xfrm>
            <a:off x="4578350" y="3236961"/>
            <a:ext cx="2200000" cy="3085714"/>
          </a:xfrm>
          <a:prstGeom prst="rect">
            <a:avLst/>
          </a:prstGeom>
        </p:spPr>
      </p:pic>
    </p:spTree>
    <p:extLst>
      <p:ext uri="{BB962C8B-B14F-4D97-AF65-F5344CB8AC3E}">
        <p14:creationId xmlns:p14="http://schemas.microsoft.com/office/powerpoint/2010/main" val="426080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94313" y="1056175"/>
            <a:ext cx="62033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CÙNG XEM VÀ</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HÁT NHÉ</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3956633" y="273552"/>
            <a:ext cx="4278735" cy="584775"/>
          </a:xfrm>
          <a:prstGeom prst="rect">
            <a:avLst/>
          </a:prstGeom>
        </p:spPr>
        <p:txBody>
          <a:bodyPr wrap="none">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273062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13343" y="355641"/>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5856966" y="1411357"/>
            <a:ext cx="39901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19054"/>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các bộ phận chính của cơ quan tiêu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hoá.</a:t>
            </a:r>
            <a:endParaRPr kumimoji="0" lang="vi-VN" altLang="zh-CN" sz="32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5856966" y="2455321"/>
            <a:ext cx="4593190" cy="830997"/>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bộ phận được sắp xếp đúng vị trí trên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hình người</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D041B17E-0AD1-2A24-7983-C9803BEDA542}"/>
              </a:ext>
            </a:extLst>
          </p:cNvPr>
          <p:cNvSpPr txBox="1"/>
          <p:nvPr/>
        </p:nvSpPr>
        <p:spPr>
          <a:xfrm>
            <a:off x="5856966" y="4759459"/>
            <a:ext cx="3562401" cy="830997"/>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sắc, hình dạng thể hiện rõ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các bộ phận.</a:t>
            </a:r>
            <a:endPar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758C6381-5626-1C42-7459-268B6B1ADC4B}"/>
              </a:ext>
            </a:extLst>
          </p:cNvPr>
          <p:cNvSpPr txBox="1"/>
          <p:nvPr/>
        </p:nvSpPr>
        <p:spPr>
          <a:xfrm>
            <a:off x="5856966" y="3643425"/>
            <a:ext cx="4327558" cy="830997"/>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Kích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thước mô hình dài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khoảng </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từ</a:t>
            </a:r>
            <a:r>
              <a:rPr kumimoji="0" lang="en-US"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50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cm đến 100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cm.</a:t>
            </a:r>
            <a:endPar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BE56DEFB-CC67-BA03-0E68-DA24D8A42009}"/>
              </a:ext>
            </a:extLst>
          </p:cNvPr>
          <p:cNvSpPr txBox="1"/>
          <p:nvPr/>
        </p:nvSpPr>
        <p:spPr>
          <a:xfrm>
            <a:off x="5856966" y="5875494"/>
            <a:ext cx="3450386" cy="461665"/>
          </a:xfrm>
          <a:prstGeom prst="rect">
            <a:avLst/>
          </a:prstGeom>
          <a:noFill/>
        </p:spPr>
        <p:txBody>
          <a:bodyPr wrap="square" rtlCol="0">
            <a:spAutoFit/>
          </a:bodyPr>
          <a:lstStyle/>
          <a:p>
            <a:pPr lvl="0">
              <a:defRPr/>
            </a:pPr>
            <a:r>
              <a:rPr lang="vi-VN" sz="2400">
                <a:solidFill>
                  <a:srgbClr val="F19054"/>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phẩm </a:t>
            </a:r>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chắc chắn</a:t>
            </a:r>
            <a:r>
              <a:rPr kumimoji="0" lang="en-US"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26" name="Picture 2">
            <a:extLst>
              <a:ext uri="{FF2B5EF4-FFF2-40B4-BE49-F238E27FC236}">
                <a16:creationId xmlns:a16="http://schemas.microsoft.com/office/drawing/2014/main" id="{387DD9CD-4ACE-E841-FBD9-DFCFC62C2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206" y="1702506"/>
            <a:ext cx="3496901" cy="45103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5"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anim calcmode="lin" valueType="num">
                                      <p:cBhvr>
                                        <p:cTn id="11" dur="2000" fill="hold"/>
                                        <p:tgtEl>
                                          <p:spTgt spid="1026"/>
                                        </p:tgtEl>
                                        <p:attrNameLst>
                                          <p:attrName>ppt_w</p:attrName>
                                        </p:attrNameLst>
                                      </p:cBhvr>
                                      <p:tavLst>
                                        <p:tav tm="0" fmla="#ppt_w*sin(2.5*pi*$)">
                                          <p:val>
                                            <p:fltVal val="0"/>
                                          </p:val>
                                        </p:tav>
                                        <p:tav tm="100000">
                                          <p:val>
                                            <p:fltVal val="1"/>
                                          </p:val>
                                        </p:tav>
                                      </p:tavLst>
                                    </p:anim>
                                    <p:anim calcmode="lin" valueType="num">
                                      <p:cBhvr>
                                        <p:cTn id="12"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922274" y="258139"/>
            <a:ext cx="71489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Black" panose="02000000000000000000" pitchFamily="2" charset="0"/>
                <a:ea typeface="Roboto Black" panose="02000000000000000000" pitchFamily="2" charset="0"/>
                <a:cs typeface="Roboto Black" panose="02000000000000000000" pitchFamily="2" charset="0"/>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VÀ CÁCH 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7" name="Picture 6">
            <a:extLst>
              <a:ext uri="{FF2B5EF4-FFF2-40B4-BE49-F238E27FC236}">
                <a16:creationId xmlns:a16="http://schemas.microsoft.com/office/drawing/2014/main" id="{F26A732D-B2CE-F46E-A553-FFFC0FA49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72" y="2570179"/>
            <a:ext cx="2944104" cy="399033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633230" y="920799"/>
            <a:ext cx="1866667" cy="5390476"/>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6"/>
          <a:stretch>
            <a:fillRect/>
          </a:stretch>
        </p:blipFill>
        <p:spPr>
          <a:xfrm>
            <a:off x="4628858" y="2009030"/>
            <a:ext cx="2876190" cy="36285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5318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rgbClr val="E7E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059131" y="1924684"/>
            <a:ext cx="6303600" cy="3896451"/>
          </a:xfrm>
          <a:prstGeom prst="rect">
            <a:avLst/>
          </a:prstGeom>
          <a:noFill/>
        </p:spPr>
        <p:txBody>
          <a:bodyPr wrap="square" rtlCol="0">
            <a:spAutoFit/>
          </a:bodyPr>
          <a:lstStyle/>
          <a:p>
            <a:pPr lvl="0">
              <a:defRPr/>
            </a:pPr>
            <a:r>
              <a:rPr lang="vi-VN" altLang="zh-CN" sz="2400" b="1">
                <a:solidFill>
                  <a:srgbClr val="002060"/>
                </a:solidFill>
                <a:latin typeface="Roboto" panose="02000000000000000000" pitchFamily="2" charset="0"/>
                <a:ea typeface="Roboto" panose="02000000000000000000" pitchFamily="2" charset="0"/>
              </a:rPr>
              <a:t>1. Vật liệu sử dụng:</a:t>
            </a:r>
          </a:p>
          <a:p>
            <a:pPr lvl="0">
              <a:defRPr/>
            </a:pPr>
            <a:r>
              <a:rPr lang="vi-VN" altLang="zh-CN" sz="2400">
                <a:solidFill>
                  <a:srgbClr val="002060"/>
                </a:solidFill>
                <a:latin typeface="Roboto" panose="02000000000000000000" pitchFamily="2" charset="0"/>
                <a:ea typeface="Roboto" panose="02000000000000000000" pitchFamily="2" charset="0"/>
              </a:rPr>
              <a:t>- Tạo hình người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 Tạo hình các bộ phận của cơ quan tiêu hoá</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b="1">
                <a:solidFill>
                  <a:srgbClr val="002060"/>
                </a:solidFill>
                <a:latin typeface="Roboto" panose="02000000000000000000" pitchFamily="2" charset="0"/>
                <a:ea typeface="Roboto" panose="02000000000000000000" pitchFamily="2" charset="0"/>
              </a:rPr>
              <a:t>2. Kích thước</a:t>
            </a:r>
          </a:p>
          <a:p>
            <a:pPr lvl="0">
              <a:defRPr/>
            </a:pPr>
            <a:r>
              <a:rPr lang="vi-VN" altLang="zh-CN" sz="2400">
                <a:solidFill>
                  <a:srgbClr val="002060"/>
                </a:solidFill>
                <a:latin typeface="Roboto" panose="02000000000000000000" pitchFamily="2" charset="0"/>
                <a:ea typeface="Roboto" panose="02000000000000000000" pitchFamily="2" charset="0"/>
              </a:rPr>
              <a:t>………………………………………………………………..</a:t>
            </a:r>
          </a:p>
          <a:p>
            <a:pPr marL="0" marR="0" lvl="0" indent="0" algn="l" defTabSz="914400" rtl="0" eaLnBrk="1" fontAlgn="auto" latinLnBrk="0" hangingPunct="1">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r>
              <a:rPr kumimoji="0" lang="vi-VN"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Nêu ngắn gọn các bước làm</a:t>
            </a: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mô</a:t>
            </a:r>
            <a:r>
              <a:rPr kumimoji="0" lang="en-US" altLang="zh-CN" sz="24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hình</a:t>
            </a:r>
            <a:endParaRPr kumimoji="0" lang="vi-VN"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818666" y="2588876"/>
            <a:ext cx="2284244" cy="3272270"/>
          </a:xfrm>
          <a:prstGeom prst="rect">
            <a:avLst/>
          </a:prstGeom>
        </p:spPr>
      </p:pic>
    </p:spTree>
    <p:extLst>
      <p:ext uri="{BB962C8B-B14F-4D97-AF65-F5344CB8AC3E}">
        <p14:creationId xmlns:p14="http://schemas.microsoft.com/office/powerpoint/2010/main" val="38404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DC5E5-E04A-A6EA-7594-DE45B70D8C28}"/>
              </a:ext>
            </a:extLst>
          </p:cNvPr>
          <p:cNvSpPr/>
          <p:nvPr/>
        </p:nvSpPr>
        <p:spPr>
          <a:xfrm>
            <a:off x="3854165" y="281011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D1D027-FD7B-D1C8-B4FE-68F083682E95}"/>
              </a:ext>
            </a:extLst>
          </p:cNvPr>
          <p:cNvSpPr/>
          <p:nvPr/>
        </p:nvSpPr>
        <p:spPr>
          <a:xfrm rot="1565122">
            <a:off x="4274879" y="2786190"/>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3449590" y="996949"/>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2139554" y="1744842"/>
            <a:ext cx="691750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Băng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hai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mặt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đất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nặn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144" y="3068400"/>
            <a:ext cx="1534400" cy="1534400"/>
          </a:xfrm>
          <a:prstGeom prst="rect">
            <a:avLst/>
          </a:prstGeom>
        </p:spPr>
      </p:pic>
      <p:pic>
        <p:nvPicPr>
          <p:cNvPr id="25" name="Picture 24"/>
          <p:cNvPicPr>
            <a:picLocks noChangeAspect="1"/>
          </p:cNvPicPr>
          <p:nvPr/>
        </p:nvPicPr>
        <p:blipFill>
          <a:blip r:embed="rId5"/>
          <a:stretch>
            <a:fillRect/>
          </a:stretch>
        </p:blipFill>
        <p:spPr>
          <a:xfrm>
            <a:off x="8461028" y="248565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1871087" y="267023"/>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5" name="Picture 4">
            <a:extLst>
              <a:ext uri="{FF2B5EF4-FFF2-40B4-BE49-F238E27FC236}">
                <a16:creationId xmlns:a16="http://schemas.microsoft.com/office/drawing/2014/main" id="{64F019F1-71A8-904C-95F4-35F99EAFE6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762" b="92213" l="4192" r="96607"/>
                    </a14:imgEffect>
                  </a14:imgLayer>
                </a14:imgProps>
              </a:ext>
            </a:extLst>
          </a:blip>
          <a:srcRect l="6679" t="9292" r="3548" b="10503"/>
          <a:stretch/>
        </p:blipFill>
        <p:spPr>
          <a:xfrm>
            <a:off x="987136" y="2878282"/>
            <a:ext cx="1309256" cy="1246910"/>
          </a:xfrm>
          <a:prstGeom prst="ellipse">
            <a:avLst/>
          </a:prstGeom>
          <a:solidFill>
            <a:srgbClr val="FFFFFF">
              <a:shade val="85000"/>
            </a:srgbClr>
          </a:solidFill>
          <a:ln w="88900" cap="sq">
            <a:solidFill>
              <a:srgbClr val="FFFFFF"/>
            </a:solidFill>
            <a:miter lim="800000"/>
          </a:ln>
          <a:effectLst/>
        </p:spPr>
      </p:pic>
      <p:pic>
        <p:nvPicPr>
          <p:cNvPr id="9" name="Picture 8">
            <a:extLst>
              <a:ext uri="{FF2B5EF4-FFF2-40B4-BE49-F238E27FC236}">
                <a16:creationId xmlns:a16="http://schemas.microsoft.com/office/drawing/2014/main" id="{77E3FE9C-3218-3295-B8AE-62698B4E0024}"/>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0" b="90000" l="9892" r="89954"/>
                    </a14:imgEffect>
                  </a14:imgLayer>
                </a14:imgProps>
              </a:ext>
              <a:ext uri="{28A0092B-C50C-407E-A947-70E740481C1C}">
                <a14:useLocalDpi xmlns:a14="http://schemas.microsoft.com/office/drawing/2010/main" val="0"/>
              </a:ext>
            </a:extLst>
          </a:blip>
          <a:stretch>
            <a:fillRect/>
          </a:stretch>
        </p:blipFill>
        <p:spPr>
          <a:xfrm>
            <a:off x="6576774" y="2866357"/>
            <a:ext cx="1792663" cy="1192933"/>
          </a:xfrm>
          <a:prstGeom prst="rect">
            <a:avLst/>
          </a:prstGeom>
        </p:spPr>
      </p:pic>
      <p:pic>
        <p:nvPicPr>
          <p:cNvPr id="4" name="Picture 3">
            <a:extLst>
              <a:ext uri="{FF2B5EF4-FFF2-40B4-BE49-F238E27FC236}">
                <a16:creationId xmlns:a16="http://schemas.microsoft.com/office/drawing/2014/main" id="{9CC86E58-57F0-17A7-1D97-F851345FB2C3}"/>
              </a:ext>
            </a:extLst>
          </p:cNvPr>
          <p:cNvPicPr>
            <a:picLocks noChangeAspect="1"/>
          </p:cNvPicPr>
          <p:nvPr/>
        </p:nvPicPr>
        <p:blipFill>
          <a:blip r:embed="rId10"/>
          <a:stretch>
            <a:fillRect/>
          </a:stretch>
        </p:blipFill>
        <p:spPr>
          <a:xfrm rot="19953028">
            <a:off x="8056932" y="4343878"/>
            <a:ext cx="2000250" cy="438150"/>
          </a:xfrm>
          <a:prstGeom prst="rect">
            <a:avLst/>
          </a:prstGeom>
        </p:spPr>
      </p:pic>
      <p:pic>
        <p:nvPicPr>
          <p:cNvPr id="3" name="Picture 2">
            <a:extLst>
              <a:ext uri="{FF2B5EF4-FFF2-40B4-BE49-F238E27FC236}">
                <a16:creationId xmlns:a16="http://schemas.microsoft.com/office/drawing/2014/main" id="{8F624B72-22D2-CFF5-5921-7391F9923F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40" b="89458" l="941" r="99765"/>
                    </a14:imgEffect>
                  </a14:imgLayer>
                </a14:imgProps>
              </a:ext>
            </a:extLst>
          </a:blip>
          <a:stretch>
            <a:fillRect/>
          </a:stretch>
        </p:blipFill>
        <p:spPr>
          <a:xfrm>
            <a:off x="5129346" y="4439996"/>
            <a:ext cx="1534401" cy="1198638"/>
          </a:xfrm>
          <a:prstGeom prst="rect">
            <a:avLst/>
          </a:prstGeom>
        </p:spPr>
      </p:pic>
      <p:pic>
        <p:nvPicPr>
          <p:cNvPr id="16" name="Picture 15">
            <a:extLst>
              <a:ext uri="{FF2B5EF4-FFF2-40B4-BE49-F238E27FC236}">
                <a16:creationId xmlns:a16="http://schemas.microsoft.com/office/drawing/2014/main" id="{2F0B38A0-9C2A-CC9E-621D-1963F69D092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5660693" y="3210256"/>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4A2210E2-AFE1-878C-C378-54692377689D}"/>
              </a:ext>
            </a:extLst>
          </p:cNvPr>
          <p:cNvPicPr>
            <a:picLocks noChangeAspect="1"/>
          </p:cNvPicPr>
          <p:nvPr/>
        </p:nvPicPr>
        <p:blipFill rotWithShape="1">
          <a:blip r:embed="rId15">
            <a:extLst>
              <a:ext uri="{28A0092B-C50C-407E-A947-70E740481C1C}">
                <a14:useLocalDpi xmlns:a14="http://schemas.microsoft.com/office/drawing/2010/main" val="0"/>
              </a:ext>
            </a:extLst>
          </a:blip>
          <a:srcRect l="16228" r="13090"/>
          <a:stretch/>
        </p:blipFill>
        <p:spPr>
          <a:xfrm>
            <a:off x="6980698" y="3692367"/>
            <a:ext cx="1091108" cy="14122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745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27910" y="1068032"/>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mô hình cơ quan tiêu hoá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186"/>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Oval 20">
            <a:extLst>
              <a:ext uri="{FF2B5EF4-FFF2-40B4-BE49-F238E27FC236}">
                <a16:creationId xmlns:a16="http://schemas.microsoft.com/office/drawing/2014/main" id="{6C1975A8-8C0F-7BA3-20A3-EA36FF074D0E}"/>
              </a:ext>
            </a:extLst>
          </p:cNvPr>
          <p:cNvSpPr/>
          <p:nvPr/>
        </p:nvSpPr>
        <p:spPr>
          <a:xfrm>
            <a:off x="4195066" y="2140263"/>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id="{9795447D-74D6-1A9A-02D6-CB5DE5DBCBEE}"/>
              </a:ext>
            </a:extLst>
          </p:cNvPr>
          <p:cNvSpPr>
            <a:spLocks noGrp="1"/>
          </p:cNvSpPr>
          <p:nvPr>
            <p:ph type="title"/>
          </p:nvPr>
        </p:nvSpPr>
        <p:spPr>
          <a:xfrm>
            <a:off x="1389867" y="1399617"/>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id="{1F12C18B-58FE-10F2-C3DD-9ECB88786B0F}"/>
              </a:ext>
            </a:extLst>
          </p:cNvPr>
          <p:cNvSpPr txBox="1"/>
          <p:nvPr/>
        </p:nvSpPr>
        <p:spPr>
          <a:xfrm>
            <a:off x="3195279" y="3542854"/>
            <a:ext cx="3010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Phác thảo cơ quan</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EFE0214-B968-D1B3-4189-429149292540}"/>
              </a:ext>
            </a:extLst>
          </p:cNvPr>
          <p:cNvPicPr>
            <a:picLocks noChangeAspect="1"/>
          </p:cNvPicPr>
          <p:nvPr/>
        </p:nvPicPr>
        <p:blipFill>
          <a:blip r:embed="rId4"/>
          <a:stretch>
            <a:fillRect/>
          </a:stretch>
        </p:blipFill>
        <p:spPr>
          <a:xfrm>
            <a:off x="6468209" y="1944538"/>
            <a:ext cx="2686050" cy="38478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124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216599" y="3222336"/>
            <a:ext cx="3505832"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ống tiêu hoá</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6" name="Oval 20"/>
          <p:cNvSpPr/>
          <p:nvPr/>
        </p:nvSpPr>
        <p:spPr>
          <a:xfrm>
            <a:off x="3958091" y="1700386"/>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id="{761A9849-E947-1CE0-B12B-D75EE515B551}"/>
              </a:ext>
            </a:extLst>
          </p:cNvPr>
          <p:cNvPicPr>
            <a:picLocks noChangeAspect="1"/>
          </p:cNvPicPr>
          <p:nvPr/>
        </p:nvPicPr>
        <p:blipFill>
          <a:blip r:embed="rId4"/>
          <a:stretch>
            <a:fillRect/>
          </a:stretch>
        </p:blipFill>
        <p:spPr>
          <a:xfrm>
            <a:off x="6195518" y="1700386"/>
            <a:ext cx="2857238" cy="409310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501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787236" y="2875002"/>
            <a:ext cx="374114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 hình các bộ phận của các cơ quan tiêu hoá và hoàn thiện mô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CƠ QUAN TIÊU HOÁ</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6" name="Oval 20"/>
          <p:cNvSpPr/>
          <p:nvPr/>
        </p:nvSpPr>
        <p:spPr>
          <a:xfrm>
            <a:off x="3741145" y="151826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id="{31184255-58ED-66AA-C873-AF7D126F7A77}"/>
              </a:ext>
            </a:extLst>
          </p:cNvPr>
          <p:cNvPicPr>
            <a:picLocks noChangeAspect="1"/>
          </p:cNvPicPr>
          <p:nvPr/>
        </p:nvPicPr>
        <p:blipFill>
          <a:blip r:embed="rId4"/>
          <a:stretch>
            <a:fillRect/>
          </a:stretch>
        </p:blipFill>
        <p:spPr>
          <a:xfrm>
            <a:off x="6021400" y="1593248"/>
            <a:ext cx="2995032" cy="42548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547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75622" y="505368"/>
            <a:ext cx="7670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3" name="Rounded Rectangle 2"/>
          <p:cNvSpPr/>
          <p:nvPr/>
        </p:nvSpPr>
        <p:spPr>
          <a:xfrm>
            <a:off x="1330974" y="1908801"/>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717409" y="2093467"/>
            <a:ext cx="5143617"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EE1D25"/>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các bộ phận chính của cơ quan tiêu hoá.</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bộ phận được sắp xếp đúng vị trí trên hình người</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sắc, hình dạng thể hiện rõ các bộ phận.</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Kích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thước mô hình dài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khoảng </a:t>
            </a:r>
            <a:r>
              <a:rPr kumimoji="0" lang="en-US"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từ</a:t>
            </a:r>
            <a:r>
              <a:rPr kumimoji="0" lang="en-US" sz="2400" b="0"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50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cm đến 100 cm.</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a:p>
            <a:pPr lvl="0">
              <a:defRPr/>
            </a:pPr>
            <a:r>
              <a:rPr lang="vi-VN" sz="2400">
                <a:solidFill>
                  <a:srgbClr val="EE1D25"/>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4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phẩm </a:t>
            </a: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chắc chắn</a:t>
            </a:r>
            <a:r>
              <a:rPr kumimoji="0" lang="en-US"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32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026" name="Picture 2">
            <a:extLst>
              <a:ext uri="{FF2B5EF4-FFF2-40B4-BE49-F238E27FC236}">
                <a16:creationId xmlns:a16="http://schemas.microsoft.com/office/drawing/2014/main" id="{FDE2458E-2E7B-0DAA-07AD-68F5BA81D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536" y="2405026"/>
            <a:ext cx="3763064" cy="27932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39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heel(1)">
                                      <p:cBhvr>
                                        <p:cTn id="1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04019" y="37642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id="{579C5625-8C9A-F993-8151-790185694AD9}"/>
              </a:ext>
            </a:extLst>
          </p:cNvPr>
          <p:cNvPicPr>
            <a:picLocks noChangeAspect="1"/>
          </p:cNvPicPr>
          <p:nvPr/>
        </p:nvPicPr>
        <p:blipFill>
          <a:blip r:embed="rId4"/>
          <a:stretch>
            <a:fillRect/>
          </a:stretch>
        </p:blipFill>
        <p:spPr>
          <a:xfrm>
            <a:off x="409002" y="2712256"/>
            <a:ext cx="2681931" cy="356390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2D2AA46-3997-50AE-5B82-7D5F848B2821}"/>
              </a:ext>
            </a:extLst>
          </p:cNvPr>
          <p:cNvPicPr>
            <a:picLocks noChangeAspect="1"/>
          </p:cNvPicPr>
          <p:nvPr/>
        </p:nvPicPr>
        <p:blipFill>
          <a:blip r:embed="rId5"/>
          <a:stretch>
            <a:fillRect/>
          </a:stretch>
        </p:blipFill>
        <p:spPr>
          <a:xfrm>
            <a:off x="4486624" y="1974256"/>
            <a:ext cx="2666630" cy="3481271"/>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E3778656-23EF-66BA-55ED-335DDED57224}"/>
              </a:ext>
            </a:extLst>
          </p:cNvPr>
          <p:cNvPicPr>
            <a:picLocks noChangeAspect="1"/>
          </p:cNvPicPr>
          <p:nvPr/>
        </p:nvPicPr>
        <p:blipFill>
          <a:blip r:embed="rId6"/>
          <a:stretch>
            <a:fillRect/>
          </a:stretch>
        </p:blipFill>
        <p:spPr>
          <a:xfrm>
            <a:off x="8309955" y="1383969"/>
            <a:ext cx="2493095" cy="32202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397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14333" y="197043"/>
            <a:ext cx="545017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cs typeface="Roboto Black" panose="02000000000000000000" pitchFamily="2" charset="0"/>
              </a:rPr>
              <a:t>THỬ NGHIỆM SẢN PHẨM</a:t>
            </a:r>
          </a:p>
        </p:txBody>
      </p:sp>
      <p:sp>
        <p:nvSpPr>
          <p:cNvPr id="4" name="TextBox 3">
            <a:extLst>
              <a:ext uri="{FF2B5EF4-FFF2-40B4-BE49-F238E27FC236}">
                <a16:creationId xmlns:a16="http://schemas.microsoft.com/office/drawing/2014/main" id="{B00C2B54-3C60-407B-E16F-A869D3507DA2}"/>
              </a:ext>
            </a:extLst>
          </p:cNvPr>
          <p:cNvSpPr txBox="1"/>
          <p:nvPr/>
        </p:nvSpPr>
        <p:spPr>
          <a:xfrm>
            <a:off x="1044248" y="1993876"/>
            <a:ext cx="3017558" cy="3539430"/>
          </a:xfrm>
          <a:prstGeom prst="rect">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Đổ một chút nước màu hoặc thả một hạt đậu (hạt gạo) nhỏ vào ống tiêu hoá sau đó quan sát, kiểm tra đường đi của cơ quan </a:t>
            </a:r>
            <a:r>
              <a:rPr kumimoji="0" lang="vi-VN"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tiêu hoá</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579C5625-8C9A-F993-8151-790185694AD9}"/>
              </a:ext>
            </a:extLst>
          </p:cNvPr>
          <p:cNvPicPr>
            <a:picLocks noChangeAspect="1"/>
          </p:cNvPicPr>
          <p:nvPr/>
        </p:nvPicPr>
        <p:blipFill rotWithShape="1">
          <a:blip r:embed="rId4"/>
          <a:srcRect l="5162" t="16231" r="8674" b="1958"/>
          <a:stretch/>
        </p:blipFill>
        <p:spPr>
          <a:xfrm>
            <a:off x="5114149" y="1061847"/>
            <a:ext cx="4300014" cy="542552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26560">
            <a:off x="5732618" y="1422374"/>
            <a:ext cx="448542" cy="5199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5462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1.66667E-6 1.11111E-6 L 0.06393 0.07268 L 0.10143 0.07569 L 0.12266 0.09236 L 0.13464 0.15278 L 0.12787 0.24537 L 0.12695 0.29977 L 0.13203 0.33171 L 0.17305 0.34236 L 0.17735 0.39838 L 0.1543 0.42407 L 0.12865 0.40741 L 0.11589 0.43912 L 0.08516 0.47245 L 0.08008 0.46944 L 0.08607 0.50139 L 0.12097 0.48171 L 0.16966 0.49838 L 0.17383 0.55139 L 0.14323 0.53171 L 0.12695 0.52407 L 0.16107 0.57546 L 0.12617 0.55579 L 0.12695 0.58472 L 0.12266 0.6118 L 0.11758 0.6331 L 0.1125 0.67546 L 0.11328 0.69074 L 0.11758 0.71505 L 0.11758 0.71342 " pathEditMode="relative" rAng="0" ptsTypes="AAAAAAAAAAAAAAAAAAAAAAAAAAAAAA">
                                      <p:cBhvr>
                                        <p:cTn id="25" dur="10000" fill="hold"/>
                                        <p:tgtEl>
                                          <p:spTgt spid="3"/>
                                        </p:tgtEl>
                                        <p:attrNameLst>
                                          <p:attrName>ppt_x</p:attrName>
                                          <p:attrName>ppt_y</p:attrName>
                                        </p:attrNameLst>
                                      </p:cBhvr>
                                      <p:rCtr x="8867" y="35741"/>
                                    </p:animMotion>
                                  </p:childTnLst>
                                </p:cTn>
                              </p:par>
                            </p:childTnLst>
                          </p:cTn>
                        </p:par>
                      </p:childTnLst>
                    </p:cTn>
                  </p:par>
                </p:childTnLst>
              </p:cTn>
              <p:nextCondLst>
                <p:cond evt="onClick" delay="0">
                  <p:tgtEl>
                    <p:spTgt spid="3"/>
                  </p:tgtEl>
                </p:cond>
              </p:nextCondLst>
            </p:seq>
          </p:childTnLst>
        </p:cTn>
      </p:par>
    </p:tnLst>
    <p:bldLst>
      <p:bldP spid="10"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291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9692" y="265473"/>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3644930" y="1085167"/>
            <a:ext cx="49861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stretch>
            <a:fillRect/>
          </a:stretch>
        </p:blipFill>
        <p:spPr>
          <a:xfrm>
            <a:off x="2098963" y="939694"/>
            <a:ext cx="8302609" cy="5809671"/>
          </a:xfrm>
          <a:prstGeom prst="rect">
            <a:avLst/>
          </a:prstGeom>
        </p:spPr>
      </p:pic>
      <p:sp>
        <p:nvSpPr>
          <p:cNvPr id="12" name="TextBox 11"/>
          <p:cNvSpPr txBox="1"/>
          <p:nvPr/>
        </p:nvSpPr>
        <p:spPr>
          <a:xfrm>
            <a:off x="3098152" y="2782700"/>
            <a:ext cx="29089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bộ phận chính của cơ quan tiêu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hoá.</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3098152" y="3490586"/>
            <a:ext cx="3506393" cy="707886"/>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bộ phận được sắp xếp đúng vị trí trên hình người</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D041B17E-0AD1-2A24-7983-C9803BEDA542}"/>
              </a:ext>
            </a:extLst>
          </p:cNvPr>
          <p:cNvSpPr txBox="1"/>
          <p:nvPr/>
        </p:nvSpPr>
        <p:spPr>
          <a:xfrm>
            <a:off x="3086645" y="5132152"/>
            <a:ext cx="3562401" cy="707886"/>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sắc, hình dạng thể hiện rõ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 bộ phận.</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758C6381-5626-1C42-7459-268B6B1ADC4B}"/>
              </a:ext>
            </a:extLst>
          </p:cNvPr>
          <p:cNvSpPr txBox="1"/>
          <p:nvPr/>
        </p:nvSpPr>
        <p:spPr>
          <a:xfrm>
            <a:off x="3098152" y="4343850"/>
            <a:ext cx="3550894" cy="707886"/>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Kích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thước mô hình dài khoảng 50 cm đến 100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BE56DEFB-CC67-BA03-0E68-DA24D8A42009}"/>
              </a:ext>
            </a:extLst>
          </p:cNvPr>
          <p:cNvSpPr txBox="1"/>
          <p:nvPr/>
        </p:nvSpPr>
        <p:spPr>
          <a:xfrm>
            <a:off x="3086645" y="6000870"/>
            <a:ext cx="3450386" cy="400110"/>
          </a:xfrm>
          <a:prstGeom prst="rect">
            <a:avLst/>
          </a:prstGeom>
          <a:noFill/>
        </p:spPr>
        <p:txBody>
          <a:bodyPr wrap="square" rtlCol="0">
            <a:spAutoFit/>
          </a:bodyPr>
          <a:lstStyle/>
          <a:p>
            <a:pPr lvl="0">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phẩm </a:t>
            </a: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7999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520994" y="1531088"/>
            <a:ext cx="10377378" cy="3934530"/>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 name="connsiteX0" fmla="*/ 167394 w 12359394"/>
              <a:gd name="connsiteY0" fmla="*/ 0 h 1211880"/>
              <a:gd name="connsiteX1" fmla="*/ 12359394 w 12359394"/>
              <a:gd name="connsiteY1" fmla="*/ 0 h 1211880"/>
              <a:gd name="connsiteX2" fmla="*/ 12359394 w 12359394"/>
              <a:gd name="connsiteY2" fmla="*/ 845389 h 1211880"/>
              <a:gd name="connsiteX3" fmla="*/ 9596066 w 12359394"/>
              <a:gd name="connsiteY3" fmla="*/ 1095554 h 1211880"/>
              <a:gd name="connsiteX4" fmla="*/ 5895334 w 12359394"/>
              <a:gd name="connsiteY4" fmla="*/ 1095555 h 1211880"/>
              <a:gd name="connsiteX5" fmla="*/ 167394 w 12359394"/>
              <a:gd name="connsiteY5" fmla="*/ 845389 h 1211880"/>
              <a:gd name="connsiteX6" fmla="*/ 167394 w 12359394"/>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9394" h="1211880">
                <a:moveTo>
                  <a:pt x="167394" y="0"/>
                </a:moveTo>
                <a:lnTo>
                  <a:pt x="12359394" y="0"/>
                </a:lnTo>
                <a:lnTo>
                  <a:pt x="12359394" y="845389"/>
                </a:lnTo>
                <a:cubicBezTo>
                  <a:pt x="11898839" y="1027981"/>
                  <a:pt x="10768300" y="1329905"/>
                  <a:pt x="9596066" y="1095554"/>
                </a:cubicBezTo>
                <a:cubicBezTo>
                  <a:pt x="8423832" y="861203"/>
                  <a:pt x="7668542" y="1449238"/>
                  <a:pt x="5895334" y="1095555"/>
                </a:cubicBezTo>
                <a:cubicBezTo>
                  <a:pt x="4122126" y="741872"/>
                  <a:pt x="544034" y="1138303"/>
                  <a:pt x="167394" y="845389"/>
                </a:cubicBezTo>
                <a:cubicBezTo>
                  <a:pt x="-209246" y="552475"/>
                  <a:pt x="167394" y="281796"/>
                  <a:pt x="16739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50988" y="252337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2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522518" y="449636"/>
            <a:ext cx="37407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136045" y="1482321"/>
            <a:ext cx="3103536"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Bài hát nhắc đến những món ăn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485" y="339473"/>
            <a:ext cx="2289278" cy="201817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8045" y="3959166"/>
            <a:ext cx="2568984" cy="1798719"/>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97" y="2553060"/>
            <a:ext cx="2418373" cy="1910601"/>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3894" y="1229819"/>
            <a:ext cx="2259155" cy="204399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2123" y="1847374"/>
            <a:ext cx="2715290" cy="169974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6549" y="4032321"/>
            <a:ext cx="2680864" cy="1725564"/>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3049" y="4832745"/>
            <a:ext cx="2637834" cy="1751384"/>
          </a:xfrm>
          <a:prstGeom prst="rect">
            <a:avLst/>
          </a:prstGeom>
          <a:effectLst>
            <a:outerShdw blurRad="63500" sx="102000" sy="102000" algn="ctr" rotWithShape="0">
              <a:prstClr val="black">
                <a:alpha val="40000"/>
              </a:prstClr>
            </a:outerShdw>
          </a:effectLst>
        </p:spPr>
      </p:pic>
      <p:sp>
        <p:nvSpPr>
          <p:cNvPr id="19" name="TextBox 18"/>
          <p:cNvSpPr txBox="1"/>
          <p:nvPr/>
        </p:nvSpPr>
        <p:spPr>
          <a:xfrm>
            <a:off x="284826" y="2451311"/>
            <a:ext cx="146216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Trái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933277" y="3085455"/>
            <a:ext cx="14621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Xúc xích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1" name="TextBox 20"/>
          <p:cNvSpPr txBox="1"/>
          <p:nvPr/>
        </p:nvSpPr>
        <p:spPr>
          <a:xfrm>
            <a:off x="284826" y="3721289"/>
            <a:ext cx="146216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Cháo gà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2" name="TextBox 21"/>
          <p:cNvSpPr txBox="1"/>
          <p:nvPr/>
        </p:nvSpPr>
        <p:spPr>
          <a:xfrm>
            <a:off x="1914943" y="3705098"/>
            <a:ext cx="17351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Bánh kem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284826" y="4957689"/>
            <a:ext cx="1930812"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Trứng chiên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4" name="TextBox 23"/>
          <p:cNvSpPr txBox="1"/>
          <p:nvPr/>
        </p:nvSpPr>
        <p:spPr>
          <a:xfrm>
            <a:off x="1380581" y="5527052"/>
            <a:ext cx="1735146"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Sữa chua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284826" y="6112594"/>
            <a:ext cx="250900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Bánh xốp nướng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4826" y="3086300"/>
            <a:ext cx="1462161"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Pizza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284826" y="4398875"/>
            <a:ext cx="252840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Bánh mì kẹp thịt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1862230" y="2490110"/>
            <a:ext cx="146216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Phở gà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284826" y="5530092"/>
            <a:ext cx="900089"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Xôi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77947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randombar(horizontal)">
                                      <p:cBhvr>
                                        <p:cTn id="73" dur="500"/>
                                        <p:tgtEl>
                                          <p:spTgt spid="4"/>
                                        </p:tgtEl>
                                      </p:cBhvr>
                                    </p:animEffec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randombar(horizontal)">
                                      <p:cBhvr>
                                        <p:cTn id="79" dur="500"/>
                                        <p:tgtEl>
                                          <p:spTgt spid="10"/>
                                        </p:tgtEl>
                                      </p:cBhvr>
                                    </p:animEffec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randombar(horizontal)">
                                      <p:cBhvr>
                                        <p:cTn id="85" dur="500"/>
                                        <p:tgtEl>
                                          <p:spTgt spid="7"/>
                                        </p:tgtEl>
                                      </p:cBhvr>
                                    </p:animEffec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0"/>
                    </p:tgtEl>
                  </p:cond>
                </p:stCondLst>
                <p:endSync evt="end" delay="0">
                  <p:rtn val="all"/>
                </p:endSync>
                <p:childTnLst>
                  <p:par>
                    <p:cTn id="87" fill="hold">
                      <p:stCondLst>
                        <p:cond delay="0"/>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randombar(horizontal)">
                                      <p:cBhvr>
                                        <p:cTn id="91" dur="500"/>
                                        <p:tgtEl>
                                          <p:spTgt spid="8"/>
                                        </p:tgtEl>
                                      </p:cBhvr>
                                    </p:animEffec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randombar(horizontal)">
                                      <p:cBhvr>
                                        <p:cTn id="97" dur="500"/>
                                        <p:tgtEl>
                                          <p:spTgt spid="2"/>
                                        </p:tgtEl>
                                      </p:cBhvr>
                                    </p:animEffect>
                                  </p:childTnLst>
                                </p:cTn>
                              </p:par>
                            </p:childTnLst>
                          </p:cTn>
                        </p:par>
                      </p:childTnLst>
                    </p:cTn>
                  </p:par>
                </p:childTnLst>
              </p:cTn>
              <p:nextCondLst>
                <p:cond evt="onClick" delay="0">
                  <p:tgtEl>
                    <p:spTgt spid="22"/>
                  </p:tgtEl>
                </p:cond>
              </p:nextCondLst>
            </p:seq>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randombar(horizontal)">
                                      <p:cBhvr>
                                        <p:cTn id="103" dur="500"/>
                                        <p:tgtEl>
                                          <p:spTgt spid="9"/>
                                        </p:tgtEl>
                                      </p:cBhvr>
                                    </p:animEffect>
                                  </p:childTnLst>
                                </p:cTn>
                              </p:par>
                            </p:childTnLst>
                          </p:cTn>
                        </p:par>
                      </p:childTnLst>
                    </p:cTn>
                  </p:par>
                </p:childTnLst>
              </p:cTn>
              <p:nextCondLst>
                <p:cond evt="onClick" delay="0">
                  <p:tgtEl>
                    <p:spTgt spid="23"/>
                  </p:tgtEl>
                </p:cond>
              </p:nextCondLst>
            </p:seq>
            <p:seq concurrent="1" nextAc="seek">
              <p:cTn id="104" restart="whenNotActive" fill="hold" evtFilter="cancelBubble" nodeType="interactiveSeq">
                <p:stCondLst>
                  <p:cond evt="onClick" delay="0">
                    <p:tgtEl>
                      <p:spTgt spid="24"/>
                    </p:tgtEl>
                  </p:cond>
                </p:stCondLst>
                <p:endSync evt="end" delay="0">
                  <p:rtn val="all"/>
                </p:endSync>
                <p:childTnLst>
                  <p:par>
                    <p:cTn id="105" fill="hold">
                      <p:stCondLst>
                        <p:cond delay="0"/>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randombar(horizontal)">
                                      <p:cBhvr>
                                        <p:cTn id="109" dur="500"/>
                                        <p:tgtEl>
                                          <p:spTgt spid="6"/>
                                        </p:tgtEl>
                                      </p:cBhvr>
                                    </p:animEffect>
                                  </p:childTnLst>
                                </p:cTn>
                              </p:par>
                            </p:childTnLst>
                          </p:cTn>
                        </p:par>
                      </p:childTnLst>
                    </p:cTn>
                  </p:par>
                </p:childTnLst>
              </p:cTn>
              <p:nextCondLst>
                <p:cond evt="onClick" delay="0">
                  <p:tgtEl>
                    <p:spTgt spid="24"/>
                  </p:tgtEl>
                </p:cond>
              </p:nextCondLst>
            </p:seq>
            <p:seq concurrent="1" nextAc="seek">
              <p:cTn id="110" restart="whenNotActive" fill="hold" evtFilter="cancelBubble" nodeType="interactiveSeq">
                <p:stCondLst>
                  <p:cond evt="onClick" delay="0">
                    <p:tgtEl>
                      <p:spTgt spid="26"/>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1" fill="hold" grpId="1" nodeType="clickEffect">
                                  <p:stCondLst>
                                    <p:cond delay="0"/>
                                  </p:stCondLst>
                                  <p:childTnLst>
                                    <p:anim calcmode="lin" valueType="num">
                                      <p:cBhvr additive="base">
                                        <p:cTn id="114" dur="500"/>
                                        <p:tgtEl>
                                          <p:spTgt spid="26"/>
                                        </p:tgtEl>
                                        <p:attrNameLst>
                                          <p:attrName>ppt_x</p:attrName>
                                        </p:attrNameLst>
                                      </p:cBhvr>
                                      <p:tavLst>
                                        <p:tav tm="0">
                                          <p:val>
                                            <p:strVal val="ppt_x"/>
                                          </p:val>
                                        </p:tav>
                                        <p:tav tm="100000">
                                          <p:val>
                                            <p:strVal val="ppt_x"/>
                                          </p:val>
                                        </p:tav>
                                      </p:tavLst>
                                    </p:anim>
                                    <p:anim calcmode="lin" valueType="num">
                                      <p:cBhvr additive="base">
                                        <p:cTn id="115" dur="500"/>
                                        <p:tgtEl>
                                          <p:spTgt spid="26"/>
                                        </p:tgtEl>
                                        <p:attrNameLst>
                                          <p:attrName>ppt_y</p:attrName>
                                        </p:attrNameLst>
                                      </p:cBhvr>
                                      <p:tavLst>
                                        <p:tav tm="0">
                                          <p:val>
                                            <p:strVal val="ppt_y"/>
                                          </p:val>
                                        </p:tav>
                                        <p:tav tm="100000">
                                          <p:val>
                                            <p:strVal val="0-ppt_h/2"/>
                                          </p:val>
                                        </p:tav>
                                      </p:tavLst>
                                    </p:anim>
                                    <p:set>
                                      <p:cBhvr>
                                        <p:cTn id="11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2" presetClass="exit" presetSubtype="1" fill="hold" grpId="1" nodeType="clickEffect">
                                  <p:stCondLst>
                                    <p:cond delay="0"/>
                                  </p:stCondLst>
                                  <p:childTnLst>
                                    <p:anim calcmode="lin" valueType="num">
                                      <p:cBhvr additive="base">
                                        <p:cTn id="121" dur="500"/>
                                        <p:tgtEl>
                                          <p:spTgt spid="27"/>
                                        </p:tgtEl>
                                        <p:attrNameLst>
                                          <p:attrName>ppt_x</p:attrName>
                                        </p:attrNameLst>
                                      </p:cBhvr>
                                      <p:tavLst>
                                        <p:tav tm="0">
                                          <p:val>
                                            <p:strVal val="ppt_x"/>
                                          </p:val>
                                        </p:tav>
                                        <p:tav tm="100000">
                                          <p:val>
                                            <p:strVal val="ppt_x"/>
                                          </p:val>
                                        </p:tav>
                                      </p:tavLst>
                                    </p:anim>
                                    <p:anim calcmode="lin" valueType="num">
                                      <p:cBhvr additive="base">
                                        <p:cTn id="122" dur="500"/>
                                        <p:tgtEl>
                                          <p:spTgt spid="27"/>
                                        </p:tgtEl>
                                        <p:attrNameLst>
                                          <p:attrName>ppt_y</p:attrName>
                                        </p:attrNameLst>
                                      </p:cBhvr>
                                      <p:tavLst>
                                        <p:tav tm="0">
                                          <p:val>
                                            <p:strVal val="ppt_y"/>
                                          </p:val>
                                        </p:tav>
                                        <p:tav tm="100000">
                                          <p:val>
                                            <p:strVal val="0-ppt_h/2"/>
                                          </p:val>
                                        </p:tav>
                                      </p:tavLst>
                                    </p:anim>
                                    <p:set>
                                      <p:cBhvr>
                                        <p:cTn id="12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4" restart="whenNotActive" fill="hold" evtFilter="cancelBubble" nodeType="interactiveSeq">
                <p:stCondLst>
                  <p:cond evt="onClick" delay="0">
                    <p:tgtEl>
                      <p:spTgt spid="28"/>
                    </p:tgtEl>
                  </p:cond>
                </p:stCondLst>
                <p:endSync evt="end" delay="0">
                  <p:rtn val="all"/>
                </p:endSync>
                <p:childTnLst>
                  <p:par>
                    <p:cTn id="125" fill="hold">
                      <p:stCondLst>
                        <p:cond delay="0"/>
                      </p:stCondLst>
                      <p:childTnLst>
                        <p:par>
                          <p:cTn id="126" fill="hold">
                            <p:stCondLst>
                              <p:cond delay="0"/>
                            </p:stCondLst>
                            <p:childTnLst>
                              <p:par>
                                <p:cTn id="127" presetID="2" presetClass="exit" presetSubtype="1" fill="hold" grpId="1" nodeType="clickEffect">
                                  <p:stCondLst>
                                    <p:cond delay="0"/>
                                  </p:stCondLst>
                                  <p:childTnLst>
                                    <p:anim calcmode="lin" valueType="num">
                                      <p:cBhvr additive="base">
                                        <p:cTn id="128" dur="500"/>
                                        <p:tgtEl>
                                          <p:spTgt spid="28"/>
                                        </p:tgtEl>
                                        <p:attrNameLst>
                                          <p:attrName>ppt_x</p:attrName>
                                        </p:attrNameLst>
                                      </p:cBhvr>
                                      <p:tavLst>
                                        <p:tav tm="0">
                                          <p:val>
                                            <p:strVal val="ppt_x"/>
                                          </p:val>
                                        </p:tav>
                                        <p:tav tm="100000">
                                          <p:val>
                                            <p:strVal val="ppt_x"/>
                                          </p:val>
                                        </p:tav>
                                      </p:tavLst>
                                    </p:anim>
                                    <p:anim calcmode="lin" valueType="num">
                                      <p:cBhvr additive="base">
                                        <p:cTn id="129" dur="500"/>
                                        <p:tgtEl>
                                          <p:spTgt spid="28"/>
                                        </p:tgtEl>
                                        <p:attrNameLst>
                                          <p:attrName>ppt_y</p:attrName>
                                        </p:attrNameLst>
                                      </p:cBhvr>
                                      <p:tavLst>
                                        <p:tav tm="0">
                                          <p:val>
                                            <p:strVal val="ppt_y"/>
                                          </p:val>
                                        </p:tav>
                                        <p:tav tm="100000">
                                          <p:val>
                                            <p:strVal val="0-ppt_h/2"/>
                                          </p:val>
                                        </p:tav>
                                      </p:tavLst>
                                    </p:anim>
                                    <p:set>
                                      <p:cBhvr>
                                        <p:cTn id="13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9"/>
                    </p:tgtEl>
                  </p:cond>
                </p:stCondLst>
                <p:endSync evt="end" delay="0">
                  <p:rtn val="all"/>
                </p:endSync>
                <p:childTnLst>
                  <p:par>
                    <p:cTn id="132" fill="hold">
                      <p:stCondLst>
                        <p:cond delay="0"/>
                      </p:stCondLst>
                      <p:childTnLst>
                        <p:par>
                          <p:cTn id="133" fill="hold">
                            <p:stCondLst>
                              <p:cond delay="0"/>
                            </p:stCondLst>
                            <p:childTnLst>
                              <p:par>
                                <p:cTn id="134" presetID="2" presetClass="exit" presetSubtype="1" fill="hold" grpId="1" nodeType="clickEffect">
                                  <p:stCondLst>
                                    <p:cond delay="0"/>
                                  </p:stCondLst>
                                  <p:childTnLst>
                                    <p:anim calcmode="lin" valueType="num">
                                      <p:cBhvr additive="base">
                                        <p:cTn id="135" dur="500"/>
                                        <p:tgtEl>
                                          <p:spTgt spid="29"/>
                                        </p:tgtEl>
                                        <p:attrNameLst>
                                          <p:attrName>ppt_x</p:attrName>
                                        </p:attrNameLst>
                                      </p:cBhvr>
                                      <p:tavLst>
                                        <p:tav tm="0">
                                          <p:val>
                                            <p:strVal val="ppt_x"/>
                                          </p:val>
                                        </p:tav>
                                        <p:tav tm="100000">
                                          <p:val>
                                            <p:strVal val="ppt_x"/>
                                          </p:val>
                                        </p:tav>
                                      </p:tavLst>
                                    </p:anim>
                                    <p:anim calcmode="lin" valueType="num">
                                      <p:cBhvr additive="base">
                                        <p:cTn id="136" dur="500"/>
                                        <p:tgtEl>
                                          <p:spTgt spid="29"/>
                                        </p:tgtEl>
                                        <p:attrNameLst>
                                          <p:attrName>ppt_y</p:attrName>
                                        </p:attrNameLst>
                                      </p:cBhvr>
                                      <p:tavLst>
                                        <p:tav tm="0">
                                          <p:val>
                                            <p:strVal val="ppt_y"/>
                                          </p:val>
                                        </p:tav>
                                        <p:tav tm="100000">
                                          <p:val>
                                            <p:strVal val="0-ppt_h/2"/>
                                          </p:val>
                                        </p:tav>
                                      </p:tavLst>
                                    </p:anim>
                                    <p:set>
                                      <p:cBhvr>
                                        <p:cTn id="1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17" grpId="0"/>
      <p:bldP spid="5" grpId="0"/>
      <p:bldP spid="19" grpId="0"/>
      <p:bldP spid="20" grpId="0"/>
      <p:bldP spid="21" grpId="0"/>
      <p:bldP spid="22" grpId="0"/>
      <p:bldP spid="23" grpId="0"/>
      <p:bldP spid="24" grpId="0"/>
      <p:bldP spid="25" grpId="0"/>
      <p:bldP spid="26" grpId="0"/>
      <p:bldP spid="26" grpId="1"/>
      <p:bldP spid="27" grpId="0"/>
      <p:bldP spid="27" grpId="1"/>
      <p:bldP spid="28" grpId="0"/>
      <p:bldP spid="28" grpId="1"/>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18608" y="324756"/>
            <a:ext cx="7138554"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KỂ TÊN MỘT SỐ THỨC ĂN </a:t>
            </a:r>
            <a:endParaRPr lang="en-US" altLang="zh-CN" sz="3200" b="1">
              <a:solidFill>
                <a:srgbClr val="002060"/>
              </a:solidFill>
              <a:latin typeface="Roboto Black" panose="02000000000000000000" pitchFamily="2" charset="0"/>
              <a:ea typeface="Roboto Black" panose="02000000000000000000" pitchFamily="2" charset="0"/>
            </a:endParaRPr>
          </a:p>
          <a:p>
            <a:pPr lvl="0" algn="ctr">
              <a:defRPr/>
            </a:pPr>
            <a:r>
              <a:rPr lang="vi-VN" altLang="zh-CN" sz="3200" b="1">
                <a:solidFill>
                  <a:srgbClr val="002060"/>
                </a:solidFill>
                <a:latin typeface="Roboto Black" panose="02000000000000000000" pitchFamily="2" charset="0"/>
                <a:ea typeface="Roboto Black" panose="02000000000000000000" pitchFamily="2" charset="0"/>
              </a:rPr>
              <a:t>EM THƯỜNG ĂN HẰNG NGÀY</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9" name="Group 8"/>
          <p:cNvGrpSpPr/>
          <p:nvPr/>
        </p:nvGrpSpPr>
        <p:grpSpPr>
          <a:xfrm>
            <a:off x="547805" y="1427472"/>
            <a:ext cx="3457227" cy="2508872"/>
            <a:chOff x="547805" y="1427472"/>
            <a:chExt cx="3457227" cy="2508872"/>
          </a:xfrm>
          <a:effectLst>
            <a:outerShdw blurRad="63500" sx="102000" sy="102000" algn="ctr" rotWithShape="0">
              <a:prstClr val="black">
                <a:alpha val="40000"/>
              </a:prstClr>
            </a:outerShdw>
          </a:effectLst>
        </p:grpSpPr>
        <p:pic>
          <p:nvPicPr>
            <p:cNvPr id="7" name="Picture 6"/>
            <p:cNvPicPr>
              <a:picLocks noChangeAspect="1"/>
            </p:cNvPicPr>
            <p:nvPr/>
          </p:nvPicPr>
          <p:blipFill>
            <a:blip r:embed="rId4"/>
            <a:stretch>
              <a:fillRect/>
            </a:stretch>
          </p:blipFill>
          <p:spPr>
            <a:xfrm>
              <a:off x="547805" y="1427472"/>
              <a:ext cx="3419778" cy="2500099"/>
            </a:xfrm>
            <a:prstGeom prst="rect">
              <a:avLst/>
            </a:prstGeom>
          </p:spPr>
        </p:pic>
        <p:sp>
          <p:nvSpPr>
            <p:cNvPr id="36" name="TextBox 35"/>
            <p:cNvSpPr txBox="1"/>
            <p:nvPr/>
          </p:nvSpPr>
          <p:spPr>
            <a:xfrm>
              <a:off x="2832183" y="3474679"/>
              <a:ext cx="1172849" cy="461665"/>
            </a:xfrm>
            <a:prstGeom prst="rect">
              <a:avLst/>
            </a:prstGeom>
            <a:solidFill>
              <a:schemeClr val="bg1"/>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Rau củ</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1" name="Group 10"/>
          <p:cNvGrpSpPr/>
          <p:nvPr/>
        </p:nvGrpSpPr>
        <p:grpSpPr>
          <a:xfrm>
            <a:off x="4098924" y="1454419"/>
            <a:ext cx="2829345" cy="2055979"/>
            <a:chOff x="4307470" y="1511909"/>
            <a:chExt cx="3218266" cy="2055979"/>
          </a:xfrm>
          <a:scene3d>
            <a:camera prst="orthographicFront">
              <a:rot lat="0" lon="0" rev="0"/>
            </a:camera>
            <a:lightRig rig="soft" dir="t">
              <a:rot lat="0" lon="0" rev="0"/>
            </a:lightRig>
          </a:scene3d>
        </p:grpSpPr>
        <p:pic>
          <p:nvPicPr>
            <p:cNvPr id="3" name="Picture 2"/>
            <p:cNvPicPr>
              <a:picLocks noChangeAspect="1"/>
            </p:cNvPicPr>
            <p:nvPr/>
          </p:nvPicPr>
          <p:blipFill>
            <a:blip r:embed="rId5"/>
            <a:stretch>
              <a:fillRect/>
            </a:stretch>
          </p:blipFill>
          <p:spPr>
            <a:xfrm>
              <a:off x="4307470" y="1511909"/>
              <a:ext cx="3218266" cy="2055979"/>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0" name="TextBox 19"/>
            <p:cNvSpPr txBox="1"/>
            <p:nvPr/>
          </p:nvSpPr>
          <p:spPr>
            <a:xfrm>
              <a:off x="6496264" y="3090371"/>
              <a:ext cx="1029472"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Phở</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3" name="Group 12"/>
          <p:cNvGrpSpPr/>
          <p:nvPr/>
        </p:nvGrpSpPr>
        <p:grpSpPr>
          <a:xfrm>
            <a:off x="6959297" y="2971911"/>
            <a:ext cx="2842501" cy="1973343"/>
            <a:chOff x="4085768" y="4119706"/>
            <a:chExt cx="2842501" cy="1973343"/>
          </a:xfrm>
          <a:scene3d>
            <a:camera prst="orthographicFront">
              <a:rot lat="0" lon="0" rev="0"/>
            </a:camera>
            <a:lightRig rig="soft" dir="t">
              <a:rot lat="0" lon="0" rev="0"/>
            </a:lightRig>
          </a:scene3d>
        </p:grpSpPr>
        <p:pic>
          <p:nvPicPr>
            <p:cNvPr id="5" name="Picture 4"/>
            <p:cNvPicPr>
              <a:picLocks noChangeAspect="1"/>
            </p:cNvPicPr>
            <p:nvPr/>
          </p:nvPicPr>
          <p:blipFill>
            <a:blip r:embed="rId6"/>
            <a:stretch>
              <a:fillRect/>
            </a:stretch>
          </p:blipFill>
          <p:spPr>
            <a:xfrm>
              <a:off x="4085768" y="4119706"/>
              <a:ext cx="2842501" cy="1973343"/>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1" name="TextBox 20"/>
            <p:cNvSpPr txBox="1"/>
            <p:nvPr/>
          </p:nvSpPr>
          <p:spPr>
            <a:xfrm>
              <a:off x="5691456" y="5618824"/>
              <a:ext cx="1236813"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Cá kho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5" name="Group 14"/>
          <p:cNvGrpSpPr/>
          <p:nvPr/>
        </p:nvGrpSpPr>
        <p:grpSpPr>
          <a:xfrm>
            <a:off x="9786474" y="1432934"/>
            <a:ext cx="2390202" cy="2095280"/>
            <a:chOff x="9229848" y="1415118"/>
            <a:chExt cx="2224319" cy="2095280"/>
          </a:xfrm>
          <a:scene3d>
            <a:camera prst="orthographicFront">
              <a:rot lat="0" lon="0" rev="0"/>
            </a:camera>
            <a:lightRig rig="soft" dir="t">
              <a:rot lat="0" lon="0" rev="0"/>
            </a:lightRig>
          </a:scene3d>
        </p:grpSpPr>
        <p:pic>
          <p:nvPicPr>
            <p:cNvPr id="2" name="Picture 1"/>
            <p:cNvPicPr>
              <a:picLocks noChangeAspect="1"/>
            </p:cNvPicPr>
            <p:nvPr/>
          </p:nvPicPr>
          <p:blipFill>
            <a:blip r:embed="rId7"/>
            <a:stretch>
              <a:fillRect/>
            </a:stretch>
          </p:blipFill>
          <p:spPr>
            <a:xfrm>
              <a:off x="9229848" y="1415118"/>
              <a:ext cx="2218065" cy="2051955"/>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5" name="TextBox 24"/>
            <p:cNvSpPr txBox="1"/>
            <p:nvPr/>
          </p:nvSpPr>
          <p:spPr>
            <a:xfrm>
              <a:off x="10557162" y="3048733"/>
              <a:ext cx="897005"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Cơm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0" name="Group 9"/>
          <p:cNvGrpSpPr/>
          <p:nvPr/>
        </p:nvGrpSpPr>
        <p:grpSpPr>
          <a:xfrm>
            <a:off x="460297" y="4379649"/>
            <a:ext cx="3419778" cy="2478351"/>
            <a:chOff x="460297" y="4379649"/>
            <a:chExt cx="3419778" cy="2478351"/>
          </a:xfrm>
          <a:scene3d>
            <a:camera prst="orthographicFront">
              <a:rot lat="0" lon="0" rev="0"/>
            </a:camera>
            <a:lightRig rig="soft" dir="t">
              <a:rot lat="0" lon="0" rev="0"/>
            </a:lightRig>
          </a:scene3d>
        </p:grpSpPr>
        <p:pic>
          <p:nvPicPr>
            <p:cNvPr id="8" name="Picture 7"/>
            <p:cNvPicPr>
              <a:picLocks noChangeAspect="1"/>
            </p:cNvPicPr>
            <p:nvPr/>
          </p:nvPicPr>
          <p:blipFill>
            <a:blip r:embed="rId8"/>
            <a:stretch>
              <a:fillRect/>
            </a:stretch>
          </p:blipFill>
          <p:spPr>
            <a:xfrm>
              <a:off x="460297" y="4379649"/>
              <a:ext cx="3419778" cy="2478351"/>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17" name="TextBox 16"/>
            <p:cNvSpPr txBox="1"/>
            <p:nvPr/>
          </p:nvSpPr>
          <p:spPr>
            <a:xfrm>
              <a:off x="2545773" y="6396335"/>
              <a:ext cx="1334302"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Trái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9801798" y="3979162"/>
            <a:ext cx="2359392" cy="2878838"/>
            <a:chOff x="7757480" y="1871496"/>
            <a:chExt cx="2359392" cy="2878838"/>
          </a:xfrm>
          <a:scene3d>
            <a:camera prst="orthographicFront">
              <a:rot lat="0" lon="0" rev="0"/>
            </a:camera>
            <a:lightRig rig="soft" dir="t">
              <a:rot lat="0" lon="0" rev="0"/>
            </a:lightRig>
          </a:scene3d>
        </p:grpSpPr>
        <p:pic>
          <p:nvPicPr>
            <p:cNvPr id="6" name="Picture 5"/>
            <p:cNvPicPr>
              <a:picLocks noChangeAspect="1"/>
            </p:cNvPicPr>
            <p:nvPr/>
          </p:nvPicPr>
          <p:blipFill>
            <a:blip r:embed="rId9"/>
            <a:stretch>
              <a:fillRect/>
            </a:stretch>
          </p:blipFill>
          <p:spPr>
            <a:xfrm>
              <a:off x="7757480" y="1871496"/>
              <a:ext cx="2359392" cy="2858259"/>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2" name="TextBox 21"/>
            <p:cNvSpPr txBox="1"/>
            <p:nvPr/>
          </p:nvSpPr>
          <p:spPr>
            <a:xfrm>
              <a:off x="8814220" y="4288669"/>
              <a:ext cx="1302652"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Thịt kho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6" name="Group 15"/>
          <p:cNvGrpSpPr/>
          <p:nvPr/>
        </p:nvGrpSpPr>
        <p:grpSpPr>
          <a:xfrm>
            <a:off x="4029619" y="4349362"/>
            <a:ext cx="2916764" cy="2488059"/>
            <a:chOff x="8339189" y="3954305"/>
            <a:chExt cx="2916764" cy="2488059"/>
          </a:xfrm>
          <a:scene3d>
            <a:camera prst="orthographicFront">
              <a:rot lat="0" lon="0" rev="0"/>
            </a:camera>
            <a:lightRig rig="soft" dir="t">
              <a:rot lat="0" lon="0" rev="0"/>
            </a:lightRig>
          </a:scene3d>
        </p:grpSpPr>
        <p:pic>
          <p:nvPicPr>
            <p:cNvPr id="4" name="Picture 3"/>
            <p:cNvPicPr>
              <a:picLocks noChangeAspect="1"/>
            </p:cNvPicPr>
            <p:nvPr/>
          </p:nvPicPr>
          <p:blipFill>
            <a:blip r:embed="rId10"/>
            <a:stretch>
              <a:fillRect/>
            </a:stretch>
          </p:blipFill>
          <p:spPr>
            <a:xfrm>
              <a:off x="8339189" y="3954305"/>
              <a:ext cx="2898650" cy="2488059"/>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24" name="TextBox 23"/>
            <p:cNvSpPr txBox="1"/>
            <p:nvPr/>
          </p:nvSpPr>
          <p:spPr>
            <a:xfrm>
              <a:off x="9461945" y="5980699"/>
              <a:ext cx="1794008" cy="461665"/>
            </a:xfrm>
            <a:prstGeom prst="rect">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Bánh Pizza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par>
                                <p:cTn id="22" presetID="3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par>
                                <p:cTn id="34" presetID="3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par>
                                <p:cTn id="40" presetID="31"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par>
                                <p:cTn id="46" presetID="3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4"/>
          <a:stretch>
            <a:fillRect/>
          </a:stretch>
        </p:blipFill>
        <p:spPr>
          <a:xfrm>
            <a:off x="1871087" y="1348563"/>
            <a:ext cx="8448214" cy="480260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TextBox 25"/>
          <p:cNvSpPr txBox="1"/>
          <p:nvPr/>
        </p:nvSpPr>
        <p:spPr>
          <a:xfrm>
            <a:off x="2068718" y="350496"/>
            <a:ext cx="8052952" cy="584775"/>
          </a:xfrm>
          <a:prstGeom prst="rect">
            <a:avLst/>
          </a:prstGeom>
          <a:noFill/>
        </p:spPr>
        <p:txBody>
          <a:bodyPr wrap="square" rtlCol="0">
            <a:spAutoFit/>
          </a:bodyPr>
          <a:lstStyle/>
          <a:p>
            <a:pPr lvl="0" algn="ctr">
              <a:defRPr/>
            </a:pPr>
            <a:r>
              <a:rPr lang="en-US" altLang="zh-CN" sz="3200" b="1" noProof="0">
                <a:solidFill>
                  <a:srgbClr val="002060"/>
                </a:solidFill>
                <a:latin typeface="Roboto Black" panose="02000000000000000000" pitchFamily="2" charset="0"/>
                <a:ea typeface="Roboto Black" panose="02000000000000000000" pitchFamily="2" charset="0"/>
              </a:rPr>
              <a:t>EM NHẬN RA CÁC THỰC PHẨM NÀO?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57759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out)">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6617" y="449342"/>
            <a:ext cx="9507681"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THỨC ĂN QUA MIỆNG</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SẼ ĐI ĐÂU TRONG CƠ THỂ?</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2" name="Quá-trình-di-chuyển-của-thức-ăn-Quá-trình-tiêu-hó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5810" y="1034118"/>
            <a:ext cx="10995660" cy="5374540"/>
          </a:xfrm>
          <a:prstGeom prst="rect">
            <a:avLst/>
          </a:prstGeom>
        </p:spPr>
      </p:pic>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307452" y="125359"/>
            <a:ext cx="4302061"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CƠ QUAN TIÊU HÓA</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6264" y="4623601"/>
            <a:ext cx="1436365" cy="2039707"/>
          </a:xfrm>
          <a:prstGeom prst="rect">
            <a:avLst/>
          </a:prstGeom>
        </p:spPr>
      </p:pic>
      <p:sp>
        <p:nvSpPr>
          <p:cNvPr id="6" name="Freeform 5"/>
          <p:cNvSpPr/>
          <p:nvPr/>
        </p:nvSpPr>
        <p:spPr>
          <a:xfrm>
            <a:off x="531365" y="1797628"/>
            <a:ext cx="4005389" cy="3662448"/>
          </a:xfrm>
          <a:custGeom>
            <a:avLst/>
            <a:gdLst>
              <a:gd name="connsiteX0" fmla="*/ 1371092 w 2127584"/>
              <a:gd name="connsiteY0" fmla="*/ 733384 h 1910879"/>
              <a:gd name="connsiteX1" fmla="*/ 1353361 w 2127584"/>
              <a:gd name="connsiteY1" fmla="*/ 749462 h 1910879"/>
              <a:gd name="connsiteX2" fmla="*/ 1382925 w 2127584"/>
              <a:gd name="connsiteY2" fmla="*/ 740285 h 1910879"/>
              <a:gd name="connsiteX3" fmla="*/ 1373322 w 2127584"/>
              <a:gd name="connsiteY3" fmla="*/ 735224 h 1910879"/>
              <a:gd name="connsiteX4" fmla="*/ 1598047 w 2127584"/>
              <a:gd name="connsiteY4" fmla="*/ 0 h 1910879"/>
              <a:gd name="connsiteX5" fmla="*/ 1999981 w 2127584"/>
              <a:gd name="connsiteY5" fmla="*/ 401934 h 1910879"/>
              <a:gd name="connsiteX6" fmla="*/ 1968395 w 2127584"/>
              <a:gd name="connsiteY6" fmla="*/ 558385 h 1910879"/>
              <a:gd name="connsiteX7" fmla="*/ 1956248 w 2127584"/>
              <a:gd name="connsiteY7" fmla="*/ 580764 h 1910879"/>
              <a:gd name="connsiteX8" fmla="*/ 1957044 w 2127584"/>
              <a:gd name="connsiteY8" fmla="*/ 581015 h 1910879"/>
              <a:gd name="connsiteX9" fmla="*/ 2127584 w 2127584"/>
              <a:gd name="connsiteY9" fmla="*/ 842388 h 1910879"/>
              <a:gd name="connsiteX10" fmla="*/ 1904630 w 2127584"/>
              <a:gd name="connsiteY10" fmla="*/ 1120290 h 1910879"/>
              <a:gd name="connsiteX11" fmla="*/ 1891195 w 2127584"/>
              <a:gd name="connsiteY11" fmla="*/ 1121666 h 1910879"/>
              <a:gd name="connsiteX12" fmla="*/ 1891637 w 2127584"/>
              <a:gd name="connsiteY12" fmla="*/ 1126052 h 1910879"/>
              <a:gd name="connsiteX13" fmla="*/ 1489703 w 2127584"/>
              <a:gd name="connsiteY13" fmla="*/ 1527986 h 1910879"/>
              <a:gd name="connsiteX14" fmla="*/ 1370180 w 2127584"/>
              <a:gd name="connsiteY14" fmla="*/ 1509916 h 1910879"/>
              <a:gd name="connsiteX15" fmla="*/ 1369361 w 2127584"/>
              <a:gd name="connsiteY15" fmla="*/ 1509593 h 1910879"/>
              <a:gd name="connsiteX16" fmla="*/ 1362845 w 2127584"/>
              <a:gd name="connsiteY16" fmla="*/ 1530830 h 1910879"/>
              <a:gd name="connsiteX17" fmla="*/ 969667 w 2127584"/>
              <a:gd name="connsiteY17" fmla="*/ 1910879 h 1910879"/>
              <a:gd name="connsiteX18" fmla="*/ 1114498 w 2127584"/>
              <a:gd name="connsiteY18" fmla="*/ 1509222 h 1910879"/>
              <a:gd name="connsiteX19" fmla="*/ 1111039 w 2127584"/>
              <a:gd name="connsiteY19" fmla="*/ 1470460 h 1910879"/>
              <a:gd name="connsiteX20" fmla="*/ 1065609 w 2127584"/>
              <a:gd name="connsiteY20" fmla="*/ 1484719 h 1910879"/>
              <a:gd name="connsiteX21" fmla="*/ 915568 w 2127584"/>
              <a:gd name="connsiteY21" fmla="*/ 1502789 h 1910879"/>
              <a:gd name="connsiteX22" fmla="*/ 450658 w 2127584"/>
              <a:gd name="connsiteY22" fmla="*/ 1257306 h 1910879"/>
              <a:gd name="connsiteX23" fmla="*/ 449956 w 2127584"/>
              <a:gd name="connsiteY23" fmla="*/ 1255505 h 1910879"/>
              <a:gd name="connsiteX24" fmla="*/ 401934 w 2127584"/>
              <a:gd name="connsiteY24" fmla="*/ 1260346 h 1910879"/>
              <a:gd name="connsiteX25" fmla="*/ 0 w 2127584"/>
              <a:gd name="connsiteY25" fmla="*/ 858412 h 1910879"/>
              <a:gd name="connsiteX26" fmla="*/ 401934 w 2127584"/>
              <a:gd name="connsiteY26" fmla="*/ 456478 h 1910879"/>
              <a:gd name="connsiteX27" fmla="*/ 421282 w 2127584"/>
              <a:gd name="connsiteY27" fmla="*/ 458429 h 1910879"/>
              <a:gd name="connsiteX28" fmla="*/ 429064 w 2127584"/>
              <a:gd name="connsiteY28" fmla="*/ 400679 h 1910879"/>
              <a:gd name="connsiteX29" fmla="*/ 955369 w 2127584"/>
              <a:gd name="connsiteY29" fmla="*/ 79749 h 1910879"/>
              <a:gd name="connsiteX30" fmla="*/ 1255734 w 2127584"/>
              <a:gd name="connsiteY30" fmla="*/ 148393 h 1910879"/>
              <a:gd name="connsiteX31" fmla="*/ 1277465 w 2127584"/>
              <a:gd name="connsiteY31" fmla="*/ 161808 h 1910879"/>
              <a:gd name="connsiteX32" fmla="*/ 1313837 w 2127584"/>
              <a:gd name="connsiteY32" fmla="*/ 117724 h 1910879"/>
              <a:gd name="connsiteX33" fmla="*/ 1598047 w 2127584"/>
              <a:gd name="connsiteY33" fmla="*/ 0 h 191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27584" h="1910879">
                <a:moveTo>
                  <a:pt x="1371092" y="733384"/>
                </a:moveTo>
                <a:lnTo>
                  <a:pt x="1353361" y="749462"/>
                </a:lnTo>
                <a:lnTo>
                  <a:pt x="1382925" y="740285"/>
                </a:lnTo>
                <a:lnTo>
                  <a:pt x="1373322" y="735224"/>
                </a:lnTo>
                <a:close/>
                <a:moveTo>
                  <a:pt x="1598047" y="0"/>
                </a:moveTo>
                <a:cubicBezTo>
                  <a:pt x="1820029" y="0"/>
                  <a:pt x="1999981" y="179952"/>
                  <a:pt x="1999981" y="401934"/>
                </a:cubicBezTo>
                <a:cubicBezTo>
                  <a:pt x="1999981" y="457430"/>
                  <a:pt x="1988734" y="510298"/>
                  <a:pt x="1968395" y="558385"/>
                </a:cubicBezTo>
                <a:lnTo>
                  <a:pt x="1956248" y="580764"/>
                </a:lnTo>
                <a:lnTo>
                  <a:pt x="1957044" y="581015"/>
                </a:lnTo>
                <a:cubicBezTo>
                  <a:pt x="2057263" y="624078"/>
                  <a:pt x="2127584" y="724890"/>
                  <a:pt x="2127584" y="842388"/>
                </a:cubicBezTo>
                <a:cubicBezTo>
                  <a:pt x="2127584" y="979469"/>
                  <a:pt x="2031870" y="1093840"/>
                  <a:pt x="1904630" y="1120290"/>
                </a:cubicBezTo>
                <a:lnTo>
                  <a:pt x="1891195" y="1121666"/>
                </a:lnTo>
                <a:lnTo>
                  <a:pt x="1891637" y="1126052"/>
                </a:lnTo>
                <a:cubicBezTo>
                  <a:pt x="1891637" y="1348034"/>
                  <a:pt x="1711685" y="1527986"/>
                  <a:pt x="1489703" y="1527986"/>
                </a:cubicBezTo>
                <a:cubicBezTo>
                  <a:pt x="1448082" y="1527986"/>
                  <a:pt x="1407938" y="1521660"/>
                  <a:pt x="1370180" y="1509916"/>
                </a:cubicBezTo>
                <a:lnTo>
                  <a:pt x="1369361" y="1509593"/>
                </a:lnTo>
                <a:lnTo>
                  <a:pt x="1362845" y="1530830"/>
                </a:lnTo>
                <a:cubicBezTo>
                  <a:pt x="1264247" y="1804026"/>
                  <a:pt x="1066150" y="1755580"/>
                  <a:pt x="969667" y="1910879"/>
                </a:cubicBezTo>
                <a:cubicBezTo>
                  <a:pt x="969875" y="1754168"/>
                  <a:pt x="1107257" y="1680830"/>
                  <a:pt x="1114498" y="1509222"/>
                </a:cubicBezTo>
                <a:lnTo>
                  <a:pt x="1111039" y="1470460"/>
                </a:lnTo>
                <a:lnTo>
                  <a:pt x="1065609" y="1484719"/>
                </a:lnTo>
                <a:cubicBezTo>
                  <a:pt x="1018211" y="1496463"/>
                  <a:pt x="967817" y="1502789"/>
                  <a:pt x="915568" y="1502789"/>
                </a:cubicBezTo>
                <a:cubicBezTo>
                  <a:pt x="706572" y="1502789"/>
                  <a:pt x="527255" y="1401566"/>
                  <a:pt x="450658" y="1257306"/>
                </a:cubicBezTo>
                <a:lnTo>
                  <a:pt x="449956" y="1255505"/>
                </a:lnTo>
                <a:lnTo>
                  <a:pt x="401934" y="1260346"/>
                </a:lnTo>
                <a:cubicBezTo>
                  <a:pt x="179952" y="1260346"/>
                  <a:pt x="0" y="1080394"/>
                  <a:pt x="0" y="858412"/>
                </a:cubicBezTo>
                <a:cubicBezTo>
                  <a:pt x="0" y="636430"/>
                  <a:pt x="179952" y="456478"/>
                  <a:pt x="401934" y="456478"/>
                </a:cubicBezTo>
                <a:lnTo>
                  <a:pt x="421282" y="458429"/>
                </a:lnTo>
                <a:lnTo>
                  <a:pt x="429064" y="400679"/>
                </a:lnTo>
                <a:cubicBezTo>
                  <a:pt x="479157" y="217525"/>
                  <a:pt x="695758" y="79749"/>
                  <a:pt x="955369" y="79749"/>
                </a:cubicBezTo>
                <a:cubicBezTo>
                  <a:pt x="1066631" y="79749"/>
                  <a:pt x="1169993" y="105055"/>
                  <a:pt x="1255734" y="148393"/>
                </a:cubicBezTo>
                <a:lnTo>
                  <a:pt x="1277465" y="161808"/>
                </a:lnTo>
                <a:lnTo>
                  <a:pt x="1313837" y="117724"/>
                </a:lnTo>
                <a:cubicBezTo>
                  <a:pt x="1386573" y="44988"/>
                  <a:pt x="1487056" y="0"/>
                  <a:pt x="159804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58746" y="2172689"/>
            <a:ext cx="3051973" cy="2308324"/>
          </a:xfrm>
          <a:prstGeom prst="rect">
            <a:avLst/>
          </a:prstGeom>
          <a:noFill/>
        </p:spPr>
        <p:txBody>
          <a:bodyPr wrap="square" rtlCol="0">
            <a:spAutoFit/>
          </a:bodyPr>
          <a:lstStyle/>
          <a:p>
            <a:pPr lvl="0" algn="ctr">
              <a:defRPr/>
            </a:pPr>
            <a:r>
              <a:rPr lang="vi-VN" sz="2400">
                <a:solidFill>
                  <a:prstClr val="white"/>
                </a:solidFill>
                <a:latin typeface="Roboto" panose="02000000000000000000" pitchFamily="2" charset="0"/>
                <a:ea typeface="Roboto" panose="02000000000000000000" pitchFamily="2" charset="0"/>
              </a:rPr>
              <a:t>Chúng mình cùng làm mô hình</a:t>
            </a:r>
            <a:r>
              <a:rPr lang="en-US" sz="2400">
                <a:solidFill>
                  <a:prstClr val="white"/>
                </a:solidFill>
                <a:latin typeface="Roboto" panose="02000000000000000000" pitchFamily="2" charset="0"/>
                <a:ea typeface="Roboto" panose="02000000000000000000" pitchFamily="2" charset="0"/>
              </a:rPr>
              <a:t> </a:t>
            </a:r>
            <a:r>
              <a:rPr lang="vi-VN" sz="2400">
                <a:solidFill>
                  <a:prstClr val="white"/>
                </a:solidFill>
                <a:latin typeface="Roboto" panose="02000000000000000000" pitchFamily="2" charset="0"/>
                <a:ea typeface="Roboto" panose="02000000000000000000" pitchFamily="2" charset="0"/>
              </a:rPr>
              <a:t>cơ quan tiêu hoá để tìm hiểu các</a:t>
            </a:r>
            <a:r>
              <a:rPr lang="en-US" sz="2400">
                <a:solidFill>
                  <a:prstClr val="white"/>
                </a:solidFill>
                <a:latin typeface="Roboto" panose="02000000000000000000" pitchFamily="2" charset="0"/>
                <a:ea typeface="Roboto" panose="02000000000000000000" pitchFamily="2" charset="0"/>
              </a:rPr>
              <a:t> </a:t>
            </a:r>
            <a:r>
              <a:rPr lang="vi-VN" sz="2400">
                <a:solidFill>
                  <a:prstClr val="white"/>
                </a:solidFill>
                <a:latin typeface="Roboto" panose="02000000000000000000" pitchFamily="2" charset="0"/>
                <a:ea typeface="Roboto" panose="02000000000000000000" pitchFamily="2" charset="0"/>
              </a:rPr>
              <a:t>bộ phận và chức năng của</a:t>
            </a:r>
            <a:r>
              <a:rPr lang="en-US" sz="2400">
                <a:solidFill>
                  <a:prstClr val="white"/>
                </a:solidFill>
                <a:latin typeface="Roboto" panose="02000000000000000000" pitchFamily="2" charset="0"/>
                <a:ea typeface="Roboto" panose="02000000000000000000" pitchFamily="2" charset="0"/>
              </a:rPr>
              <a:t> </a:t>
            </a:r>
            <a:r>
              <a:rPr lang="vi-VN" sz="2400">
                <a:solidFill>
                  <a:prstClr val="white"/>
                </a:solidFill>
                <a:latin typeface="Roboto" panose="02000000000000000000" pitchFamily="2" charset="0"/>
                <a:ea typeface="Roboto" panose="02000000000000000000" pitchFamily="2" charset="0"/>
              </a:rPr>
              <a:t>cơ quan tiêu hoá nhé!</a:t>
            </a:r>
            <a:endPar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5"/>
          <a:stretch>
            <a:fillRect/>
          </a:stretch>
        </p:blipFill>
        <p:spPr>
          <a:xfrm>
            <a:off x="6039619" y="934191"/>
            <a:ext cx="6152381" cy="5923809"/>
          </a:xfrm>
          <a:prstGeom prst="rect">
            <a:avLst/>
          </a:prstGeom>
        </p:spPr>
      </p:pic>
    </p:spTree>
    <p:extLst>
      <p:ext uri="{BB962C8B-B14F-4D97-AF65-F5344CB8AC3E}">
        <p14:creationId xmlns:p14="http://schemas.microsoft.com/office/powerpoint/2010/main" val="31565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7" y="1787237"/>
            <a:ext cx="9871364"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4572957" y="82244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chemeClr val="bg1"/>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2171701" y="2044522"/>
            <a:ext cx="7542488" cy="3913892"/>
          </a:xfrm>
          <a:prstGeom prst="rect">
            <a:avLst/>
          </a:prstGeom>
          <a:noFill/>
        </p:spPr>
        <p:txBody>
          <a:bodyPr wrap="square" rtlCol="0">
            <a:spAutoFit/>
          </a:bodyPr>
          <a:lstStyle/>
          <a:p>
            <a:pPr>
              <a:spcBef>
                <a:spcPts val="600"/>
              </a:spcBef>
              <a:spcAft>
                <a:spcPts val="600"/>
              </a:spcAft>
              <a:tabLst>
                <a:tab pos="984250" algn="l"/>
              </a:tabLst>
            </a:pPr>
            <a:r>
              <a:rPr lang="en-US" sz="2000" b="1">
                <a:solidFill>
                  <a:srgbClr val="000000"/>
                </a:solidFill>
                <a:latin typeface="Roboto" panose="02000000000000000000" pitchFamily="2" charset="0"/>
                <a:ea typeface="Calibri" panose="020F0502020204030204" pitchFamily="34" charset="0"/>
                <a:cs typeface="Times New Roman" panose="02020603050405020304" pitchFamily="18" charset="0"/>
              </a:rPr>
              <a:t>1. Kể tên các loại thực phẩm có trong bữa cơm gia đình em</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A. Các loại rau củ quả………………………………………………………………………</a:t>
            </a: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B. Các loại thịt…………………………………………….…………………..………………..</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C. Các loại trái cây……………………………………………………………………………</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D. Các loại đồ uống…………………………………………………………………………</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tabLst>
                <a:tab pos="984250" algn="l"/>
              </a:tabLst>
            </a:pPr>
            <a:r>
              <a:rPr lang="en-US" sz="2000" b="1">
                <a:solidFill>
                  <a:srgbClr val="000000"/>
                </a:solidFill>
                <a:latin typeface="Roboto" panose="02000000000000000000" pitchFamily="2" charset="0"/>
                <a:ea typeface="Calibri" panose="020F0502020204030204" pitchFamily="34" charset="0"/>
                <a:cs typeface="Times New Roman" panose="02020603050405020304" pitchFamily="18" charset="0"/>
              </a:rPr>
              <a:t>2. Thức ăn có tác dụng gì?</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600"/>
              </a:lnSpc>
              <a:spcBef>
                <a:spcPts val="600"/>
              </a:spcBef>
              <a:spcAft>
                <a:spcPts val="600"/>
              </a:spcAft>
              <a:tabLst>
                <a:tab pos="984250" algn="l"/>
              </a:tabLst>
            </a:pPr>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algn="just">
              <a:spcBef>
                <a:spcPts val="600"/>
              </a:spcBef>
              <a:spcAft>
                <a:spcPts val="600"/>
              </a:spcAft>
              <a:tabLst>
                <a:tab pos="984250" algn="l"/>
              </a:tabLst>
            </a:pPr>
            <a:r>
              <a:rPr lang="en-US" sz="2000" b="1">
                <a:solidFill>
                  <a:srgbClr val="000000"/>
                </a:solidFill>
                <a:latin typeface="Roboto" panose="02000000000000000000" pitchFamily="2" charset="0"/>
                <a:ea typeface="Calibri" panose="020F0502020204030204" pitchFamily="34" charset="0"/>
                <a:cs typeface="Times New Roman" panose="02020603050405020304" pitchFamily="18" charset="0"/>
              </a:rPr>
              <a:t>3. Thức ăn được xử lí bởi cơ quan nào trong cơ thể người</a:t>
            </a:r>
            <a:endParaRPr lang="en-US" sz="2000">
              <a:latin typeface="Times New Roman" panose="02020603050405020304" pitchFamily="18" charset="0"/>
              <a:ea typeface="Calibri" panose="020F0502020204030204" pitchFamily="34" charset="0"/>
              <a:cs typeface="Times New Roman" panose="02020603050405020304" pitchFamily="18" charset="0"/>
            </a:endParaRPr>
          </a:p>
          <a:p>
            <a:r>
              <a:rPr lang="en-US" sz="2000">
                <a:solidFill>
                  <a:srgbClr val="000000"/>
                </a:solidFill>
                <a:latin typeface="Roboto" panose="02000000000000000000" pitchFamily="2" charset="0"/>
                <a:ea typeface="Calibri" panose="020F0502020204030204" pitchFamily="34" charset="0"/>
                <a:cs typeface="Times New Roman" panose="02020603050405020304" pitchFamily="18" charset="0"/>
              </a:rPr>
              <a:t>…………………………………………………………………………………………………………………</a:t>
            </a:r>
            <a:endParaRPr kumimoji="0" lang="en-US"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572957" y="2398152"/>
            <a:ext cx="5948249" cy="400110"/>
          </a:xfrm>
          <a:prstGeom prst="rect">
            <a:avLst/>
          </a:prstGeom>
          <a:noFill/>
        </p:spPr>
        <p:txBody>
          <a:bodyPr wrap="square" rtlCol="0">
            <a:spAutoFit/>
          </a:bodyPr>
          <a:lstStyle/>
          <a:p>
            <a:pPr marL="0" marR="0" lvl="0" algn="r" defTabSz="914400" rtl="0" eaLnBrk="1" fontAlgn="auto" latinLnBrk="0" hangingPunct="1">
              <a:spcBef>
                <a:spcPts val="0"/>
              </a:spcBef>
              <a:spcAft>
                <a:spcPts val="0"/>
              </a:spcAft>
              <a:buClrTx/>
              <a:buSzTx/>
              <a:buFontTx/>
              <a:buNone/>
              <a:tabLst/>
              <a:defRPr/>
            </a:pPr>
            <a:r>
              <a:rPr lang="en-US" altLang="zh-CN" sz="2000">
                <a:solidFill>
                  <a:srgbClr val="FF0000"/>
                </a:solidFill>
                <a:latin typeface="Roboto" panose="02000000000000000000" pitchFamily="2" charset="0"/>
                <a:ea typeface="Roboto" panose="02000000000000000000" pitchFamily="2" charset="0"/>
              </a:rPr>
              <a:t>Rau muống, rau cải, khoai tây, củ cải, bí xanh, bí đỏ</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4104232" y="2873121"/>
            <a:ext cx="3677425"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Gà, lợn, bò, trâu, cá, tôm, dê</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4447132" y="3311795"/>
            <a:ext cx="4904686"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Dưa hấu, vải, nhãn, thanh long, cam, bưởi</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4447132" y="3825328"/>
            <a:ext cx="3677425"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Nước lọc, cô ca, chanh leo, sữa</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186394" y="4664112"/>
            <a:ext cx="7799270" cy="400110"/>
          </a:xfrm>
          <a:prstGeom prst="rect">
            <a:avLst/>
          </a:prstGeom>
          <a:noFill/>
        </p:spPr>
        <p:txBody>
          <a:bodyPr wrap="square" rtlCol="0">
            <a:spAutoFit/>
          </a:bodyPr>
          <a:lstStyle/>
          <a:p>
            <a:pPr lvl="0">
              <a:defRPr/>
            </a:pPr>
            <a:r>
              <a:rPr lang="en-US" altLang="zh-CN" sz="2000" noProof="0">
                <a:solidFill>
                  <a:srgbClr val="FF0000"/>
                </a:solidFill>
                <a:latin typeface="Roboto" panose="02000000000000000000" pitchFamily="2" charset="0"/>
                <a:ea typeface="Roboto" panose="02000000000000000000" pitchFamily="2" charset="0"/>
              </a:rPr>
              <a:t>Thức ăn có tác dụng </a:t>
            </a:r>
            <a:r>
              <a:rPr lang="vi-VN" altLang="zh-CN" sz="2000">
                <a:solidFill>
                  <a:srgbClr val="FF0000"/>
                </a:solidFill>
                <a:latin typeface="Roboto" panose="02000000000000000000" pitchFamily="2" charset="0"/>
                <a:ea typeface="Roboto" panose="02000000000000000000" pitchFamily="2" charset="0"/>
              </a:rPr>
              <a:t>duy trì sự sống, nuôi dưỡng cơ thể</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265519" y="5444239"/>
            <a:ext cx="4769126"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Thức ăn được xử lí bởi cơ quan tiêu hoá</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4174</TotalTime>
  <Words>2157</Words>
  <Application>Microsoft Office PowerPoint</Application>
  <PresentationFormat>Widescreen</PresentationFormat>
  <Paragraphs>242</Paragraphs>
  <Slides>31</Slides>
  <Notes>31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Pangolin</vt:lpstr>
      <vt:lpstr>Calibri Light</vt:lpstr>
      <vt:lpstr>Times New Roman</vt:lpstr>
      <vt:lpstr>Arial</vt:lpstr>
      <vt:lpstr>Roboto Black</vt:lpstr>
      <vt:lpstr>Roboto</vt:lpstr>
      <vt:lpstr>Calibri</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Lương Quốc Phương</cp:lastModifiedBy>
  <cp:revision>246</cp:revision>
  <dcterms:created xsi:type="dcterms:W3CDTF">2023-04-01T23:44:56Z</dcterms:created>
  <dcterms:modified xsi:type="dcterms:W3CDTF">2025-02-13T15:54:40Z</dcterms:modified>
</cp:coreProperties>
</file>