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9" r:id="rId3"/>
    <p:sldId id="300" r:id="rId4"/>
    <p:sldId id="315" r:id="rId5"/>
    <p:sldId id="263" r:id="rId6"/>
    <p:sldId id="316" r:id="rId7"/>
    <p:sldId id="329" r:id="rId8"/>
    <p:sldId id="343" r:id="rId9"/>
    <p:sldId id="330" r:id="rId10"/>
    <p:sldId id="344" r:id="rId11"/>
    <p:sldId id="345" r:id="rId12"/>
    <p:sldId id="346" r:id="rId13"/>
    <p:sldId id="318" r:id="rId14"/>
    <p:sldId id="347" r:id="rId15"/>
    <p:sldId id="348" r:id="rId16"/>
    <p:sldId id="349" r:id="rId17"/>
    <p:sldId id="350" r:id="rId18"/>
    <p:sldId id="351" r:id="rId19"/>
    <p:sldId id="630" r:id="rId20"/>
    <p:sldId id="324" r:id="rId21"/>
    <p:sldId id="325" r:id="rId22"/>
    <p:sldId id="631" r:id="rId23"/>
    <p:sldId id="326"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 d="100"/>
          <a:sy n="10" d="100"/>
        </p:scale>
        <p:origin x="2760" y="1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053351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2444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925039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210805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9386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475227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109776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158472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45477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530634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05580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1/11/2025</a:t>
            </a:fld>
            <a:endParaRPr lang="en-US" dirty="0"/>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1/11/2025</a:t>
            </a:fld>
            <a:endParaRPr lang="en-US" dirty="0"/>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dirty="0"/>
          </a:p>
        </p:txBody>
      </p:sp>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55463" y="8819876"/>
            <a:ext cx="2841056" cy="2648224"/>
          </a:xfrm>
          <a:prstGeom prst="rect">
            <a:avLst/>
          </a:prstGeom>
        </p:spPr>
      </p:pic>
    </p:spTree>
    <p:extLst>
      <p:ext uri="{BB962C8B-B14F-4D97-AF65-F5344CB8AC3E}">
        <p14:creationId xmlns:p14="http://schemas.microsoft.com/office/powerpoint/2010/main" val="774690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43.png"/><Relationship Id="rId5" Type="http://schemas.microsoft.com/office/2007/relationships/hdphoto" Target="../media/hdphoto7.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4EE49A-6D02-85A9-F181-0E4747C1DBAE}"/>
              </a:ext>
            </a:extLst>
          </p:cNvPr>
          <p:cNvPicPr>
            <a:picLocks noChangeAspect="1"/>
          </p:cNvPicPr>
          <p:nvPr/>
        </p:nvPicPr>
        <p:blipFill>
          <a:blip r:embed="rId3"/>
          <a:stretch>
            <a:fillRect/>
          </a:stretch>
        </p:blipFill>
        <p:spPr>
          <a:xfrm>
            <a:off x="925966" y="1083807"/>
            <a:ext cx="2817777" cy="3923621"/>
          </a:xfrm>
          <a:prstGeom prst="rect">
            <a:avLst/>
          </a:prstGeom>
        </p:spPr>
      </p:pic>
      <p:pic>
        <p:nvPicPr>
          <p:cNvPr id="8" name="Picture 7">
            <a:extLst>
              <a:ext uri="{FF2B5EF4-FFF2-40B4-BE49-F238E27FC236}">
                <a16:creationId xmlns:a16="http://schemas.microsoft.com/office/drawing/2014/main" id="{06EDE05C-10FF-7479-6959-08CBC493F51E}"/>
              </a:ext>
            </a:extLst>
          </p:cNvPr>
          <p:cNvPicPr>
            <a:picLocks noChangeAspect="1"/>
          </p:cNvPicPr>
          <p:nvPr/>
        </p:nvPicPr>
        <p:blipFill>
          <a:blip r:embed="rId4"/>
          <a:stretch>
            <a:fillRect/>
          </a:stretch>
        </p:blipFill>
        <p:spPr>
          <a:xfrm>
            <a:off x="4221615" y="675594"/>
            <a:ext cx="2124756" cy="2547359"/>
          </a:xfrm>
          <a:prstGeom prst="rect">
            <a:avLst/>
          </a:prstGeom>
        </p:spPr>
      </p:pic>
      <p:pic>
        <p:nvPicPr>
          <p:cNvPr id="11" name="Picture 10">
            <a:extLst>
              <a:ext uri="{FF2B5EF4-FFF2-40B4-BE49-F238E27FC236}">
                <a16:creationId xmlns:a16="http://schemas.microsoft.com/office/drawing/2014/main" id="{1B50512B-2CDC-30BB-B7A0-C1214D291A3E}"/>
              </a:ext>
            </a:extLst>
          </p:cNvPr>
          <p:cNvPicPr>
            <a:picLocks noChangeAspect="1"/>
          </p:cNvPicPr>
          <p:nvPr/>
        </p:nvPicPr>
        <p:blipFill>
          <a:blip r:embed="rId5"/>
          <a:stretch>
            <a:fillRect/>
          </a:stretch>
        </p:blipFill>
        <p:spPr>
          <a:xfrm>
            <a:off x="7011080" y="730023"/>
            <a:ext cx="2176463" cy="2349714"/>
          </a:xfrm>
          <a:prstGeom prst="rect">
            <a:avLst/>
          </a:prstGeom>
        </p:spPr>
      </p:pic>
      <p:pic>
        <p:nvPicPr>
          <p:cNvPr id="13" name="Picture 12">
            <a:extLst>
              <a:ext uri="{FF2B5EF4-FFF2-40B4-BE49-F238E27FC236}">
                <a16:creationId xmlns:a16="http://schemas.microsoft.com/office/drawing/2014/main" id="{527A0E36-34D7-DAF6-C599-481F67EADD3A}"/>
              </a:ext>
            </a:extLst>
          </p:cNvPr>
          <p:cNvPicPr>
            <a:picLocks noChangeAspect="1"/>
          </p:cNvPicPr>
          <p:nvPr/>
        </p:nvPicPr>
        <p:blipFill>
          <a:blip r:embed="rId6"/>
          <a:stretch>
            <a:fillRect/>
          </a:stretch>
        </p:blipFill>
        <p:spPr>
          <a:xfrm>
            <a:off x="4471987" y="3478666"/>
            <a:ext cx="2227126" cy="2181905"/>
          </a:xfrm>
          <a:prstGeom prst="rect">
            <a:avLst/>
          </a:prstGeom>
        </p:spPr>
      </p:pic>
      <p:pic>
        <p:nvPicPr>
          <p:cNvPr id="15" name="Picture 14">
            <a:extLst>
              <a:ext uri="{FF2B5EF4-FFF2-40B4-BE49-F238E27FC236}">
                <a16:creationId xmlns:a16="http://schemas.microsoft.com/office/drawing/2014/main" id="{4E5EC958-7FC5-125E-77AB-BDEBDA310C71}"/>
              </a:ext>
            </a:extLst>
          </p:cNvPr>
          <p:cNvPicPr>
            <a:picLocks noChangeAspect="1"/>
          </p:cNvPicPr>
          <p:nvPr/>
        </p:nvPicPr>
        <p:blipFill>
          <a:blip r:embed="rId7"/>
          <a:stretch>
            <a:fillRect/>
          </a:stretch>
        </p:blipFill>
        <p:spPr>
          <a:xfrm>
            <a:off x="7387998" y="3242582"/>
            <a:ext cx="1995488" cy="2271786"/>
          </a:xfrm>
          <a:prstGeom prst="rect">
            <a:avLst/>
          </a:prstGeom>
        </p:spPr>
      </p:pic>
    </p:spTree>
    <p:extLst>
      <p:ext uri="{BB962C8B-B14F-4D97-AF65-F5344CB8AC3E}">
        <p14:creationId xmlns:p14="http://schemas.microsoft.com/office/powerpoint/2010/main" val="378623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411255" y="212077"/>
            <a:ext cx="9234976" cy="920036"/>
            <a:chOff x="211493" y="2120324"/>
            <a:chExt cx="6651962" cy="1065822"/>
          </a:xfrm>
        </p:grpSpPr>
        <p:sp>
          <p:nvSpPr>
            <p:cNvPr id="5" name="Freeform 3">
              <a:extLst>
                <a:ext uri="{FF2B5EF4-FFF2-40B4-BE49-F238E27FC236}">
                  <a16:creationId xmlns:a16="http://schemas.microsoft.com/office/drawing/2014/main" id="{873297B8-0A9B-8478-9E83-B20093048CA0}"/>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211493" y="2227740"/>
              <a:ext cx="6651962" cy="82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xét các ý kiến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5CB0EF37-A4CF-C007-06C8-4F395F88A7B3}"/>
              </a:ext>
            </a:extLst>
          </p:cNvPr>
          <p:cNvSpPr txBox="1"/>
          <p:nvPr/>
        </p:nvSpPr>
        <p:spPr>
          <a:xfrm>
            <a:off x="642257" y="1273629"/>
            <a:ext cx="11005457"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Trong một cuộc thảo luận về chủ đề Bảo vệ môi trường, An, Nam và Đức có các ý kiến sau:</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An: “Bảo vệ môi trường sống là công việc của người lớn, không phải của trẻ em, vì công việc này mất nhiều thời gian và rất khó thực hiện”.</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Nam: “Bảo vệ môi trường sống là công việc chỉ thực hiện trong một vài ngày".</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Đức: “Trẻ em có thể bảo vệ môi trường sống ở nhà, ở trường, ở nơi công cộng</a:t>
            </a:r>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bằng những việc làm cụ thể, phù hợp với khả năng”.</a:t>
            </a:r>
          </a:p>
          <a:p>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672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4212771"/>
            <a:ext cx="5400807" cy="2645228"/>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250372"/>
            <a:ext cx="10519051" cy="3985631"/>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An</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chưa phù hợp, vì tuổi nhỏ làm việc nhỏ, phù hợp với khả năng của mình. Bảo vệ môi trường sống có thể bắt đầu từ những việc nhỏ như bỏ rác đúng 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ơ</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i quy định, phân loại rác, sử dụng những vật liệu thân thiện với môi trường, tiết kiệm các nguồn năng lượng,...</a:t>
            </a:r>
          </a:p>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Nam</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chưa phù hợp, vì bảo vệ môi trường sống phải đi cùng với sự tồn tại của xã hội loài người. Đây là việc làm lâu dài và đòi hỏi phải có sự chung tay của tất cả mọi người trên toàn thế giới.</a:t>
            </a:r>
          </a:p>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Đức</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phù hợp, vì bảo vệ môi trường sống từ những việc làm nhỏ, phù hợp với bản thân.</a:t>
            </a: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237083" y="1"/>
            <a:ext cx="9234976" cy="1360714"/>
            <a:chOff x="203652" y="2063802"/>
            <a:chExt cx="6651962" cy="1122344"/>
          </a:xfrm>
        </p:grpSpPr>
        <p:sp>
          <p:nvSpPr>
            <p:cNvPr id="5" name="Freeform 3">
              <a:extLst>
                <a:ext uri="{FF2B5EF4-FFF2-40B4-BE49-F238E27FC236}">
                  <a16:creationId xmlns:a16="http://schemas.microsoft.com/office/drawing/2014/main" id="{873297B8-0A9B-8478-9E83-B20093048CA0}"/>
                </a:ext>
              </a:extLst>
            </p:cNvPr>
            <p:cNvSpPr/>
            <p:nvPr/>
          </p:nvSpPr>
          <p:spPr>
            <a:xfrm>
              <a:off x="269181" y="2120324"/>
              <a:ext cx="6492340"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203652" y="2063802"/>
              <a:ext cx="6651962" cy="86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có đồng tình với những việc làm dưới đây không?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C76995E9-4FAD-127B-70B7-5552E256CFCA}"/>
              </a:ext>
            </a:extLst>
          </p:cNvPr>
          <p:cNvSpPr txBox="1"/>
          <p:nvPr/>
        </p:nvSpPr>
        <p:spPr>
          <a:xfrm>
            <a:off x="892629" y="1698171"/>
            <a:ext cx="10276114"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Sử dụng da và lông của động vật hoang dã để làm các sản phẩm thời trang như quần áo, túi xách, giày dép...</a:t>
            </a:r>
          </a:p>
          <a:p>
            <a:pPr algn="just"/>
            <a:r>
              <a:rPr lang="vi-VN" sz="2800" b="0" i="0" dirty="0">
                <a:solidFill>
                  <a:srgbClr val="000000"/>
                </a:solidFill>
                <a:effectLst/>
                <a:latin typeface="Cambria" panose="02040503050406030204" pitchFamily="18" charset="0"/>
                <a:ea typeface="Cambria" panose="02040503050406030204" pitchFamily="18" charset="0"/>
              </a:rPr>
              <a:t>b. Sau khi sử dụng thuốc trừ sâu, thuốc bảo vệ thực vật thì vứt luôn vỏ lọ thuốc ngay tại cánh đồng.</a:t>
            </a:r>
          </a:p>
          <a:p>
            <a:pPr algn="just"/>
            <a:r>
              <a:rPr lang="vi-VN" sz="2800" b="0" i="0" dirty="0">
                <a:solidFill>
                  <a:srgbClr val="000000"/>
                </a:solidFill>
                <a:effectLst/>
                <a:latin typeface="Cambria" panose="02040503050406030204" pitchFamily="18" charset="0"/>
                <a:ea typeface="Cambria" panose="02040503050406030204" pitchFamily="18" charset="0"/>
              </a:rPr>
              <a:t>c. Xả nước thải chưa xử lí của nhà máy ra ngoài môi trường làm ô nhiễm nguồn nước.</a:t>
            </a:r>
          </a:p>
          <a:p>
            <a:pPr algn="just"/>
            <a:r>
              <a:rPr lang="vi-VN" sz="2800" b="0" i="0" dirty="0">
                <a:solidFill>
                  <a:srgbClr val="000000"/>
                </a:solidFill>
                <a:effectLst/>
                <a:latin typeface="Cambria" panose="02040503050406030204" pitchFamily="18" charset="0"/>
                <a:ea typeface="Cambria" panose="02040503050406030204" pitchFamily="18" charset="0"/>
              </a:rPr>
              <a:t>d. Sử dụng loa di động để giới thiệu sản phẩm, khiến cho tiếng ồn vượt quá mức cho phép.</a:t>
            </a:r>
          </a:p>
          <a:p>
            <a:pPr algn="just"/>
            <a:r>
              <a:rPr lang="vi-VN" sz="2800" b="1" i="1" dirty="0">
                <a:solidFill>
                  <a:srgbClr val="000000"/>
                </a:solidFill>
                <a:effectLst/>
                <a:latin typeface="Cambria" panose="02040503050406030204" pitchFamily="18" charset="0"/>
                <a:ea typeface="Cambria" panose="02040503050406030204" pitchFamily="18" charset="0"/>
              </a:rPr>
              <a:t>Nếu bạn bè hay người thân của em làm những việc trên thì em sẽ làm gì?</a:t>
            </a:r>
          </a:p>
        </p:txBody>
      </p:sp>
    </p:spTree>
    <p:extLst>
      <p:ext uri="{BB962C8B-B14F-4D97-AF65-F5344CB8AC3E}">
        <p14:creationId xmlns:p14="http://schemas.microsoft.com/office/powerpoint/2010/main" val="2123828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a. Sử dụng da và lông của động vật hoang dã để làm các sản phẩm thời trang như quần áo, túi xách, giày dép...</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19676" y="3255680"/>
            <a:ext cx="7207153" cy="2862322"/>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Không đồng tình. Vì đó là một việc làm rất xấu và gây ra tình trạng không bảo vệ động vật. Khi săn bắt quá nhiều sẽ dẫn đến việc tuyệt chủng loài đó</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897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Sau khi sử dụng thuốc trừ sâu, thuốc bảo vệ thực vật thì vứt luôn vỏ lọ thuốc ngay tại cánh đồng.</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19676" y="3016195"/>
            <a:ext cx="7653467" cy="2554545"/>
          </a:xfrm>
          <a:prstGeom prst="rect">
            <a:avLst/>
          </a:prstGeom>
          <a:noFill/>
        </p:spPr>
        <p:txBody>
          <a:bodyPr wrap="square">
            <a:spAutoFit/>
          </a:bodyPr>
          <a:lstStyle/>
          <a:p>
            <a:pPr lvl="0" algn="ctr">
              <a:defRPr/>
            </a:pPr>
            <a:r>
              <a:rPr lang="vi-VN" sz="3200" b="1" dirty="0">
                <a:solidFill>
                  <a:srgbClr val="00B0F0"/>
                </a:solidFill>
                <a:latin typeface="Cambria" panose="02040503050406030204" pitchFamily="18" charset="0"/>
                <a:ea typeface="Cambria" panose="02040503050406030204" pitchFamily="18" charset="0"/>
              </a:rPr>
              <a:t>Không đ</a:t>
            </a:r>
            <a:r>
              <a:rPr lang="en-US" sz="3200" b="1" dirty="0">
                <a:solidFill>
                  <a:srgbClr val="00B0F0"/>
                </a:solidFill>
                <a:latin typeface="Cambria" panose="02040503050406030204" pitchFamily="18" charset="0"/>
                <a:ea typeface="Cambria" panose="02040503050406030204" pitchFamily="18" charset="0"/>
              </a:rPr>
              <a:t>ồ</a:t>
            </a:r>
            <a:r>
              <a:rPr lang="vi-VN" sz="3200" b="1" dirty="0">
                <a:solidFill>
                  <a:srgbClr val="00B0F0"/>
                </a:solidFill>
                <a:latin typeface="Cambria" panose="02040503050406030204" pitchFamily="18" charset="0"/>
                <a:ea typeface="Cambria" panose="02040503050406030204" pitchFamily="18" charset="0"/>
              </a:rPr>
              <a:t>ng tình. Việc làm đó sẽ gây ô nhiễm môi trường đất, vì hành động đó vừa là xả rác bừa bãi mà lượng thuốc còn trong bình sẽ ngấm vào đất và gây ô nhiễm môi trường đất ở khu vực đó</a:t>
            </a:r>
            <a:endParaRPr kumimoji="0" lang="en-US" sz="32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90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Xả nước thải chưa xử lí của nhà máy ra ngoài môi trường làm ô nhiễm nguồn nước.</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30562" y="3135937"/>
            <a:ext cx="765346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Không đồng tình. Khi xả nước chưa xử lý trực tiếp ra ao hồ sông suối sẽ gây ô nhiễm nguồn nước và có hại cho những sinh vật dưới nước</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85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Sử dụng loa di động để giới thiệu sản phẩm, khiến cho tiếng ồn vượt quá mức cho phép.</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576133" y="2635194"/>
            <a:ext cx="7653467" cy="3416320"/>
          </a:xfrm>
          <a:prstGeom prst="rect">
            <a:avLst/>
          </a:prstGeom>
          <a:noFill/>
        </p:spPr>
        <p:txBody>
          <a:bodyPr wrap="square">
            <a:spAutoFit/>
          </a:bodyPr>
          <a:lstStyle/>
          <a:p>
            <a:pPr lvl="0" algn="just">
              <a:defRPr/>
            </a:pPr>
            <a:r>
              <a:rPr lang="vi-VN" sz="3600" b="1" dirty="0">
                <a:solidFill>
                  <a:srgbClr val="00B0F0"/>
                </a:solidFill>
                <a:latin typeface="Cambria" panose="02040503050406030204" pitchFamily="18" charset="0"/>
                <a:ea typeface="Cambria" panose="02040503050406030204" pitchFamily="18" charset="0"/>
              </a:rPr>
              <a:t>Không đồng ý. Việc làm đó gây nên tình trạng ô nhiễm tiếng ồn</a:t>
            </a:r>
          </a:p>
          <a:p>
            <a:pPr lvl="0" algn="just">
              <a:defRPr/>
            </a:pPr>
            <a:r>
              <a:rPr lang="vi-VN" sz="3600" b="1" dirty="0">
                <a:solidFill>
                  <a:srgbClr val="00B0F0"/>
                </a:solidFill>
                <a:latin typeface="Cambria" panose="02040503050406030204" pitchFamily="18" charset="0"/>
                <a:ea typeface="Cambria" panose="02040503050406030204" pitchFamily="18" charset="0"/>
              </a:rPr>
              <a:t>-  Nếu bạn bè hay người thân của em làm những việc trên thì em sẽ phê bình và chỉ ra cho họ thấy những tác hại của việc làm đó</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1363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3359670" y="431800"/>
            <a:ext cx="8171930" cy="6426200"/>
            <a:chOff x="6494975" y="189821"/>
            <a:chExt cx="4782878" cy="3487718"/>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3487718"/>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2455500"/>
            </a:xfrm>
            <a:prstGeom prst="rect">
              <a:avLst/>
            </a:prstGeom>
            <a:noFill/>
          </p:spPr>
          <p:txBody>
            <a:bodyPr wrap="square" rtlCol="0">
              <a:spAutoFit/>
            </a:bodyPr>
            <a:lstStyle/>
            <a:p>
              <a:pPr algn="just" defTabSz="609630">
                <a:defRPr/>
              </a:pPr>
              <a:r>
                <a:rPr lang="vi-VN" sz="3200" b="1" dirty="0">
                  <a:solidFill>
                    <a:srgbClr val="C00000"/>
                  </a:solidFill>
                  <a:latin typeface="Calibri" panose="020F0502020204030204" pitchFamily="34" charset="0"/>
                  <a:cs typeface="Calibri" panose="020F0502020204030204" pitchFamily="34" charset="0"/>
                </a:rPr>
                <a:t>- Bảo vệ môi trường sống là việc làm của tất cả mọi người cùng chung tay.</a:t>
              </a:r>
            </a:p>
            <a:p>
              <a:pPr algn="just" defTabSz="609630">
                <a:defRPr/>
              </a:pPr>
              <a:r>
                <a:rPr lang="vi-VN" sz="3200" b="1" dirty="0">
                  <a:solidFill>
                    <a:srgbClr val="C00000"/>
                  </a:solidFill>
                  <a:latin typeface="Calibri" panose="020F0502020204030204" pitchFamily="34" charset="0"/>
                  <a:cs typeface="Calibri" panose="020F0502020204030204" pitchFamily="34" charset="0"/>
                </a:rPr>
                <a:t>- Bảo vệ môi trường sống là công việc được thực hiện thường xuyên, liên tục và lâu dài.</a:t>
              </a:r>
            </a:p>
            <a:p>
              <a:pPr algn="just" defTabSz="609630">
                <a:defRPr/>
              </a:pPr>
              <a:r>
                <a:rPr lang="vi-VN" sz="3200" b="1" dirty="0">
                  <a:solidFill>
                    <a:srgbClr val="C00000"/>
                  </a:solidFill>
                  <a:latin typeface="Calibri" panose="020F0502020204030204" pitchFamily="34" charset="0"/>
                  <a:cs typeface="Calibri" panose="020F0502020204030204" pitchFamily="34" charset="0"/>
                </a:rPr>
                <a:t>- Trẻ em có thể bảo vệ môi trường ở nhà, môi trường công cộng bằng những việc làm cụ thể và phù hợp với khả năng của mình.</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ái Đất Này Là Của Chúng Mình">
            <a:hlinkClick r:id="" action="ppaction://media"/>
            <a:extLst>
              <a:ext uri="{FF2B5EF4-FFF2-40B4-BE49-F238E27FC236}">
                <a16:creationId xmlns:a16="http://schemas.microsoft.com/office/drawing/2014/main" id="{BECFAEFF-26BD-94FB-0B98-C5CCDDC3C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733007" y="562573"/>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Em hãy lập và trình bày một dự án bảo vệ môi trường tại nhà, ở trường hoặc ở nơi công cộng phù hợp với khả năng.</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4285A3B-3AC0-B3CF-0896-C38D657B37E9}"/>
              </a:ext>
            </a:extLst>
          </p:cNvPr>
          <p:cNvSpPr txBox="1"/>
          <p:nvPr/>
        </p:nvSpPr>
        <p:spPr>
          <a:xfrm>
            <a:off x="957942" y="1088571"/>
            <a:ext cx="10711543" cy="4524315"/>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KẾ HOẠCH BẢO VỆ MÔI TRƯỜNG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Địa điểm: </a:t>
            </a:r>
            <a:r>
              <a:rPr lang="vi-VN" sz="3200" b="0" i="0" dirty="0">
                <a:solidFill>
                  <a:srgbClr val="000000"/>
                </a:solidFill>
                <a:effectLst/>
                <a:latin typeface="Cambria" panose="02040503050406030204" pitchFamily="18" charset="0"/>
                <a:ea typeface="Cambria" panose="02040503050406030204" pitchFamily="18" charset="0"/>
              </a:rPr>
              <a:t>Khu dân cư nơi em sinh sống</a:t>
            </a:r>
          </a:p>
          <a:p>
            <a:pPr algn="just"/>
            <a:r>
              <a:rPr lang="vi-VN" sz="3200" b="1" i="0" dirty="0">
                <a:solidFill>
                  <a:srgbClr val="000000"/>
                </a:solidFill>
                <a:effectLst/>
                <a:latin typeface="Cambria" panose="02040503050406030204" pitchFamily="18" charset="0"/>
                <a:ea typeface="Cambria" panose="02040503050406030204" pitchFamily="18" charset="0"/>
              </a:rPr>
              <a:t>Thời gian: </a:t>
            </a:r>
            <a:r>
              <a:rPr lang="vi-VN" sz="3200" b="0" i="0" dirty="0">
                <a:solidFill>
                  <a:srgbClr val="000000"/>
                </a:solidFill>
                <a:effectLst/>
                <a:latin typeface="Cambria" panose="02040503050406030204" pitchFamily="18" charset="0"/>
                <a:ea typeface="Cambria" panose="02040503050406030204" pitchFamily="18" charset="0"/>
              </a:rPr>
              <a:t>Thứ 7, Chủ nhật hàng tuần</a:t>
            </a:r>
          </a:p>
          <a:p>
            <a:pPr algn="just"/>
            <a:r>
              <a:rPr lang="vi-VN" sz="3200" b="1" i="0" dirty="0">
                <a:solidFill>
                  <a:srgbClr val="000000"/>
                </a:solidFill>
                <a:effectLst/>
                <a:latin typeface="Cambria" panose="02040503050406030204" pitchFamily="18" charset="0"/>
                <a:ea typeface="Cambria" panose="02040503050406030204" pitchFamily="18" charset="0"/>
              </a:rPr>
              <a:t>Thành phần tham gia: </a:t>
            </a:r>
            <a:r>
              <a:rPr lang="vi-VN" sz="3200" b="0" i="0" dirty="0">
                <a:solidFill>
                  <a:srgbClr val="000000"/>
                </a:solidFill>
                <a:effectLst/>
                <a:latin typeface="Cambria" panose="02040503050406030204" pitchFamily="18" charset="0"/>
                <a:ea typeface="Cambria" panose="02040503050406030204" pitchFamily="18" charset="0"/>
              </a:rPr>
              <a:t>Toàn bộ người dân trong khu dân cư</a:t>
            </a:r>
          </a:p>
          <a:p>
            <a:pPr algn="just"/>
            <a:r>
              <a:rPr lang="vi-VN" sz="3200" b="1" i="0" dirty="0">
                <a:solidFill>
                  <a:srgbClr val="000000"/>
                </a:solidFill>
                <a:effectLst/>
                <a:latin typeface="Cambria" panose="02040503050406030204" pitchFamily="18" charset="0"/>
                <a:ea typeface="Cambria" panose="02040503050406030204" pitchFamily="18" charset="0"/>
              </a:rPr>
              <a:t>Nhiệm vụ: </a:t>
            </a:r>
            <a:r>
              <a:rPr lang="vi-VN" sz="3200" b="0" i="0" dirty="0">
                <a:solidFill>
                  <a:srgbClr val="000000"/>
                </a:solidFill>
                <a:effectLst/>
                <a:latin typeface="Cambria" panose="02040503050406030204" pitchFamily="18" charset="0"/>
                <a:ea typeface="Cambria" panose="02040503050406030204" pitchFamily="18" charset="0"/>
              </a:rPr>
              <a:t>Dọn dẹp vệ sinh toàn bộ khu vực khu dân cư, quét dọn đường làng, đổ những chum vại có nước đọng. Nhặt rác trên đường và cả dưới dòng kênh</a:t>
            </a:r>
          </a:p>
          <a:p>
            <a:pPr algn="just"/>
            <a:r>
              <a:rPr lang="vi-VN" sz="3200" b="1" i="0" dirty="0">
                <a:solidFill>
                  <a:srgbClr val="000000"/>
                </a:solidFill>
                <a:effectLst/>
                <a:latin typeface="Cambria" panose="02040503050406030204" pitchFamily="18" charset="0"/>
                <a:ea typeface="Cambria" panose="02040503050406030204" pitchFamily="18" charset="0"/>
              </a:rPr>
              <a:t>Kết quả đạt được: </a:t>
            </a:r>
            <a:r>
              <a:rPr lang="vi-VN" sz="3200" b="0" i="0" dirty="0">
                <a:solidFill>
                  <a:srgbClr val="000000"/>
                </a:solidFill>
                <a:effectLst/>
                <a:latin typeface="Cambria" panose="02040503050406030204" pitchFamily="18" charset="0"/>
                <a:ea typeface="Cambria" panose="02040503050406030204" pitchFamily="18" charset="0"/>
              </a:rPr>
              <a:t>Môi trường xung quanh khu dân cư được dọn dẹp sạch sẽ</a:t>
            </a:r>
          </a:p>
        </p:txBody>
      </p:sp>
    </p:spTree>
    <p:extLst>
      <p:ext uri="{BB962C8B-B14F-4D97-AF65-F5344CB8AC3E}">
        <p14:creationId xmlns:p14="http://schemas.microsoft.com/office/powerpoint/2010/main" val="16465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211" y="8229599"/>
            <a:ext cx="2061541" cy="1921617"/>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191000" y="500552"/>
            <a:ext cx="7609113"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1569660"/>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2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Hãy nêu tác hại của ô nhiễm môi trường dẫn đến hậu quả như thế nào ?</a:t>
              </a:r>
              <a:endParaRPr lang="vi-VN" sz="32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268F3A-7D97-C417-DCF3-0744EEC11AE0}"/>
                </a:ext>
              </a:extLst>
            </p:cNvPr>
            <p:cNvSpPr txBox="1"/>
            <p:nvPr/>
          </p:nvSpPr>
          <p:spPr>
            <a:xfrm>
              <a:off x="5618023" y="4230414"/>
              <a:ext cx="5305478" cy="1569660"/>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2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hãy nêu một số hành động để bảo vệ môi trường? </a:t>
              </a:r>
              <a:endParaRPr lang="vi-VN" sz="32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318155" y="317814"/>
            <a:ext cx="7443861" cy="1127858"/>
          </a:xfrm>
          <a:prstGeom prst="rect">
            <a:avLst/>
          </a:prstGeom>
        </p:spPr>
      </p:pic>
      <p:pic>
        <p:nvPicPr>
          <p:cNvPr id="8" name="Picture 7">
            <a:extLst>
              <a:ext uri="{FF2B5EF4-FFF2-40B4-BE49-F238E27FC236}">
                <a16:creationId xmlns:a16="http://schemas.microsoft.com/office/drawing/2014/main" id="{68C98789-7531-A61F-713E-F39C5F651F5D}"/>
              </a:ext>
            </a:extLst>
          </p:cNvPr>
          <p:cNvPicPr>
            <a:picLocks noChangeAspect="1"/>
          </p:cNvPicPr>
          <p:nvPr/>
        </p:nvPicPr>
        <p:blipFill>
          <a:blip r:embed="rId6"/>
          <a:stretch>
            <a:fillRect/>
          </a:stretch>
        </p:blipFill>
        <p:spPr>
          <a:xfrm>
            <a:off x="596176" y="1564349"/>
            <a:ext cx="8321761" cy="3359187"/>
          </a:xfrm>
          <a:prstGeom prst="rect">
            <a:avLst/>
          </a:prstGeom>
        </p:spPr>
      </p:pic>
      <p:pic>
        <p:nvPicPr>
          <p:cNvPr id="6" name="Picture 5">
            <a:extLst>
              <a:ext uri="{FF2B5EF4-FFF2-40B4-BE49-F238E27FC236}">
                <a16:creationId xmlns:a16="http://schemas.microsoft.com/office/drawing/2014/main" id="{F3BD6238-341E-47AE-D3ED-D9A1F703475F}"/>
              </a:ext>
            </a:extLst>
          </p:cNvPr>
          <p:cNvPicPr>
            <a:picLocks noChangeAspect="1"/>
          </p:cNvPicPr>
          <p:nvPr/>
        </p:nvPicPr>
        <p:blipFill>
          <a:blip r:embed="rId7"/>
          <a:stretch>
            <a:fillRect/>
          </a:stretch>
        </p:blipFill>
        <p:spPr>
          <a:xfrm>
            <a:off x="4018916" y="4264105"/>
            <a:ext cx="2042337" cy="1072989"/>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7EBF63-C9E5-1FB1-42DE-066E29D6C1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4630" y="1621971"/>
            <a:ext cx="8175592" cy="2150654"/>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400369" y="163287"/>
            <a:ext cx="9234976" cy="968827"/>
            <a:chOff x="203652" y="2063802"/>
            <a:chExt cx="6651962" cy="1122344"/>
          </a:xfrm>
        </p:grpSpPr>
        <p:sp>
          <p:nvSpPr>
            <p:cNvPr id="5" name="Freeform 3">
              <a:extLst>
                <a:ext uri="{FF2B5EF4-FFF2-40B4-BE49-F238E27FC236}">
                  <a16:creationId xmlns:a16="http://schemas.microsoft.com/office/drawing/2014/main" id="{873297B8-0A9B-8478-9E83-B20093048CA0}"/>
                </a:ext>
              </a:extLst>
            </p:cNvPr>
            <p:cNvSpPr/>
            <p:nvPr/>
          </p:nvSpPr>
          <p:spPr>
            <a:xfrm>
              <a:off x="269181" y="2120324"/>
              <a:ext cx="6492340"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dirty="0"/>
            </a:p>
          </p:txBody>
        </p:sp>
        <p:sp>
          <p:nvSpPr>
            <p:cNvPr id="6" name="TextBox 5">
              <a:extLst>
                <a:ext uri="{FF2B5EF4-FFF2-40B4-BE49-F238E27FC236}">
                  <a16:creationId xmlns:a16="http://schemas.microsoft.com/office/drawing/2014/main" id="{8A34F345-E595-4A22-9786-9870995B0F2E}"/>
                </a:ext>
              </a:extLst>
            </p:cNvPr>
            <p:cNvSpPr txBox="1"/>
            <p:nvPr/>
          </p:nvSpPr>
          <p:spPr>
            <a:xfrm>
              <a:off x="203652" y="2063802"/>
              <a:ext cx="6651962" cy="820055"/>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1. 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yêu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cầu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DE7C7D4-5E7E-A181-1DBD-6631AD60A12F}"/>
              </a:ext>
            </a:extLst>
          </p:cNvPr>
          <p:cNvPicPr>
            <a:picLocks noChangeAspect="1"/>
          </p:cNvPicPr>
          <p:nvPr/>
        </p:nvPicPr>
        <p:blipFill>
          <a:blip r:embed="rId3"/>
          <a:stretch>
            <a:fillRect/>
          </a:stretch>
        </p:blipFill>
        <p:spPr>
          <a:xfrm>
            <a:off x="1149927" y="1272267"/>
            <a:ext cx="9615055" cy="4932589"/>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356826" y="212077"/>
            <a:ext cx="9964317" cy="920036"/>
            <a:chOff x="174584" y="2120324"/>
            <a:chExt cx="6651962" cy="1065822"/>
          </a:xfrm>
        </p:grpSpPr>
        <p:sp>
          <p:nvSpPr>
            <p:cNvPr id="5" name="Freeform 3">
              <a:extLst>
                <a:ext uri="{FF2B5EF4-FFF2-40B4-BE49-F238E27FC236}">
                  <a16:creationId xmlns:a16="http://schemas.microsoft.com/office/drawing/2014/main" id="{873297B8-0A9B-8478-9E83-B20093048CA0}"/>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174584" y="2227740"/>
              <a:ext cx="6651962" cy="7487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phân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rác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bỏ</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thùng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4612D737-60EF-8834-C089-0DEED59A66F0}"/>
              </a:ext>
            </a:extLst>
          </p:cNvPr>
          <p:cNvPicPr>
            <a:picLocks noChangeAspect="1"/>
          </p:cNvPicPr>
          <p:nvPr/>
        </p:nvPicPr>
        <p:blipFill>
          <a:blip r:embed="rId3"/>
          <a:stretch>
            <a:fillRect/>
          </a:stretch>
        </p:blipFill>
        <p:spPr>
          <a:xfrm>
            <a:off x="1172935" y="1568904"/>
            <a:ext cx="9429750" cy="4194214"/>
          </a:xfrm>
          <a:prstGeom prst="rect">
            <a:avLst/>
          </a:prstGeom>
        </p:spPr>
      </p:pic>
    </p:spTree>
    <p:extLst>
      <p:ext uri="{BB962C8B-B14F-4D97-AF65-F5344CB8AC3E}">
        <p14:creationId xmlns:p14="http://schemas.microsoft.com/office/powerpoint/2010/main" val="206058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8701ED-9FDD-ACB7-2A62-3F99EE56BB97}"/>
              </a:ext>
            </a:extLst>
          </p:cNvPr>
          <p:cNvPicPr>
            <a:picLocks noChangeAspect="1"/>
          </p:cNvPicPr>
          <p:nvPr/>
        </p:nvPicPr>
        <p:blipFill>
          <a:blip r:embed="rId3"/>
          <a:stretch>
            <a:fillRect/>
          </a:stretch>
        </p:blipFill>
        <p:spPr>
          <a:xfrm>
            <a:off x="807584" y="751794"/>
            <a:ext cx="4133903" cy="5093835"/>
          </a:xfrm>
          <a:prstGeom prst="rect">
            <a:avLst/>
          </a:prstGeom>
        </p:spPr>
      </p:pic>
      <p:pic>
        <p:nvPicPr>
          <p:cNvPr id="8" name="Picture 7">
            <a:extLst>
              <a:ext uri="{FF2B5EF4-FFF2-40B4-BE49-F238E27FC236}">
                <a16:creationId xmlns:a16="http://schemas.microsoft.com/office/drawing/2014/main" id="{B6B85BB1-3245-2BC2-A03A-9BA041C8B347}"/>
              </a:ext>
            </a:extLst>
          </p:cNvPr>
          <p:cNvPicPr>
            <a:picLocks noChangeAspect="1"/>
          </p:cNvPicPr>
          <p:nvPr/>
        </p:nvPicPr>
        <p:blipFill>
          <a:blip r:embed="rId4"/>
          <a:stretch>
            <a:fillRect/>
          </a:stretch>
        </p:blipFill>
        <p:spPr>
          <a:xfrm>
            <a:off x="4639355" y="805543"/>
            <a:ext cx="1323975" cy="1828800"/>
          </a:xfrm>
          <a:prstGeom prst="rect">
            <a:avLst/>
          </a:prstGeom>
        </p:spPr>
      </p:pic>
      <p:pic>
        <p:nvPicPr>
          <p:cNvPr id="12" name="Picture 11">
            <a:extLst>
              <a:ext uri="{FF2B5EF4-FFF2-40B4-BE49-F238E27FC236}">
                <a16:creationId xmlns:a16="http://schemas.microsoft.com/office/drawing/2014/main" id="{96E09058-4878-304E-A45C-AC6817D8275C}"/>
              </a:ext>
            </a:extLst>
          </p:cNvPr>
          <p:cNvPicPr>
            <a:picLocks noChangeAspect="1"/>
          </p:cNvPicPr>
          <p:nvPr/>
        </p:nvPicPr>
        <p:blipFill>
          <a:blip r:embed="rId5"/>
          <a:stretch>
            <a:fillRect/>
          </a:stretch>
        </p:blipFill>
        <p:spPr>
          <a:xfrm>
            <a:off x="8962345" y="793977"/>
            <a:ext cx="1647825" cy="1743075"/>
          </a:xfrm>
          <a:prstGeom prst="rect">
            <a:avLst/>
          </a:prstGeom>
        </p:spPr>
      </p:pic>
      <p:pic>
        <p:nvPicPr>
          <p:cNvPr id="14" name="Picture 13">
            <a:extLst>
              <a:ext uri="{FF2B5EF4-FFF2-40B4-BE49-F238E27FC236}">
                <a16:creationId xmlns:a16="http://schemas.microsoft.com/office/drawing/2014/main" id="{4130A8C2-314A-2E06-CF1F-9FE42C524B2F}"/>
              </a:ext>
            </a:extLst>
          </p:cNvPr>
          <p:cNvPicPr>
            <a:picLocks noChangeAspect="1"/>
          </p:cNvPicPr>
          <p:nvPr/>
        </p:nvPicPr>
        <p:blipFill>
          <a:blip r:embed="rId6"/>
          <a:stretch>
            <a:fillRect/>
          </a:stretch>
        </p:blipFill>
        <p:spPr>
          <a:xfrm>
            <a:off x="6637564" y="2985407"/>
            <a:ext cx="1485900" cy="1866900"/>
          </a:xfrm>
          <a:prstGeom prst="rect">
            <a:avLst/>
          </a:prstGeom>
        </p:spPr>
      </p:pic>
      <p:pic>
        <p:nvPicPr>
          <p:cNvPr id="16" name="Picture 15">
            <a:extLst>
              <a:ext uri="{FF2B5EF4-FFF2-40B4-BE49-F238E27FC236}">
                <a16:creationId xmlns:a16="http://schemas.microsoft.com/office/drawing/2014/main" id="{931AA73F-A64E-DBFA-0AFB-47B95288458F}"/>
              </a:ext>
            </a:extLst>
          </p:cNvPr>
          <p:cNvPicPr>
            <a:picLocks noChangeAspect="1"/>
          </p:cNvPicPr>
          <p:nvPr/>
        </p:nvPicPr>
        <p:blipFill>
          <a:blip r:embed="rId7"/>
          <a:stretch>
            <a:fillRect/>
          </a:stretch>
        </p:blipFill>
        <p:spPr>
          <a:xfrm>
            <a:off x="8826954" y="2925535"/>
            <a:ext cx="1352550" cy="1943100"/>
          </a:xfrm>
          <a:prstGeom prst="rect">
            <a:avLst/>
          </a:prstGeom>
        </p:spPr>
      </p:pic>
      <p:pic>
        <p:nvPicPr>
          <p:cNvPr id="18" name="Picture 17">
            <a:extLst>
              <a:ext uri="{FF2B5EF4-FFF2-40B4-BE49-F238E27FC236}">
                <a16:creationId xmlns:a16="http://schemas.microsoft.com/office/drawing/2014/main" id="{F08FD45C-8E11-DD00-E1C9-A57330CD93B1}"/>
              </a:ext>
            </a:extLst>
          </p:cNvPr>
          <p:cNvPicPr>
            <a:picLocks noChangeAspect="1"/>
          </p:cNvPicPr>
          <p:nvPr/>
        </p:nvPicPr>
        <p:blipFill>
          <a:blip r:embed="rId8"/>
          <a:stretch>
            <a:fillRect/>
          </a:stretch>
        </p:blipFill>
        <p:spPr>
          <a:xfrm>
            <a:off x="6390595" y="671512"/>
            <a:ext cx="2219325" cy="1857375"/>
          </a:xfrm>
          <a:prstGeom prst="rect">
            <a:avLst/>
          </a:prstGeom>
        </p:spPr>
      </p:pic>
    </p:spTree>
    <p:extLst>
      <p:ext uri="{BB962C8B-B14F-4D97-AF65-F5344CB8AC3E}">
        <p14:creationId xmlns:p14="http://schemas.microsoft.com/office/powerpoint/2010/main" val="289698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80AAC13-9EDA-3438-9760-042C7237C0D9}"/>
              </a:ext>
            </a:extLst>
          </p:cNvPr>
          <p:cNvPicPr>
            <a:picLocks noChangeAspect="1"/>
          </p:cNvPicPr>
          <p:nvPr/>
        </p:nvPicPr>
        <p:blipFill>
          <a:blip r:embed="rId3"/>
          <a:stretch>
            <a:fillRect/>
          </a:stretch>
        </p:blipFill>
        <p:spPr>
          <a:xfrm>
            <a:off x="801460" y="1246414"/>
            <a:ext cx="2921453" cy="3953846"/>
          </a:xfrm>
          <a:prstGeom prst="rect">
            <a:avLst/>
          </a:prstGeom>
        </p:spPr>
      </p:pic>
      <p:pic>
        <p:nvPicPr>
          <p:cNvPr id="9" name="Picture 8">
            <a:extLst>
              <a:ext uri="{FF2B5EF4-FFF2-40B4-BE49-F238E27FC236}">
                <a16:creationId xmlns:a16="http://schemas.microsoft.com/office/drawing/2014/main" id="{20F634F1-5D5B-FBA1-557E-79AA9E286754}"/>
              </a:ext>
            </a:extLst>
          </p:cNvPr>
          <p:cNvPicPr>
            <a:picLocks noChangeAspect="1"/>
          </p:cNvPicPr>
          <p:nvPr/>
        </p:nvPicPr>
        <p:blipFill>
          <a:blip r:embed="rId4"/>
          <a:stretch>
            <a:fillRect/>
          </a:stretch>
        </p:blipFill>
        <p:spPr>
          <a:xfrm>
            <a:off x="3805237" y="518433"/>
            <a:ext cx="2447925" cy="2228850"/>
          </a:xfrm>
          <a:prstGeom prst="rect">
            <a:avLst/>
          </a:prstGeom>
        </p:spPr>
      </p:pic>
      <p:pic>
        <p:nvPicPr>
          <p:cNvPr id="18" name="Picture 17">
            <a:extLst>
              <a:ext uri="{FF2B5EF4-FFF2-40B4-BE49-F238E27FC236}">
                <a16:creationId xmlns:a16="http://schemas.microsoft.com/office/drawing/2014/main" id="{EFC0D050-21D7-A73E-8FC1-CD6E2C0953A4}"/>
              </a:ext>
            </a:extLst>
          </p:cNvPr>
          <p:cNvPicPr>
            <a:picLocks noChangeAspect="1"/>
          </p:cNvPicPr>
          <p:nvPr/>
        </p:nvPicPr>
        <p:blipFill>
          <a:blip r:embed="rId5"/>
          <a:stretch>
            <a:fillRect/>
          </a:stretch>
        </p:blipFill>
        <p:spPr>
          <a:xfrm>
            <a:off x="6433457" y="361270"/>
            <a:ext cx="2111829" cy="2517225"/>
          </a:xfrm>
          <a:prstGeom prst="rect">
            <a:avLst/>
          </a:prstGeom>
        </p:spPr>
      </p:pic>
      <p:pic>
        <p:nvPicPr>
          <p:cNvPr id="20" name="Picture 19">
            <a:extLst>
              <a:ext uri="{FF2B5EF4-FFF2-40B4-BE49-F238E27FC236}">
                <a16:creationId xmlns:a16="http://schemas.microsoft.com/office/drawing/2014/main" id="{C3ED88F4-A904-7B4B-CF82-E2799B8E7A53}"/>
              </a:ext>
            </a:extLst>
          </p:cNvPr>
          <p:cNvPicPr>
            <a:picLocks noChangeAspect="1"/>
          </p:cNvPicPr>
          <p:nvPr/>
        </p:nvPicPr>
        <p:blipFill>
          <a:blip r:embed="rId6"/>
          <a:stretch>
            <a:fillRect/>
          </a:stretch>
        </p:blipFill>
        <p:spPr>
          <a:xfrm>
            <a:off x="9015412" y="468086"/>
            <a:ext cx="2283959" cy="2329456"/>
          </a:xfrm>
          <a:prstGeom prst="rect">
            <a:avLst/>
          </a:prstGeom>
        </p:spPr>
      </p:pic>
      <p:pic>
        <p:nvPicPr>
          <p:cNvPr id="22" name="Picture 21">
            <a:extLst>
              <a:ext uri="{FF2B5EF4-FFF2-40B4-BE49-F238E27FC236}">
                <a16:creationId xmlns:a16="http://schemas.microsoft.com/office/drawing/2014/main" id="{EA70FC5E-64F9-B9F6-D23C-F299AF8D0CEA}"/>
              </a:ext>
            </a:extLst>
          </p:cNvPr>
          <p:cNvPicPr>
            <a:picLocks noChangeAspect="1"/>
          </p:cNvPicPr>
          <p:nvPr/>
        </p:nvPicPr>
        <p:blipFill>
          <a:blip r:embed="rId7"/>
          <a:stretch>
            <a:fillRect/>
          </a:stretch>
        </p:blipFill>
        <p:spPr>
          <a:xfrm>
            <a:off x="3980769" y="3241901"/>
            <a:ext cx="2314575" cy="2333625"/>
          </a:xfrm>
          <a:prstGeom prst="rect">
            <a:avLst/>
          </a:prstGeom>
        </p:spPr>
      </p:pic>
      <p:pic>
        <p:nvPicPr>
          <p:cNvPr id="24" name="Picture 23">
            <a:extLst>
              <a:ext uri="{FF2B5EF4-FFF2-40B4-BE49-F238E27FC236}">
                <a16:creationId xmlns:a16="http://schemas.microsoft.com/office/drawing/2014/main" id="{295E5889-F787-042F-2E74-963AA2D7963A}"/>
              </a:ext>
            </a:extLst>
          </p:cNvPr>
          <p:cNvPicPr>
            <a:picLocks noChangeAspect="1"/>
          </p:cNvPicPr>
          <p:nvPr/>
        </p:nvPicPr>
        <p:blipFill>
          <a:blip r:embed="rId8"/>
          <a:stretch>
            <a:fillRect/>
          </a:stretch>
        </p:blipFill>
        <p:spPr>
          <a:xfrm>
            <a:off x="6662057" y="3017385"/>
            <a:ext cx="2053998" cy="2452664"/>
          </a:xfrm>
          <a:prstGeom prst="rect">
            <a:avLst/>
          </a:prstGeom>
        </p:spPr>
      </p:pic>
      <p:pic>
        <p:nvPicPr>
          <p:cNvPr id="26" name="Picture 25">
            <a:extLst>
              <a:ext uri="{FF2B5EF4-FFF2-40B4-BE49-F238E27FC236}">
                <a16:creationId xmlns:a16="http://schemas.microsoft.com/office/drawing/2014/main" id="{9A7360D4-84E3-885C-1B20-3ADA9589653E}"/>
              </a:ext>
            </a:extLst>
          </p:cNvPr>
          <p:cNvPicPr>
            <a:picLocks noChangeAspect="1"/>
          </p:cNvPicPr>
          <p:nvPr/>
        </p:nvPicPr>
        <p:blipFill>
          <a:blip r:embed="rId9"/>
          <a:stretch>
            <a:fillRect/>
          </a:stretch>
        </p:blipFill>
        <p:spPr>
          <a:xfrm>
            <a:off x="9045348" y="2900362"/>
            <a:ext cx="2352675" cy="2581275"/>
          </a:xfrm>
          <a:prstGeom prst="rect">
            <a:avLst/>
          </a:prstGeom>
        </p:spPr>
      </p:pic>
    </p:spTree>
    <p:extLst>
      <p:ext uri="{BB962C8B-B14F-4D97-AF65-F5344CB8AC3E}">
        <p14:creationId xmlns:p14="http://schemas.microsoft.com/office/powerpoint/2010/main" val="399188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823</Words>
  <Application>Microsoft Office PowerPoint</Application>
  <PresentationFormat>Widescreen</PresentationFormat>
  <Paragraphs>37</Paragraphs>
  <Slides>22</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5</cp:revision>
  <dcterms:created xsi:type="dcterms:W3CDTF">2024-09-30T07:07:43Z</dcterms:created>
  <dcterms:modified xsi:type="dcterms:W3CDTF">2025-01-11T03:32:30Z</dcterms:modified>
</cp:coreProperties>
</file>