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612" r:id="rId4"/>
    <p:sldId id="326" r:id="rId5"/>
    <p:sldId id="622" r:id="rId6"/>
    <p:sldId id="327" r:id="rId7"/>
    <p:sldId id="616" r:id="rId8"/>
    <p:sldId id="267" r:id="rId9"/>
    <p:sldId id="324" r:id="rId10"/>
    <p:sldId id="328" r:id="rId11"/>
    <p:sldId id="620" r:id="rId12"/>
    <p:sldId id="619" r:id="rId13"/>
    <p:sldId id="321" r:id="rId14"/>
    <p:sldId id="329" r:id="rId15"/>
    <p:sldId id="330" r:id="rId16"/>
    <p:sldId id="621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612"/>
            <p14:sldId id="326"/>
            <p14:sldId id="622"/>
          </p14:sldIdLst>
        </p14:section>
        <p14:section name="Khởi động" id="{0AEA53A1-E38D-4BA4-8A08-3D7E172D2AD5}">
          <p14:sldIdLst>
            <p14:sldId id="327"/>
            <p14:sldId id="616"/>
          </p14:sldIdLst>
        </p14:section>
        <p14:section name="Khám phá" id="{DF56C82B-1E7E-42A7-B3D3-019715394C2C}">
          <p14:sldIdLst>
            <p14:sldId id="267"/>
            <p14:sldId id="324"/>
            <p14:sldId id="328"/>
            <p14:sldId id="620"/>
            <p14:sldId id="619"/>
            <p14:sldId id="321"/>
            <p14:sldId id="329"/>
            <p14:sldId id="330"/>
            <p14:sldId id="621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2" autoAdjust="0"/>
    <p:restoredTop sz="92149" autoAdjust="0"/>
  </p:normalViewPr>
  <p:slideViewPr>
    <p:cSldViewPr snapToGrid="0">
      <p:cViewPr varScale="1">
        <p:scale>
          <a:sx n="75" d="100"/>
          <a:sy n="75" d="100"/>
        </p:scale>
        <p:origin x="10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F7086-30DA-4322-BDAC-3E9B35789B7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948B-FFEF-4023-BCAB-8B1D28E5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6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AD536-FF3A-4481-695D-13269FD9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5E349-866D-E77D-7D2B-676C7B82A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9E4F4-4835-8DE2-51C9-7EAEF38CF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04500-943D-1594-A78B-5A4C2014C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FB8E6-14A9-4401-900C-F12ACB07D7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9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video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Youtube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948B-FFEF-4023-BCAB-8B1D28E5CF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2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BAB93-F45A-42F8-8F44-532B2414C5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1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1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48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0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8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8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5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8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6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7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6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60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58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6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23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316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2598800" y="517167"/>
            <a:ext cx="6994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2294184" y="3031071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1873317" y="2418233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3" hasCustomPrompt="1"/>
          </p:nvPr>
        </p:nvSpPr>
        <p:spPr>
          <a:xfrm>
            <a:off x="3240213" y="1782367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4"/>
          </p:nvPr>
        </p:nvSpPr>
        <p:spPr>
          <a:xfrm>
            <a:off x="6808296" y="3031071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5"/>
          </p:nvPr>
        </p:nvSpPr>
        <p:spPr>
          <a:xfrm>
            <a:off x="6387695" y="2418233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 hasCustomPrompt="1"/>
          </p:nvPr>
        </p:nvSpPr>
        <p:spPr>
          <a:xfrm>
            <a:off x="7754347" y="1782300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2294184" y="5328753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873317" y="4703200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3240200" y="4067295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3"/>
          </p:nvPr>
        </p:nvSpPr>
        <p:spPr>
          <a:xfrm>
            <a:off x="6808263" y="5328753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/>
          </p:nvPr>
        </p:nvSpPr>
        <p:spPr>
          <a:xfrm>
            <a:off x="6386884" y="4703200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7753747" y="4067297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31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9677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4A25258-158B-481C-86A3-4771EE8D815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3FD7F54-3590-4528-8A3B-47E24657995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452" y="-1657052"/>
            <a:ext cx="2746078" cy="2746078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05EC2-DE95-4A48-B14F-5E9503447E90}"/>
              </a:ext>
            </a:extLst>
          </p:cNvPr>
          <p:cNvSpPr txBox="1"/>
          <p:nvPr userDrawn="1"/>
        </p:nvSpPr>
        <p:spPr>
          <a:xfrm>
            <a:off x="-3018842" y="1502459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Nttm1301</a:t>
            </a:r>
          </a:p>
          <a:p>
            <a:r>
              <a:rPr lang="en-US" dirty="0"/>
              <a:t>0974064950</a:t>
            </a:r>
          </a:p>
        </p:txBody>
      </p:sp>
    </p:spTree>
    <p:extLst>
      <p:ext uri="{BB962C8B-B14F-4D97-AF65-F5344CB8AC3E}">
        <p14:creationId xmlns:p14="http://schemas.microsoft.com/office/powerpoint/2010/main" val="27688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7470B-EE40-AB89-DE33-2537824D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5FD2425-85AB-797F-25BE-FC98843F1772}"/>
              </a:ext>
            </a:extLst>
          </p:cNvPr>
          <p:cNvGrpSpPr/>
          <p:nvPr/>
        </p:nvGrpSpPr>
        <p:grpSpPr>
          <a:xfrm>
            <a:off x="173328" y="136191"/>
            <a:ext cx="11845343" cy="6585617"/>
            <a:chOff x="-13004" y="-9337"/>
            <a:chExt cx="6220050" cy="3469186"/>
          </a:xfrm>
          <a:solidFill>
            <a:srgbClr val="FFFFFF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FED0CF4-A543-CD94-28F6-DB702BC664D6}"/>
                </a:ext>
              </a:extLst>
            </p:cNvPr>
            <p:cNvSpPr/>
            <p:nvPr/>
          </p:nvSpPr>
          <p:spPr>
            <a:xfrm>
              <a:off x="-13004" y="-9337"/>
              <a:ext cx="6220050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829361E2-4DE3-42D2-18B8-23282AD19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1009402" y="91562"/>
            <a:ext cx="838121" cy="11886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E0494F-A851-D971-AA10-920FD1835E00}"/>
              </a:ext>
            </a:extLst>
          </p:cNvPr>
          <p:cNvSpPr txBox="1"/>
          <p:nvPr/>
        </p:nvSpPr>
        <p:spPr>
          <a:xfrm>
            <a:off x="1279865" y="239990"/>
            <a:ext cx="963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AN</a:t>
            </a:r>
          </a:p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LÂM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61C4C-BE89-DB08-2ADD-03BA19872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38" y="4730950"/>
            <a:ext cx="1539478" cy="1262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5AA04-D538-9336-2058-9C0B0C493231}"/>
              </a:ext>
            </a:extLst>
          </p:cNvPr>
          <p:cNvSpPr txBox="1"/>
          <p:nvPr/>
        </p:nvSpPr>
        <p:spPr>
          <a:xfrm>
            <a:off x="333584" y="1443183"/>
            <a:ext cx="1194954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3A9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ĐẠO ĐỨC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8: EM HOÀN THIỆN BẢN THÂN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DFBF3-D62B-DEE5-AB5F-1D54AC92FA1D}"/>
              </a:ext>
            </a:extLst>
          </p:cNvPr>
          <p:cNvSpPr txBox="1"/>
          <p:nvPr/>
        </p:nvSpPr>
        <p:spPr>
          <a:xfrm>
            <a:off x="2036190" y="5393190"/>
            <a:ext cx="7506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Lê Ngọc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Hà - Sinh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: 1996</a:t>
            </a:r>
          </a:p>
        </p:txBody>
      </p:sp>
    </p:spTree>
    <p:extLst>
      <p:ext uri="{BB962C8B-B14F-4D97-AF65-F5344CB8AC3E}">
        <p14:creationId xmlns:p14="http://schemas.microsoft.com/office/powerpoint/2010/main" val="38869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2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32823" r="5081" b="40451"/>
          <a:stretch/>
        </p:blipFill>
        <p:spPr>
          <a:xfrm>
            <a:off x="6306986" y="2157857"/>
            <a:ext cx="5054705" cy="1868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" y="1373027"/>
            <a:ext cx="132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294" r="4844" b="67980"/>
          <a:stretch/>
        </p:blipFill>
        <p:spPr>
          <a:xfrm>
            <a:off x="355601" y="2147643"/>
            <a:ext cx="5587894" cy="1878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59955" r="5434" b="13319"/>
          <a:stretch/>
        </p:blipFill>
        <p:spPr>
          <a:xfrm>
            <a:off x="408576" y="4334796"/>
            <a:ext cx="5288447" cy="19009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25474" y="3679147"/>
            <a:ext cx="6251229" cy="3186951"/>
            <a:chOff x="6080359" y="3122685"/>
            <a:chExt cx="9132823" cy="4165402"/>
          </a:xfrm>
        </p:grpSpPr>
        <p:sp>
          <p:nvSpPr>
            <p:cNvPr id="7" name="Rounded Rectangle 6"/>
            <p:cNvSpPr/>
            <p:nvPr/>
          </p:nvSpPr>
          <p:spPr>
            <a:xfrm>
              <a:off x="6080359" y="3677777"/>
              <a:ext cx="8585072" cy="3610310"/>
            </a:xfrm>
            <a:prstGeom prst="roundRect">
              <a:avLst/>
            </a:prstGeom>
            <a:solidFill>
              <a:srgbClr val="FFDE59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buAutoNum type="alphaLcPeriod"/>
              </a:pP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Em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mạnh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  <a:buAutoNum type="alphaLcPeriod"/>
              </a:pP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Em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mạnh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1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8" name="Picture 2" descr="Pi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6237" y="3122685"/>
              <a:ext cx="856945" cy="85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03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ơ đồ di chuyển ổ bi 4 dã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p">
            <a:hlinkClick r:id="" action="ppaction://media"/>
            <a:extLst>
              <a:ext uri="{FF2B5EF4-FFF2-40B4-BE49-F238E27FC236}">
                <a16:creationId xmlns:a16="http://schemas.microsoft.com/office/drawing/2014/main" id="{5326370D-4374-8217-C31C-87A91910D4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8806" y="2070584"/>
            <a:ext cx="814388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8311E-6B05-D6DF-1709-5E5F5F23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73778-DD07-5433-E4BB-D66A995EC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32823" r="5081" b="40451"/>
          <a:stretch/>
        </p:blipFill>
        <p:spPr>
          <a:xfrm>
            <a:off x="6306986" y="2157857"/>
            <a:ext cx="5054705" cy="1868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6F1F36-45ED-5444-3550-EE0AD0D1321A}"/>
              </a:ext>
            </a:extLst>
          </p:cNvPr>
          <p:cNvSpPr txBox="1"/>
          <p:nvPr/>
        </p:nvSpPr>
        <p:spPr>
          <a:xfrm>
            <a:off x="647700" y="1373027"/>
            <a:ext cx="1323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35189-71A0-B238-E974-EA0FE2D8E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294" r="4844" b="67980"/>
          <a:stretch/>
        </p:blipFill>
        <p:spPr>
          <a:xfrm>
            <a:off x="355601" y="2147643"/>
            <a:ext cx="5587894" cy="1878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2BAEC-3E9F-BFFC-118D-C23F76F89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59955" r="5434" b="13319"/>
          <a:stretch/>
        </p:blipFill>
        <p:spPr>
          <a:xfrm>
            <a:off x="408576" y="4334796"/>
            <a:ext cx="5288447" cy="1900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FABCA8-ABED-8958-66F8-46BA96A45770}"/>
              </a:ext>
            </a:extLst>
          </p:cNvPr>
          <p:cNvGrpSpPr/>
          <p:nvPr/>
        </p:nvGrpSpPr>
        <p:grpSpPr>
          <a:xfrm>
            <a:off x="5825474" y="3679147"/>
            <a:ext cx="6251229" cy="3186951"/>
            <a:chOff x="6080359" y="3122685"/>
            <a:chExt cx="9132823" cy="416540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641BB0A-7ACC-5263-EBA9-99067547BB93}"/>
                </a:ext>
              </a:extLst>
            </p:cNvPr>
            <p:cNvSpPr/>
            <p:nvPr/>
          </p:nvSpPr>
          <p:spPr>
            <a:xfrm>
              <a:off x="6080359" y="3677777"/>
              <a:ext cx="8585072" cy="3610310"/>
            </a:xfrm>
            <a:prstGeom prst="roundRect">
              <a:avLst/>
            </a:prstGeom>
            <a:solidFill>
              <a:srgbClr val="FFDE59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Em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mạnh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Em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thêm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mạnh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8" name="Picture 2" descr="Pin ">
              <a:extLst>
                <a:ext uri="{FF2B5EF4-FFF2-40B4-BE49-F238E27FC236}">
                  <a16:creationId xmlns:a16="http://schemas.microsoft.com/office/drawing/2014/main" id="{E104CDFA-2C96-58C5-8D3A-6BF4EC694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6237" y="3122685"/>
              <a:ext cx="856945" cy="85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07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0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>
            <a:grpSpLocks/>
          </p:cNvGrpSpPr>
          <p:nvPr/>
        </p:nvGrpSpPr>
        <p:grpSpPr bwMode="auto">
          <a:xfrm>
            <a:off x="1354137" y="590551"/>
            <a:ext cx="8582026" cy="5883275"/>
            <a:chOff x="341926" y="208486"/>
            <a:chExt cx="11441759" cy="5883467"/>
          </a:xfrm>
        </p:grpSpPr>
        <p:pic>
          <p:nvPicPr>
            <p:cNvPr id="3091" name="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1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1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1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565150"/>
            <a:ext cx="16557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9" y="4705351"/>
            <a:ext cx="17367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2132014"/>
            <a:ext cx="18938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267201"/>
            <a:ext cx="23590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1925639"/>
            <a:ext cx="6540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827213"/>
            <a:ext cx="3429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363789"/>
            <a:ext cx="7731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1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6" y="554039"/>
            <a:ext cx="6715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1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4" y="506413"/>
            <a:ext cx="7270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1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6" y="633414"/>
            <a:ext cx="57626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1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1" y="608014"/>
            <a:ext cx="5762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871788" y="817563"/>
            <a:ext cx="914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1669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2670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0584" y="2579875"/>
            <a:ext cx="6733052" cy="1479421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cảm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thầy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6840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cartoon-style talent show stage with bright red and gold spotlights, without any text on the background. The stage has a fun and dynamic design with colorful lighting effects. A cartoon contestant is in the spotlight, joyfully performing by singing, dancing, or playing an instrument. The audience is animated and cheering. The atmosphere is lively, energetic, and exciting.">
            <a:extLst>
              <a:ext uri="{FF2B5EF4-FFF2-40B4-BE49-F238E27FC236}">
                <a16:creationId xmlns:a16="http://schemas.microsoft.com/office/drawing/2014/main" id="{7CAC5854-0565-EEE6-5A91-DA47E275F4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B0B2C-BB26-F2E8-F8D3-1FBB4AD8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1"/>
            <a:ext cx="12192000" cy="68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64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C Thỏ Bunni">
            <a:hlinkClick r:id="" action="ppaction://media"/>
            <a:extLst>
              <a:ext uri="{FF2B5EF4-FFF2-40B4-BE49-F238E27FC236}">
                <a16:creationId xmlns:a16="http://schemas.microsoft.com/office/drawing/2014/main" id="{DA2898AF-151A-0E74-D7DF-C6607F4FE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42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">
            <a:hlinkClick r:id="" action="ppaction://media"/>
            <a:extLst>
              <a:ext uri="{FF2B5EF4-FFF2-40B4-BE49-F238E27FC236}">
                <a16:creationId xmlns:a16="http://schemas.microsoft.com/office/drawing/2014/main" id="{0BC7BD86-79CC-8A57-82F5-5EB805818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300" y="835025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61D484-3E48-5D3D-B4F7-B9C6CA62B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36" y="1843451"/>
            <a:ext cx="3514931" cy="3483265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9B314C3-C08A-E034-D295-6522C4C9D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" y="1720340"/>
            <a:ext cx="3200595" cy="3171761"/>
          </a:xfrm>
          <a:prstGeom prst="rect">
            <a:avLst/>
          </a:prstGeom>
        </p:spPr>
      </p:pic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D980DEF-5C15-8B1B-08A8-FC8519AB0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26" y="1852620"/>
            <a:ext cx="3200595" cy="3171761"/>
          </a:xfrm>
          <a:prstGeom prst="rect">
            <a:avLst/>
          </a:prstGeom>
        </p:spPr>
      </p:pic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9287B9B-ED8E-37BB-19D4-1B656F5295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25" y="1843451"/>
            <a:ext cx="3067113" cy="3039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28DD2D-FC93-65BC-CFFA-C9028AD46FA6}"/>
              </a:ext>
            </a:extLst>
          </p:cNvPr>
          <p:cNvSpPr txBox="1"/>
          <p:nvPr/>
        </p:nvSpPr>
        <p:spPr>
          <a:xfrm>
            <a:off x="677416" y="1474119"/>
            <a:ext cx="112097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Hoạt động 1: </a:t>
            </a:r>
            <a:r>
              <a:rPr lang="en-US" sz="26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 descr="YouTube - Ứng dụng trên Google Play">
            <a:hlinkClick r:id="rId8" action="ppaction://hlinksldjump"/>
            <a:extLst>
              <a:ext uri="{FF2B5EF4-FFF2-40B4-BE49-F238E27FC236}">
                <a16:creationId xmlns:a16="http://schemas.microsoft.com/office/drawing/2014/main" id="{BFD74473-8D11-67C3-F341-52B9B452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24" y="5156661"/>
            <a:ext cx="1617752" cy="16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ADFD0-BB08-D091-8DED-006D03625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"/>
            <a:ext cx="12191999" cy="68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14325" y="598783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0240" y="443949"/>
            <a:ext cx="12106274" cy="6414052"/>
            <a:chOff x="5857651" y="3419785"/>
            <a:chExt cx="8772736" cy="3562977"/>
          </a:xfrm>
        </p:grpSpPr>
        <p:sp>
          <p:nvSpPr>
            <p:cNvPr id="7" name="Rounded Rectangle 6"/>
            <p:cNvSpPr/>
            <p:nvPr/>
          </p:nvSpPr>
          <p:spPr>
            <a:xfrm>
              <a:off x="5857651" y="3773125"/>
              <a:ext cx="8344264" cy="3209637"/>
            </a:xfrm>
            <a:prstGeom prst="roundRect">
              <a:avLst/>
            </a:prstGeom>
            <a:solidFill>
              <a:srgbClr val="FFDE59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lvl="0" indent="-514350" algn="just">
                <a:lnSpc>
                  <a:spcPct val="150000"/>
                </a:lnSpc>
                <a:buAutoNum type="arabicPeriod"/>
              </a:pP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514350" lvl="0" indent="-514350" algn="just">
                <a:lnSpc>
                  <a:spcPct val="150000"/>
                </a:lnSpc>
                <a:buAutoNum type="arabicPeriod"/>
              </a:pP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marL="514350" lvl="0" indent="-514350" algn="just">
                <a:lnSpc>
                  <a:spcPct val="150000"/>
                </a:lnSpc>
                <a:buAutoNum type="alphaLcPeriod"/>
              </a:pPr>
              <a:r>
                <a:rPr kumimoji="0" lang="en-US" sz="2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đâu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Cao Bá </a:t>
              </a:r>
              <a:r>
                <a:rPr kumimoji="0" lang="en-US" sz="2200" b="1" i="0" u="none" strike="noStrike" kern="1200" cap="none" spc="0" normalizeH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Quát</a:t>
              </a:r>
              <a:r>
                <a:rPr kumimoji="0" lang="en-US" sz="2200" b="1" i="0" u="none" strike="noStrike" kern="1200" cap="none" spc="0" normalizeH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marL="514350" lvl="0" indent="-514350" algn="just">
                <a:lnSpc>
                  <a:spcPct val="150000"/>
                </a:lnSpc>
                <a:buAutoNum type="alphaLcPeriod"/>
              </a:pPr>
              <a:r>
                <a:rPr lang="en-US" sz="2200" b="1" baseline="0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Bá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Quát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khắc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yếu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thân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noProof="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marL="514350" lvl="0" indent="-514350" algn="just">
                <a:lnSpc>
                  <a:spcPct val="150000"/>
                </a:lnSpc>
                <a:buAutoNum type="alphaLcPeriod"/>
              </a:pPr>
              <a:r>
                <a:rPr lang="vi-VN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Nhờ việc khắc phục điểm yếu mà Cao Bá Quát đã đạt được kết quả gì?</a:t>
              </a:r>
              <a:endPara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sz="2200" b="1" noProof="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g.     </a:t>
              </a:r>
              <a:r>
                <a:rPr lang="vi-VN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học được điều gì ở Cao Bá Quát?</a:t>
              </a:r>
              <a:endParaRPr lang="en-US" sz="2200" b="1" noProof="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Pin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3443" y="3419785"/>
              <a:ext cx="856944" cy="85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2p">
            <a:hlinkClick r:id="" action="ppaction://media"/>
            <a:extLst>
              <a:ext uri="{FF2B5EF4-FFF2-40B4-BE49-F238E27FC236}">
                <a16:creationId xmlns:a16="http://schemas.microsoft.com/office/drawing/2014/main" id="{76D36C6F-B1DF-BDD1-2F94-0BEFEB2F2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612" y="1384784"/>
            <a:ext cx="814388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961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4051</TotalTime>
  <Words>280</Words>
  <Application>Microsoft Office PowerPoint</Application>
  <PresentationFormat>Widescreen</PresentationFormat>
  <Paragraphs>27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Patrick Hand</vt:lpstr>
      <vt:lpstr>Roboto</vt:lpstr>
      <vt:lpstr>Times New Roman</vt:lpstr>
      <vt:lpstr>UTM Avo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Lương Quốc Phương</cp:lastModifiedBy>
  <cp:revision>49</cp:revision>
  <dcterms:created xsi:type="dcterms:W3CDTF">2023-03-02T04:40:23Z</dcterms:created>
  <dcterms:modified xsi:type="dcterms:W3CDTF">2025-03-13T03:32:20Z</dcterms:modified>
</cp:coreProperties>
</file>