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2" r:id="rId2"/>
    <p:sldMasterId id="2147483715" r:id="rId3"/>
  </p:sldMasterIdLst>
  <p:notesMasterIdLst>
    <p:notesMasterId r:id="rId22"/>
  </p:notesMasterIdLst>
  <p:sldIdLst>
    <p:sldId id="272" r:id="rId4"/>
    <p:sldId id="438" r:id="rId5"/>
    <p:sldId id="300" r:id="rId6"/>
    <p:sldId id="440" r:id="rId7"/>
    <p:sldId id="446" r:id="rId8"/>
    <p:sldId id="301" r:id="rId9"/>
    <p:sldId id="302" r:id="rId10"/>
    <p:sldId id="441" r:id="rId11"/>
    <p:sldId id="447" r:id="rId12"/>
    <p:sldId id="306" r:id="rId13"/>
    <p:sldId id="319" r:id="rId14"/>
    <p:sldId id="448" r:id="rId15"/>
    <p:sldId id="311" r:id="rId16"/>
    <p:sldId id="9495" r:id="rId17"/>
    <p:sldId id="445" r:id="rId18"/>
    <p:sldId id="9499" r:id="rId19"/>
    <p:sldId id="263" r:id="rId20"/>
    <p:sldId id="32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2963"/>
    <a:srgbClr val="FF0066"/>
    <a:srgbClr val="F6E4EF"/>
    <a:srgbClr val="FDF988"/>
    <a:srgbClr val="F48FBB"/>
    <a:srgbClr val="F0F0F0"/>
    <a:srgbClr val="052E67"/>
    <a:srgbClr val="FFCCFF"/>
    <a:srgbClr val="062863"/>
    <a:srgbClr val="0242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144" autoAdjust="0"/>
  </p:normalViewPr>
  <p:slideViewPr>
    <p:cSldViewPr snapToGrid="0">
      <p:cViewPr>
        <p:scale>
          <a:sx n="19" d="100"/>
          <a:sy n="19" d="100"/>
        </p:scale>
        <p:origin x="2700" y="10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CD1418-1E68-449D-B20A-97908FF4E71E}" type="datetimeFigureOut">
              <a:rPr lang="en-US" smtClean="0"/>
              <a:t>3/25/2025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68045F-57FC-49CF-AC97-4E0443826792}" type="slidenum">
              <a:rPr lang="en-US" smtClean="0"/>
              <a:t>‹#›</a:t>
            </a:fld>
            <a:endParaRPr lang="en-US"/>
          </a:p>
        </p:txBody>
      </p:sp>
    </p:spTree>
    <p:extLst>
      <p:ext uri="{BB962C8B-B14F-4D97-AF65-F5344CB8AC3E}">
        <p14:creationId xmlns:p14="http://schemas.microsoft.com/office/powerpoint/2010/main" val="1386432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68045F-57FC-49CF-AC97-4E0443826792}" type="slidenum">
              <a:rPr lang="en-US" smtClean="0"/>
              <a:t>4</a:t>
            </a:fld>
            <a:endParaRPr lang="en-US"/>
          </a:p>
        </p:txBody>
      </p:sp>
    </p:spTree>
    <p:extLst>
      <p:ext uri="{BB962C8B-B14F-4D97-AF65-F5344CB8AC3E}">
        <p14:creationId xmlns:p14="http://schemas.microsoft.com/office/powerpoint/2010/main" val="2004547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1811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B5DE8-7EC8-EBFC-542B-7B3661D79E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43DC9E-1F21-F6C1-765D-0415BF184E9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400BEB-B472-9C5A-BB63-2349AAB33B52}"/>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3/25/2025</a:t>
            </a:fld>
            <a:endParaRPr lang="en-US"/>
          </a:p>
        </p:txBody>
      </p:sp>
      <p:sp>
        <p:nvSpPr>
          <p:cNvPr id="5" name="Footer Placeholder 4">
            <a:extLst>
              <a:ext uri="{FF2B5EF4-FFF2-40B4-BE49-F238E27FC236}">
                <a16:creationId xmlns:a16="http://schemas.microsoft.com/office/drawing/2014/main" id="{3395DE78-7A97-2541-509E-96C4DD7350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7B85EA-610C-E093-0B95-3A360DBB7DB0}"/>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299693463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1907A-A7EA-E2B9-9912-1558467763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8499DF-157C-E014-5DD4-D546E702FBD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67AC87-D520-7B84-2512-D6669FDA1452}"/>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3/25/2025</a:t>
            </a:fld>
            <a:endParaRPr lang="en-US"/>
          </a:p>
        </p:txBody>
      </p:sp>
      <p:sp>
        <p:nvSpPr>
          <p:cNvPr id="5" name="Footer Placeholder 4">
            <a:extLst>
              <a:ext uri="{FF2B5EF4-FFF2-40B4-BE49-F238E27FC236}">
                <a16:creationId xmlns:a16="http://schemas.microsoft.com/office/drawing/2014/main" id="{4536D1EE-C387-53A8-DC9B-96E37FE4FB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1D0FB8-6CA8-4565-F381-78E8DF326A99}"/>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1797950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AFD799-B4CF-8EE7-FCAE-C8A7281731C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541F77-DA55-3620-7C1D-7BAD33042E0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853428-2720-EFF6-C980-D452CE342FA9}"/>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3/25/2025</a:t>
            </a:fld>
            <a:endParaRPr lang="en-US"/>
          </a:p>
        </p:txBody>
      </p:sp>
      <p:sp>
        <p:nvSpPr>
          <p:cNvPr id="5" name="Footer Placeholder 4">
            <a:extLst>
              <a:ext uri="{FF2B5EF4-FFF2-40B4-BE49-F238E27FC236}">
                <a16:creationId xmlns:a16="http://schemas.microsoft.com/office/drawing/2014/main" id="{B16E1422-08B3-A448-7391-029BFB2D70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FB7BDA-4A79-8F67-2D22-7F0400543991}"/>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2941030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493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4051" y="-213245"/>
            <a:ext cx="11863777" cy="7274445"/>
          </a:xfrm>
          <a:prstGeom prst="rect">
            <a:avLst/>
          </a:prstGeom>
        </p:spPr>
      </p:pic>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10822" y="4210665"/>
            <a:ext cx="9329989" cy="2020817"/>
          </a:xfrm>
          <a:prstGeom prst="rect">
            <a:avLst/>
          </a:prstGeom>
        </p:spPr>
      </p:pic>
    </p:spTree>
    <p:extLst>
      <p:ext uri="{BB962C8B-B14F-4D97-AF65-F5344CB8AC3E}">
        <p14:creationId xmlns:p14="http://schemas.microsoft.com/office/powerpoint/2010/main" val="87312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壹</a:t>
              </a:r>
            </a:p>
          </p:txBody>
        </p:sp>
      </p:grpSp>
    </p:spTree>
    <p:extLst>
      <p:ext uri="{BB962C8B-B14F-4D97-AF65-F5344CB8AC3E}">
        <p14:creationId xmlns:p14="http://schemas.microsoft.com/office/powerpoint/2010/main" val="342351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贰</a:t>
              </a:r>
            </a:p>
          </p:txBody>
        </p:sp>
      </p:grpSp>
    </p:spTree>
    <p:extLst>
      <p:ext uri="{BB962C8B-B14F-4D97-AF65-F5344CB8AC3E}">
        <p14:creationId xmlns:p14="http://schemas.microsoft.com/office/powerpoint/2010/main" val="49022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叁</a:t>
              </a:r>
            </a:p>
          </p:txBody>
        </p:sp>
      </p:grpSp>
    </p:spTree>
    <p:extLst>
      <p:ext uri="{BB962C8B-B14F-4D97-AF65-F5344CB8AC3E}">
        <p14:creationId xmlns:p14="http://schemas.microsoft.com/office/powerpoint/2010/main" val="271712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肆</a:t>
              </a:r>
            </a:p>
          </p:txBody>
        </p:sp>
      </p:grpSp>
    </p:spTree>
    <p:extLst>
      <p:ext uri="{BB962C8B-B14F-4D97-AF65-F5344CB8AC3E}">
        <p14:creationId xmlns:p14="http://schemas.microsoft.com/office/powerpoint/2010/main" val="382279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390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4051" y="-213245"/>
            <a:ext cx="11863777" cy="7274445"/>
          </a:xfrm>
          <a:prstGeom prst="rect">
            <a:avLst/>
          </a:prstGeom>
        </p:spPr>
      </p:pic>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10822" y="4210665"/>
            <a:ext cx="9329989" cy="2020817"/>
          </a:xfrm>
          <a:prstGeom prst="rect">
            <a:avLst/>
          </a:prstGeom>
        </p:spPr>
      </p:pic>
    </p:spTree>
    <p:extLst>
      <p:ext uri="{BB962C8B-B14F-4D97-AF65-F5344CB8AC3E}">
        <p14:creationId xmlns:p14="http://schemas.microsoft.com/office/powerpoint/2010/main" val="305269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3BE6C-6A7D-88C1-43FE-45FC20892C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5A36F12-9E15-D379-E802-4674D2287C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8DD888-A5D3-26AC-020F-8529B96A4EF4}"/>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3/25/2025</a:t>
            </a:fld>
            <a:endParaRPr lang="en-US"/>
          </a:p>
        </p:txBody>
      </p:sp>
      <p:sp>
        <p:nvSpPr>
          <p:cNvPr id="5" name="Footer Placeholder 4">
            <a:extLst>
              <a:ext uri="{FF2B5EF4-FFF2-40B4-BE49-F238E27FC236}">
                <a16:creationId xmlns:a16="http://schemas.microsoft.com/office/drawing/2014/main" id="{26F3B332-4107-A985-0B75-E900E91443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E369D2-03E7-E8C5-3EA1-2D4092DFC6AF}"/>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350478308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壹</a:t>
              </a:r>
            </a:p>
          </p:txBody>
        </p:sp>
      </p:grpSp>
    </p:spTree>
    <p:extLst>
      <p:ext uri="{BB962C8B-B14F-4D97-AF65-F5344CB8AC3E}">
        <p14:creationId xmlns:p14="http://schemas.microsoft.com/office/powerpoint/2010/main" val="347165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贰</a:t>
              </a:r>
            </a:p>
          </p:txBody>
        </p:sp>
      </p:grpSp>
    </p:spTree>
    <p:extLst>
      <p:ext uri="{BB962C8B-B14F-4D97-AF65-F5344CB8AC3E}">
        <p14:creationId xmlns:p14="http://schemas.microsoft.com/office/powerpoint/2010/main" val="222001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叁</a:t>
              </a:r>
            </a:p>
          </p:txBody>
        </p:sp>
      </p:grpSp>
    </p:spTree>
    <p:extLst>
      <p:ext uri="{BB962C8B-B14F-4D97-AF65-F5344CB8AC3E}">
        <p14:creationId xmlns:p14="http://schemas.microsoft.com/office/powerpoint/2010/main" val="343282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肆</a:t>
              </a:r>
            </a:p>
          </p:txBody>
        </p:sp>
      </p:grpSp>
    </p:spTree>
    <p:extLst>
      <p:ext uri="{BB962C8B-B14F-4D97-AF65-F5344CB8AC3E}">
        <p14:creationId xmlns:p14="http://schemas.microsoft.com/office/powerpoint/2010/main" val="89696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3/25/2025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5089506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3/25/2025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765524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3/25/2025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89037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3/25/2025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683135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3/25/2025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14169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3/25/2025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35704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819A0-D493-9968-72A8-82C55C50071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748485-2CEB-25E5-7620-232670B4CBC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FFD28B-CDF2-85A8-5CEE-713ADC2641BF}"/>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3/25/2025</a:t>
            </a:fld>
            <a:endParaRPr lang="en-US"/>
          </a:p>
        </p:txBody>
      </p:sp>
      <p:sp>
        <p:nvSpPr>
          <p:cNvPr id="5" name="Footer Placeholder 4">
            <a:extLst>
              <a:ext uri="{FF2B5EF4-FFF2-40B4-BE49-F238E27FC236}">
                <a16:creationId xmlns:a16="http://schemas.microsoft.com/office/drawing/2014/main" id="{3760668D-5765-B3FD-AB66-9D09CB66B1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B81107-8E4B-97E8-C35E-F3175BE43D06}"/>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365730857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3/25/2025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5084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3/25/2025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83277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3/25/2025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322376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3/25/2025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54411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3/25/2025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070609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011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8109466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1145909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873852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2025/3/25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26659833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A4D57-1CB4-5DF2-F29E-8E84F29E74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5980EC7-D1D1-628B-DCDF-58C680AF606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4E85F9-6D7E-C95F-6C18-388AC6A72DB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7AED1D-3022-AA02-71CD-BDFEA3189751}"/>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3/25/2025</a:t>
            </a:fld>
            <a:endParaRPr lang="en-US"/>
          </a:p>
        </p:txBody>
      </p:sp>
      <p:sp>
        <p:nvSpPr>
          <p:cNvPr id="6" name="Footer Placeholder 5">
            <a:extLst>
              <a:ext uri="{FF2B5EF4-FFF2-40B4-BE49-F238E27FC236}">
                <a16:creationId xmlns:a16="http://schemas.microsoft.com/office/drawing/2014/main" id="{1B0977CF-A765-090A-9211-4E91365A4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EA9E4-9806-6F62-F52E-7B102126C61C}"/>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168085816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8BB48B6-9552-4C80-A013-F237408909B2}" type="datetimeFigureOut">
              <a:rPr lang="zh-CN" altLang="en-US" smtClean="0"/>
              <a:t>2025/3/25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33150926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BB48B6-9552-4C80-A013-F237408909B2}" type="datetimeFigureOut">
              <a:rPr lang="zh-CN" altLang="en-US" smtClean="0"/>
              <a:t>2025/3/25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4679571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BB48B6-9552-4C80-A013-F237408909B2}" type="datetimeFigureOut">
              <a:rPr lang="zh-CN" altLang="en-US" smtClean="0"/>
              <a:t>2025/3/25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7198653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2025/3/25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6249570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2025/3/25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43955942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67317523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8800837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919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6742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62666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C643D-C08B-DF76-DF56-FFE92AEEA4F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79DC8E9-BBBB-8E8D-2D8B-50C1F868639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8E1134-FBE5-187C-3510-8263E6ED1D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2B51CD-837E-0B39-142A-13A72E733B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1A2E16-CC06-9B3F-063C-143D54EB32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9DDF14-E0BB-0417-B37A-60E04500B37C}"/>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3/25/2025</a:t>
            </a:fld>
            <a:endParaRPr lang="en-US"/>
          </a:p>
        </p:txBody>
      </p:sp>
      <p:sp>
        <p:nvSpPr>
          <p:cNvPr id="8" name="Footer Placeholder 7">
            <a:extLst>
              <a:ext uri="{FF2B5EF4-FFF2-40B4-BE49-F238E27FC236}">
                <a16:creationId xmlns:a16="http://schemas.microsoft.com/office/drawing/2014/main" id="{0996EC59-9123-363D-B7EB-9EF6CBEE9E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EF1E074-85C8-E8BF-EA4C-F8253AB5DD2D}"/>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3574411844"/>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215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AEA81-CEA3-150C-C771-4483F4E311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7A6E4FE-7C4B-B432-6542-D2D2FA00533C}"/>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3/25/2025</a:t>
            </a:fld>
            <a:endParaRPr lang="en-US"/>
          </a:p>
        </p:txBody>
      </p:sp>
      <p:sp>
        <p:nvSpPr>
          <p:cNvPr id="4" name="Footer Placeholder 3">
            <a:extLst>
              <a:ext uri="{FF2B5EF4-FFF2-40B4-BE49-F238E27FC236}">
                <a16:creationId xmlns:a16="http://schemas.microsoft.com/office/drawing/2014/main" id="{AA79F77F-526F-00F7-EE7D-8C184B76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256F25E-D92A-32C1-59CE-2D51EF2CC0B0}"/>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282737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D93F8C-95D5-4681-FBF5-9CAC0E6673CE}"/>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3/25/2025</a:t>
            </a:fld>
            <a:endParaRPr lang="en-US"/>
          </a:p>
        </p:txBody>
      </p:sp>
      <p:sp>
        <p:nvSpPr>
          <p:cNvPr id="3" name="Footer Placeholder 2">
            <a:extLst>
              <a:ext uri="{FF2B5EF4-FFF2-40B4-BE49-F238E27FC236}">
                <a16:creationId xmlns:a16="http://schemas.microsoft.com/office/drawing/2014/main" id="{DED4EE61-707A-B2AF-3440-28E44FBA3B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ADAC6E-42D5-61E1-D5BC-081E90EC2B4C}"/>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86557241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AD0D3-EAE0-D562-5C13-E324E86CDA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E8D4DF-4E4F-0705-7305-6DA89C523EB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6A9868-B1CC-40CF-AC1B-EE26ABEC20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07B208-385A-F16A-2673-5319857095B6}"/>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3/25/2025</a:t>
            </a:fld>
            <a:endParaRPr lang="en-US"/>
          </a:p>
        </p:txBody>
      </p:sp>
      <p:sp>
        <p:nvSpPr>
          <p:cNvPr id="6" name="Footer Placeholder 5">
            <a:extLst>
              <a:ext uri="{FF2B5EF4-FFF2-40B4-BE49-F238E27FC236}">
                <a16:creationId xmlns:a16="http://schemas.microsoft.com/office/drawing/2014/main" id="{69D36544-B118-22F3-D972-0BD2B3383D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8647D2-170A-BBB9-C874-2928054C4115}"/>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2873470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911F7-354E-6927-6B79-1D61090E5F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F7DB17-3D0F-83B5-C254-F49B278C90A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8A5475-B32B-3EC7-DF28-B9031CEDECB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0942C1-08E6-AB73-8313-21BF9597CC14}"/>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3/25/2025</a:t>
            </a:fld>
            <a:endParaRPr lang="en-US"/>
          </a:p>
        </p:txBody>
      </p:sp>
      <p:sp>
        <p:nvSpPr>
          <p:cNvPr id="6" name="Footer Placeholder 5">
            <a:extLst>
              <a:ext uri="{FF2B5EF4-FFF2-40B4-BE49-F238E27FC236}">
                <a16:creationId xmlns:a16="http://schemas.microsoft.com/office/drawing/2014/main" id="{FBD2861E-3599-F756-08E1-A00E57CC85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217DB4-DA6F-8150-693F-217AAC62F4E1}"/>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3212550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8.png"/><Relationship Id="rId2" Type="http://schemas.openxmlformats.org/officeDocument/2006/relationships/slideLayout" Target="../slideLayouts/slideLayout37.xml"/><Relationship Id="rId16" Type="http://schemas.openxmlformats.org/officeDocument/2006/relationships/theme" Target="../theme/theme3.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Picture background">
            <a:extLst>
              <a:ext uri="{FF2B5EF4-FFF2-40B4-BE49-F238E27FC236}">
                <a16:creationId xmlns:a16="http://schemas.microsoft.com/office/drawing/2014/main" id="{2E500BBC-9DAC-9F71-B27D-58741853F3DD}"/>
              </a:ext>
            </a:extLst>
          </p:cNvPr>
          <p:cNvPicPr>
            <a:picLocks noChangeAspect="1" noChangeArrowheads="1"/>
          </p:cNvPicPr>
          <p:nvPr userDrawn="1"/>
        </p:nvPicPr>
        <p:blipFill rotWithShape="1">
          <a:blip r:embed="rId25">
            <a:alphaModFix amt="70000"/>
            <a:extLst>
              <a:ext uri="{28A0092B-C50C-407E-A947-70E740481C1C}">
                <a14:useLocalDpi xmlns:a14="http://schemas.microsoft.com/office/drawing/2010/main" val="0"/>
              </a:ext>
            </a:extLst>
          </a:blip>
          <a:srcRect b="1291"/>
          <a:stretch/>
        </p:blipFill>
        <p:spPr bwMode="auto">
          <a:xfrm>
            <a:off x="0" y="0"/>
            <a:ext cx="12192000" cy="75216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5689599" y="8730976"/>
            <a:ext cx="2867319" cy="2672705"/>
          </a:xfrm>
          <a:prstGeom prst="rect">
            <a:avLst/>
          </a:prstGeom>
        </p:spPr>
      </p:pic>
    </p:spTree>
    <p:extLst>
      <p:ext uri="{BB962C8B-B14F-4D97-AF65-F5344CB8AC3E}">
        <p14:creationId xmlns:p14="http://schemas.microsoft.com/office/powerpoint/2010/main" val="11918430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9" r:id="rId12"/>
    <p:sldLayoutId id="2147483690" r:id="rId13"/>
    <p:sldLayoutId id="2147483691" r:id="rId14"/>
    <p:sldLayoutId id="2147483692" r:id="rId15"/>
    <p:sldLayoutId id="2147483693" r:id="rId16"/>
    <p:sldLayoutId id="2147483694" r:id="rId17"/>
    <p:sldLayoutId id="2147483696" r:id="rId18"/>
    <p:sldLayoutId id="2147483697" r:id="rId19"/>
    <p:sldLayoutId id="2147483698" r:id="rId20"/>
    <p:sldLayoutId id="2147483699" r:id="rId21"/>
    <p:sldLayoutId id="2147483700" r:id="rId22"/>
    <p:sldLayoutId id="2147483701" r:id="rId2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06724A9-F091-6A53-8533-BE8A6C1C0F6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3/25/2025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46129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7"/>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395BD19-6C8B-AB3D-19A2-634CBC42218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B48B6-9552-4C80-A013-F237408909B2}" type="datetimeFigureOut">
              <a:rPr lang="zh-CN" altLang="en-US" smtClean="0"/>
              <a:t>2025/3/25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37860322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4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jpg"/><Relationship Id="rId1" Type="http://schemas.openxmlformats.org/officeDocument/2006/relationships/slideLayout" Target="../slideLayouts/slideLayout42.xml"/><Relationship Id="rId6" Type="http://schemas.openxmlformats.org/officeDocument/2006/relationships/image" Target="../media/image34.svg"/><Relationship Id="rId5" Type="http://schemas.openxmlformats.org/officeDocument/2006/relationships/image" Target="../media/image33.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37.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6543FDAC-6D13-71F0-C710-CCFF8D94F669}"/>
              </a:ext>
            </a:extLst>
          </p:cNvPr>
          <p:cNvPicPr>
            <a:picLocks noChangeAspect="1"/>
          </p:cNvPicPr>
          <p:nvPr/>
        </p:nvPicPr>
        <p:blipFill>
          <a:blip r:embed="rId3"/>
          <a:stretch>
            <a:fillRect/>
          </a:stretch>
        </p:blipFill>
        <p:spPr>
          <a:xfrm>
            <a:off x="2674517" y="1018459"/>
            <a:ext cx="6486706" cy="4773582"/>
          </a:xfrm>
          <a:prstGeom prst="rect">
            <a:avLst/>
          </a:prstGeom>
        </p:spPr>
      </p:pic>
    </p:spTree>
    <p:extLst>
      <p:ext uri="{BB962C8B-B14F-4D97-AF65-F5344CB8AC3E}">
        <p14:creationId xmlns:p14="http://schemas.microsoft.com/office/powerpoint/2010/main" val="1641775227"/>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4">
            <a:extLst>
              <a:ext uri="{FF2B5EF4-FFF2-40B4-BE49-F238E27FC236}">
                <a16:creationId xmlns:a16="http://schemas.microsoft.com/office/drawing/2014/main" id="{5F19ABB9-330F-93CA-F98F-6C8675544FF1}"/>
              </a:ext>
            </a:extLst>
          </p:cNvPr>
          <p:cNvSpPr/>
          <p:nvPr/>
        </p:nvSpPr>
        <p:spPr>
          <a:xfrm>
            <a:off x="168676" y="240990"/>
            <a:ext cx="11854650" cy="6488283"/>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5" name="Picture 4">
            <a:extLst>
              <a:ext uri="{FF2B5EF4-FFF2-40B4-BE49-F238E27FC236}">
                <a16:creationId xmlns:a16="http://schemas.microsoft.com/office/drawing/2014/main" id="{EECBAFCA-FA2B-5302-E1C7-3F0CA9D9C417}"/>
              </a:ext>
            </a:extLst>
          </p:cNvPr>
          <p:cNvPicPr>
            <a:picLocks noChangeAspect="1"/>
          </p:cNvPicPr>
          <p:nvPr/>
        </p:nvPicPr>
        <p:blipFill>
          <a:blip r:embed="rId2"/>
          <a:stretch>
            <a:fillRect/>
          </a:stretch>
        </p:blipFill>
        <p:spPr>
          <a:xfrm>
            <a:off x="365661" y="1282720"/>
            <a:ext cx="4356020" cy="4263056"/>
          </a:xfrm>
          <a:prstGeom prst="rect">
            <a:avLst/>
          </a:prstGeom>
        </p:spPr>
      </p:pic>
      <p:sp>
        <p:nvSpPr>
          <p:cNvPr id="6" name="Hình chữ nhật: Góc Tròn 29">
            <a:extLst>
              <a:ext uri="{FF2B5EF4-FFF2-40B4-BE49-F238E27FC236}">
                <a16:creationId xmlns:a16="http://schemas.microsoft.com/office/drawing/2014/main" id="{22F597FE-60E7-1651-B213-3B148C0DF5AC}"/>
              </a:ext>
            </a:extLst>
          </p:cNvPr>
          <p:cNvSpPr/>
          <p:nvPr/>
        </p:nvSpPr>
        <p:spPr>
          <a:xfrm>
            <a:off x="4845132" y="617517"/>
            <a:ext cx="7148946" cy="5925787"/>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2800" b="1" dirty="0">
                <a:solidFill>
                  <a:srgbClr val="062963"/>
                </a:solidFill>
                <a:latin typeface="Cambria" panose="02040503050406030204" pitchFamily="18" charset="0"/>
                <a:ea typeface="Cambria" panose="02040503050406030204" pitchFamily="18" charset="0"/>
              </a:rPr>
              <a:t>Năm 2021, châu Á có số dân đông nhất và châu Đại Dương có số dân ít nhất; </a:t>
            </a:r>
          </a:p>
          <a:p>
            <a:pPr marL="457200" indent="-457200" algn="just">
              <a:buFont typeface="Arial" panose="020B0604020202020204" pitchFamily="34" charset="0"/>
              <a:buChar char="•"/>
            </a:pPr>
            <a:r>
              <a:rPr lang="vi-VN" sz="2800" b="1" dirty="0">
                <a:solidFill>
                  <a:srgbClr val="062963"/>
                </a:solidFill>
                <a:latin typeface="Cambria" panose="02040503050406030204" pitchFamily="18" charset="0"/>
                <a:ea typeface="Cambria" panose="02040503050406030204" pitchFamily="18" charset="0"/>
              </a:rPr>
              <a:t>Hai quốc gia đông dân nhất thế giới là Trung Quốc và Ấn Độ.</a:t>
            </a:r>
          </a:p>
          <a:p>
            <a:pPr marL="457200" indent="-457200" algn="just">
              <a:buFont typeface="Arial" panose="020B0604020202020204" pitchFamily="34" charset="0"/>
              <a:buChar char="•"/>
            </a:pPr>
            <a:r>
              <a:rPr lang="vi-VN" sz="2800" b="1" dirty="0">
                <a:solidFill>
                  <a:srgbClr val="062963"/>
                </a:solidFill>
                <a:latin typeface="Cambria" panose="02040503050406030204" pitchFamily="18" charset="0"/>
                <a:ea typeface="Cambria" panose="02040503050406030204" pitchFamily="18" charset="0"/>
              </a:rPr>
              <a:t>Châu Á có dân số nhiều nhất, chiếm hơn 1/2 dân số thế giới, tiếp đến là châu Phi, châu Mỹ, châu Âu. Châu Đại Dương có dân số ít nhất.</a:t>
            </a:r>
            <a:r>
              <a:rPr lang="en-US" sz="2800" b="1" dirty="0">
                <a:solidFill>
                  <a:srgbClr val="062963"/>
                </a:solidFill>
                <a:latin typeface="Cambria" panose="02040503050406030204" pitchFamily="18" charset="0"/>
                <a:ea typeface="Cambria" panose="02040503050406030204" pitchFamily="18" charset="0"/>
              </a:rPr>
              <a:t> </a:t>
            </a:r>
            <a:r>
              <a:rPr lang="vi-VN" sz="2800" b="1" dirty="0">
                <a:solidFill>
                  <a:srgbClr val="062963"/>
                </a:solidFill>
                <a:latin typeface="Cambria" panose="02040503050406030204" pitchFamily="18" charset="0"/>
                <a:ea typeface="Cambria" panose="02040503050406030204" pitchFamily="18" charset="0"/>
              </a:rPr>
              <a:t>(Châu Á có diện tích lớn nhất, có đủ các kiểu khí hậu từ ôn đới, nhiệt đới và hàn đới, châu Á có nhiều sông ngòi phù hợp cho nông nghiệp)</a:t>
            </a:r>
          </a:p>
        </p:txBody>
      </p:sp>
    </p:spTree>
    <p:extLst>
      <p:ext uri="{BB962C8B-B14F-4D97-AF65-F5344CB8AC3E}">
        <p14:creationId xmlns:p14="http://schemas.microsoft.com/office/powerpoint/2010/main" val="557281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B5111BF-4942-9C8E-E05E-D39538B11EBB}"/>
              </a:ext>
            </a:extLst>
          </p:cNvPr>
          <p:cNvGrpSpPr/>
          <p:nvPr/>
        </p:nvGrpSpPr>
        <p:grpSpPr>
          <a:xfrm>
            <a:off x="-257242" y="-219695"/>
            <a:ext cx="13165720" cy="7451767"/>
            <a:chOff x="-88264" y="3060203"/>
            <a:chExt cx="6443548" cy="3684988"/>
          </a:xfrm>
        </p:grpSpPr>
        <p:pic>
          <p:nvPicPr>
            <p:cNvPr id="4" name="Picture 5" descr="Shape, rectangle&#10;&#10;Description automatically generated">
              <a:extLst>
                <a:ext uri="{FF2B5EF4-FFF2-40B4-BE49-F238E27FC236}">
                  <a16:creationId xmlns:a16="http://schemas.microsoft.com/office/drawing/2014/main" id="{AB691E48-7F6F-1E95-FE65-3F1C7DAF7B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64" y="3060203"/>
              <a:ext cx="6443548" cy="3684988"/>
            </a:xfrm>
            <a:prstGeom prst="rect">
              <a:avLst/>
            </a:prstGeom>
          </p:spPr>
        </p:pic>
        <p:sp>
          <p:nvSpPr>
            <p:cNvPr id="5" name="TextBox 4">
              <a:extLst>
                <a:ext uri="{FF2B5EF4-FFF2-40B4-BE49-F238E27FC236}">
                  <a16:creationId xmlns:a16="http://schemas.microsoft.com/office/drawing/2014/main" id="{E32958DE-D713-61A6-2C8D-A6F610D7953F}"/>
                </a:ext>
              </a:extLst>
            </p:cNvPr>
            <p:cNvSpPr txBox="1"/>
            <p:nvPr/>
          </p:nvSpPr>
          <p:spPr>
            <a:xfrm>
              <a:off x="642133" y="3697184"/>
              <a:ext cx="4753017" cy="2480847"/>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Số dân thế giới ngày càng tăng. Năm </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2022</a:t>
              </a:r>
              <a:r>
                <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số dân thế giới đạt 8 tỉ người nhưng có sự khác nhau giữa các châu lục và các quốc gia.</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Châu Á là châu lục đông dân nhất và chiếm hơn 50% số dân toàn thế giới</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Châu Đại Dương là châu lục có dân số ít nhất trên thế giới.</a:t>
              </a:r>
            </a:p>
          </p:txBody>
        </p:sp>
      </p:grpSp>
      <p:pic>
        <p:nvPicPr>
          <p:cNvPr id="7" name="Picture 6" descr="A close up of a logo&#10;&#10;Description automatically generated">
            <a:extLst>
              <a:ext uri="{FF2B5EF4-FFF2-40B4-BE49-F238E27FC236}">
                <a16:creationId xmlns:a16="http://schemas.microsoft.com/office/drawing/2014/main" id="{3FF15F57-02E8-E290-4453-1CCEBC2EF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3232" y="0"/>
            <a:ext cx="4175940" cy="1203675"/>
          </a:xfrm>
          <a:prstGeom prst="rect">
            <a:avLst/>
          </a:prstGeom>
        </p:spPr>
      </p:pic>
    </p:spTree>
    <p:extLst>
      <p:ext uri="{BB962C8B-B14F-4D97-AF65-F5344CB8AC3E}">
        <p14:creationId xmlns:p14="http://schemas.microsoft.com/office/powerpoint/2010/main" val="3037026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9" name="Picture 8">
            <a:extLst>
              <a:ext uri="{FF2B5EF4-FFF2-40B4-BE49-F238E27FC236}">
                <a16:creationId xmlns:a16="http://schemas.microsoft.com/office/drawing/2014/main" id="{323DA7AB-A15A-35EB-83EC-1FEFAE662DF2}"/>
              </a:ext>
            </a:extLst>
          </p:cNvPr>
          <p:cNvPicPr>
            <a:picLocks noChangeAspect="1"/>
          </p:cNvPicPr>
          <p:nvPr/>
        </p:nvPicPr>
        <p:blipFill>
          <a:blip r:embed="rId3"/>
          <a:stretch>
            <a:fillRect/>
          </a:stretch>
        </p:blipFill>
        <p:spPr>
          <a:xfrm>
            <a:off x="2746911" y="1182301"/>
            <a:ext cx="6626926" cy="4730906"/>
          </a:xfrm>
          <a:prstGeom prst="rect">
            <a:avLst/>
          </a:prstGeom>
        </p:spPr>
      </p:pic>
    </p:spTree>
    <p:extLst>
      <p:ext uri="{BB962C8B-B14F-4D97-AF65-F5344CB8AC3E}">
        <p14:creationId xmlns:p14="http://schemas.microsoft.com/office/powerpoint/2010/main" val="2615938152"/>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D8D6B24-B776-A137-19B5-5375E891007A}"/>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latin typeface="Cambria" panose="02040503050406030204" pitchFamily="18" charset="0"/>
              <a:ea typeface="Cambria" panose="02040503050406030204" pitchFamily="18" charset="0"/>
            </a:endParaRPr>
          </a:p>
        </p:txBody>
      </p:sp>
      <p:sp>
        <p:nvSpPr>
          <p:cNvPr id="3" name="Hình chữ nhật: Góc Tròn 29">
            <a:extLst>
              <a:ext uri="{FF2B5EF4-FFF2-40B4-BE49-F238E27FC236}">
                <a16:creationId xmlns:a16="http://schemas.microsoft.com/office/drawing/2014/main" id="{7B5B7E7E-4142-FB6C-65D4-FED800602EB0}"/>
              </a:ext>
            </a:extLst>
          </p:cNvPr>
          <p:cNvSpPr/>
          <p:nvPr/>
        </p:nvSpPr>
        <p:spPr>
          <a:xfrm>
            <a:off x="1119724" y="278456"/>
            <a:ext cx="10407753" cy="1324713"/>
          </a:xfrm>
          <a:prstGeom prst="roundRect">
            <a:avLst/>
          </a:prstGeom>
          <a:solidFill>
            <a:schemeClr val="accent4">
              <a:lumMod val="20000"/>
              <a:lumOff val="8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Cambria" panose="02040503050406030204" pitchFamily="18" charset="0"/>
                <a:ea typeface="Cambria" panose="02040503050406030204" pitchFamily="18" charset="0"/>
              </a:rPr>
              <a:t>Dựa vào bảng 1, em hãy tính tỉ lệ % dân số của châu Á và châu Đại Dương so với thế giới. Rút ra nhận xét.</a:t>
            </a:r>
            <a:endParaRPr lang="en-US" sz="3200" b="1" dirty="0">
              <a:solidFill>
                <a:schemeClr val="tx1"/>
              </a:solidFill>
              <a:latin typeface="Cambria" panose="02040503050406030204" pitchFamily="18" charset="0"/>
              <a:ea typeface="Cambria" panose="02040503050406030204" pitchFamily="18" charset="0"/>
            </a:endParaRPr>
          </a:p>
        </p:txBody>
      </p:sp>
      <p:pic>
        <p:nvPicPr>
          <p:cNvPr id="4" name="Picture 17">
            <a:extLst>
              <a:ext uri="{FF2B5EF4-FFF2-40B4-BE49-F238E27FC236}">
                <a16:creationId xmlns:a16="http://schemas.microsoft.com/office/drawing/2014/main" id="{56870603-EDA5-75EF-075E-EEB7F9C0444E}"/>
              </a:ext>
            </a:extLst>
          </p:cNvPr>
          <p:cNvPicPr>
            <a:picLocks noChangeAspect="1"/>
          </p:cNvPicPr>
          <p:nvPr/>
        </p:nvPicPr>
        <p:blipFill>
          <a:blip r:embed="rId2"/>
          <a:stretch>
            <a:fillRect/>
          </a:stretch>
        </p:blipFill>
        <p:spPr>
          <a:xfrm rot="20229500" flipH="1">
            <a:off x="173682" y="112347"/>
            <a:ext cx="1121377" cy="1121377"/>
          </a:xfrm>
          <a:prstGeom prst="rect">
            <a:avLst/>
          </a:prstGeom>
        </p:spPr>
      </p:pic>
      <p:pic>
        <p:nvPicPr>
          <p:cNvPr id="7" name="Picture 6">
            <a:extLst>
              <a:ext uri="{FF2B5EF4-FFF2-40B4-BE49-F238E27FC236}">
                <a16:creationId xmlns:a16="http://schemas.microsoft.com/office/drawing/2014/main" id="{A89C6F78-B3AA-E842-CDD1-05EF1D50D350}"/>
              </a:ext>
            </a:extLst>
          </p:cNvPr>
          <p:cNvPicPr>
            <a:picLocks noChangeAspect="1"/>
          </p:cNvPicPr>
          <p:nvPr/>
        </p:nvPicPr>
        <p:blipFill>
          <a:blip r:embed="rId3"/>
          <a:stretch>
            <a:fillRect/>
          </a:stretch>
        </p:blipFill>
        <p:spPr>
          <a:xfrm>
            <a:off x="4093400" y="1878094"/>
            <a:ext cx="4884166" cy="4475205"/>
          </a:xfrm>
          <a:prstGeom prst="rect">
            <a:avLst/>
          </a:prstGeom>
        </p:spPr>
      </p:pic>
    </p:spTree>
    <p:extLst>
      <p:ext uri="{BB962C8B-B14F-4D97-AF65-F5344CB8AC3E}">
        <p14:creationId xmlns:p14="http://schemas.microsoft.com/office/powerpoint/2010/main" val="1242566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6094D28D-913C-0F99-09B4-5CB453C2D893}"/>
              </a:ext>
            </a:extLst>
          </p:cNvPr>
          <p:cNvSpPr/>
          <p:nvPr/>
        </p:nvSpPr>
        <p:spPr>
          <a:xfrm>
            <a:off x="4232888" y="961901"/>
            <a:ext cx="7571185" cy="4666712"/>
          </a:xfrm>
          <a:prstGeom prst="wedgeRoundRectCallout">
            <a:avLst>
              <a:gd name="adj1" fmla="val -58411"/>
              <a:gd name="adj2" fmla="val 14180"/>
              <a:gd name="adj3" fmla="val 16667"/>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3600" dirty="0">
                <a:solidFill>
                  <a:srgbClr val="062963"/>
                </a:solidFill>
                <a:latin typeface="Cambria" panose="02040503050406030204" pitchFamily="18" charset="0"/>
                <a:ea typeface="Cambria" panose="02040503050406030204" pitchFamily="18" charset="0"/>
              </a:rPr>
              <a:t>Tỉ lệ % dân số của các châu lục trên thế giới: châu Á chiếm 59,4% dân số th</a:t>
            </a:r>
            <a:r>
              <a:rPr lang="en-US" sz="3600" dirty="0">
                <a:solidFill>
                  <a:srgbClr val="062963"/>
                </a:solidFill>
                <a:latin typeface="Cambria" panose="02040503050406030204" pitchFamily="18" charset="0"/>
                <a:ea typeface="Cambria" panose="02040503050406030204" pitchFamily="18" charset="0"/>
              </a:rPr>
              <a:t>ế g</a:t>
            </a:r>
            <a:r>
              <a:rPr lang="vi-VN" sz="3600" dirty="0">
                <a:solidFill>
                  <a:srgbClr val="062963"/>
                </a:solidFill>
                <a:latin typeface="Cambria" panose="02040503050406030204" pitchFamily="18" charset="0"/>
                <a:ea typeface="Cambria" panose="02040503050406030204" pitchFamily="18" charset="0"/>
              </a:rPr>
              <a:t>iới</a:t>
            </a:r>
            <a:endParaRPr lang="en-US" sz="3600" dirty="0">
              <a:solidFill>
                <a:srgbClr val="062963"/>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en-US" sz="3600" dirty="0">
                <a:solidFill>
                  <a:srgbClr val="062963"/>
                </a:solidFill>
                <a:latin typeface="Cambria" panose="02040503050406030204" pitchFamily="18" charset="0"/>
                <a:ea typeface="Cambria" panose="02040503050406030204" pitchFamily="18" charset="0"/>
              </a:rPr>
              <a:t>C</a:t>
            </a:r>
            <a:r>
              <a:rPr lang="vi-VN" sz="3600" dirty="0">
                <a:solidFill>
                  <a:srgbClr val="062963"/>
                </a:solidFill>
                <a:latin typeface="Cambria" panose="02040503050406030204" pitchFamily="18" charset="0"/>
                <a:ea typeface="Cambria" panose="02040503050406030204" pitchFamily="18" charset="0"/>
              </a:rPr>
              <a:t>hâu Đại Dương chiếm 0,6% dân số thế giới.</a:t>
            </a:r>
            <a:endParaRPr lang="en-US" sz="3600" dirty="0">
              <a:solidFill>
                <a:srgbClr val="062963"/>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vi-VN" sz="3600" dirty="0">
                <a:solidFill>
                  <a:srgbClr val="062963"/>
                </a:solidFill>
                <a:latin typeface="Cambria" panose="02040503050406030204" pitchFamily="18" charset="0"/>
                <a:ea typeface="Cambria" panose="02040503050406030204" pitchFamily="18" charset="0"/>
              </a:rPr>
              <a:t>Châu Á là châu lục đông dân nhất, châu Đại Dương là châu lục ít dân nhất trên thế giới.</a:t>
            </a:r>
            <a:endParaRPr kumimoji="0" lang="en-US" sz="3600" b="0" i="0" u="none" strike="noStrike" kern="1200" cap="none" spc="0" normalizeH="0" baseline="0" noProof="0" dirty="0">
              <a:ln>
                <a:noFill/>
              </a:ln>
              <a:solidFill>
                <a:srgbClr val="062963"/>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F8AB6059-CF2B-4FF6-8701-ECF6F089F6CE}"/>
              </a:ext>
            </a:extLst>
          </p:cNvPr>
          <p:cNvPicPr>
            <a:picLocks noChangeAspect="1"/>
          </p:cNvPicPr>
          <p:nvPr/>
        </p:nvPicPr>
        <p:blipFill>
          <a:blip r:embed="rId4"/>
          <a:stretch>
            <a:fillRect/>
          </a:stretch>
        </p:blipFill>
        <p:spPr>
          <a:xfrm>
            <a:off x="-444787" y="2572901"/>
            <a:ext cx="5354347" cy="4285099"/>
          </a:xfrm>
          <a:prstGeom prst="rect">
            <a:avLst/>
          </a:prstGeom>
        </p:spPr>
      </p:pic>
    </p:spTree>
    <p:extLst>
      <p:ext uri="{BB962C8B-B14F-4D97-AF65-F5344CB8AC3E}">
        <p14:creationId xmlns:p14="http://schemas.microsoft.com/office/powerpoint/2010/main" val="1952340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1">
            <a:extLst>
              <a:ext uri="{FF2B5EF4-FFF2-40B4-BE49-F238E27FC236}">
                <a16:creationId xmlns:a16="http://schemas.microsoft.com/office/drawing/2014/main" id="{B66499FD-BA9F-7EE6-0B51-14DF0EB1ED80}"/>
              </a:ext>
            </a:extLst>
          </p:cNvPr>
          <p:cNvPicPr>
            <a:picLocks noChangeAspect="1"/>
          </p:cNvPicPr>
          <p:nvPr/>
        </p:nvPicPr>
        <p:blipFill rotWithShape="1">
          <a:blip r:embed="rId2"/>
          <a:srcRect t="-1" b="40569"/>
          <a:stretch/>
        </p:blipFill>
        <p:spPr>
          <a:xfrm flipH="1">
            <a:off x="4311108" y="2969468"/>
            <a:ext cx="3569784" cy="3887717"/>
          </a:xfrm>
          <a:prstGeom prst="rect">
            <a:avLst/>
          </a:prstGeom>
        </p:spPr>
      </p:pic>
      <p:pic>
        <p:nvPicPr>
          <p:cNvPr id="3" name="Picture 2" descr="A close up of a black background&#10;&#10;Description automatically generated">
            <a:extLst>
              <a:ext uri="{FF2B5EF4-FFF2-40B4-BE49-F238E27FC236}">
                <a16:creationId xmlns:a16="http://schemas.microsoft.com/office/drawing/2014/main" id="{58F3C1F5-5824-E72C-73C3-66B60B195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870" y="0"/>
            <a:ext cx="16472558" cy="3973021"/>
          </a:xfrm>
          <a:prstGeom prst="rect">
            <a:avLst/>
          </a:prstGeom>
        </p:spPr>
      </p:pic>
    </p:spTree>
    <p:extLst>
      <p:ext uri="{BB962C8B-B14F-4D97-AF65-F5344CB8AC3E}">
        <p14:creationId xmlns:p14="http://schemas.microsoft.com/office/powerpoint/2010/main" val="4205876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51CDB7B1-BE1A-EFE6-5B07-0967701FCF9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840" b="93048" l="8665" r="89913">
                        <a14:foregroundMark x1="46039" y1="30598" x2="50501" y2="44503"/>
                        <a14:foregroundMark x1="59166" y1="23201" x2="59877" y2="33872"/>
                        <a14:foregroundMark x1="43938" y1="5578" x2="53702" y2="10065"/>
                        <a14:foregroundMark x1="49628" y1="3880" x2="29195" y2="9539"/>
                        <a14:foregroundMark x1="29195" y1="9539" x2="27255" y2="12813"/>
                        <a14:foregroundMark x1="8697" y1="54123" x2="10443" y2="55942"/>
                        <a14:foregroundMark x1="77077" y1="20089" x2="78565" y2="34640"/>
                        <a14:foregroundMark x1="82283" y1="16087" x2="73489" y2="32619"/>
                        <a14:foregroundMark x1="79049" y1="17623" x2="70643" y2="26839"/>
                        <a14:foregroundMark x1="70643" y1="26839" x2="70514" y2="27365"/>
                        <a14:foregroundMark x1="74491" y1="19806" x2="70902" y2="25505"/>
                        <a14:foregroundMark x1="82412" y1="20412" x2="89686" y2="36176"/>
                        <a14:foregroundMark x1="59263" y1="33872" x2="53088" y2="40178"/>
                        <a14:foregroundMark x1="53346" y1="32781" x2="56191" y2="37874"/>
                        <a14:foregroundMark x1="54219" y1="44220" x2="50404" y2="61318"/>
                        <a14:foregroundMark x1="50404" y1="61318" x2="51859" y2="64753"/>
                        <a14:foregroundMark x1="54704" y1="48545" x2="55318" y2="55497"/>
                        <a14:foregroundMark x1="47042" y1="56103" x2="48885" y2="63703"/>
                        <a14:foregroundMark x1="48141" y1="83791" x2="50857" y2="93048"/>
                        <a14:foregroundMark x1="50857" y1="93048" x2="50986" y2="92926"/>
                        <a14:foregroundMark x1="46169" y1="66613" x2="51730" y2="84883"/>
                        <a14:foregroundMark x1="35661" y1="80073" x2="49014" y2="82377"/>
                        <a14:foregroundMark x1="26738" y1="14390" x2="25154" y2="21504"/>
                        <a14:foregroundMark x1="27126" y1="11762" x2="23537" y2="19806"/>
                        <a14:foregroundMark x1="25283" y1="14673" x2="21791" y2="21342"/>
                        <a14:foregroundMark x1="19075" y1="19321" x2="20951" y2="26880"/>
                        <a14:foregroundMark x1="13514" y1="27688" x2="20336" y2="28456"/>
                        <a14:backgroundMark x1="65814" y1="9157" x2="66047" y2="15552"/>
                        <a14:backgroundMark x1="85349" y1="61773" x2="80233" y2="71512"/>
                        <a14:backgroundMark x1="79884" y1="72384" x2="70698" y2="96512"/>
                        <a14:backgroundMark x1="79651" y1="70930" x2="79651" y2="72093"/>
                        <a14:backgroundMark x1="78256" y1="70930" x2="78256" y2="70930"/>
                        <a14:backgroundMark x1="78953" y1="69767" x2="78023" y2="72529"/>
                        <a14:backgroundMark x1="75814" y1="80378" x2="73140" y2="84302"/>
                        <a14:backgroundMark x1="73140" y1="75436" x2="73140" y2="75436"/>
                        <a14:backgroundMark x1="38023" y1="91715" x2="28256" y2="84302"/>
                        <a14:backgroundMark x1="28953" y1="66134" x2="26047" y2="75872"/>
                        <a14:backgroundMark x1="37558" y1="62355" x2="30233" y2="68750"/>
                      </a14:backgroundRemoval>
                    </a14:imgEffect>
                  </a14:imgLayer>
                </a14:imgProps>
              </a:ext>
              <a:ext uri="{28A0092B-C50C-407E-A947-70E740481C1C}">
                <a14:useLocalDpi xmlns:a14="http://schemas.microsoft.com/office/drawing/2010/main" val="0"/>
              </a:ext>
            </a:extLst>
          </a:blip>
          <a:stretch>
            <a:fillRect/>
          </a:stretch>
        </p:blipFill>
        <p:spPr>
          <a:xfrm flipH="1">
            <a:off x="7874356" y="3117395"/>
            <a:ext cx="4675980" cy="3740605"/>
          </a:xfrm>
          <a:prstGeom prst="rect">
            <a:avLst/>
          </a:prstGeom>
        </p:spPr>
      </p:pic>
      <p:grpSp>
        <p:nvGrpSpPr>
          <p:cNvPr id="7" name="Group 6">
            <a:extLst>
              <a:ext uri="{FF2B5EF4-FFF2-40B4-BE49-F238E27FC236}">
                <a16:creationId xmlns:a16="http://schemas.microsoft.com/office/drawing/2014/main" id="{4BC028E8-9A1D-485D-BF02-064EDE7CC506}"/>
              </a:ext>
            </a:extLst>
          </p:cNvPr>
          <p:cNvGrpSpPr/>
          <p:nvPr/>
        </p:nvGrpSpPr>
        <p:grpSpPr>
          <a:xfrm>
            <a:off x="255448" y="1191081"/>
            <a:ext cx="7886700" cy="4906499"/>
            <a:chOff x="683539" y="1938773"/>
            <a:chExt cx="7683499" cy="3971523"/>
          </a:xfrm>
        </p:grpSpPr>
        <p:pic>
          <p:nvPicPr>
            <p:cNvPr id="8" name="Picture 32">
              <a:extLst>
                <a:ext uri="{FF2B5EF4-FFF2-40B4-BE49-F238E27FC236}">
                  <a16:creationId xmlns:a16="http://schemas.microsoft.com/office/drawing/2014/main" id="{A1BF6206-719F-42AB-9C86-353156F75BD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3539" y="1938773"/>
              <a:ext cx="7683499" cy="3971523"/>
            </a:xfrm>
            <a:prstGeom prst="rect">
              <a:avLst/>
            </a:prstGeom>
          </p:spPr>
        </p:pic>
        <p:sp>
          <p:nvSpPr>
            <p:cNvPr id="9" name="TextBox 8">
              <a:extLst>
                <a:ext uri="{FF2B5EF4-FFF2-40B4-BE49-F238E27FC236}">
                  <a16:creationId xmlns:a16="http://schemas.microsoft.com/office/drawing/2014/main" id="{B2D8E2AD-BCF2-4F42-999A-B58B3E39AF77}"/>
                </a:ext>
              </a:extLst>
            </p:cNvPr>
            <p:cNvSpPr txBox="1"/>
            <p:nvPr/>
          </p:nvSpPr>
          <p:spPr>
            <a:xfrm>
              <a:off x="837872" y="2713455"/>
              <a:ext cx="7188199" cy="25660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Chia sẻ ý tưởng và làm một sản phẩm (vẽ tranh hoặc viết một đoạn văn ngắn) thể hiện sự tôn trọng những người không cùng chủng tộc với mình.</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62845171"/>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grpSp>
        <p:nvGrpSpPr>
          <p:cNvPr id="7" name="Group 6">
            <a:extLst>
              <a:ext uri="{FF2B5EF4-FFF2-40B4-BE49-F238E27FC236}">
                <a16:creationId xmlns:a16="http://schemas.microsoft.com/office/drawing/2014/main" id="{5ADA4465-9E58-4491-81E0-5150A3FB1E69}"/>
              </a:ext>
            </a:extLst>
          </p:cNvPr>
          <p:cNvGrpSpPr/>
          <p:nvPr/>
        </p:nvGrpSpPr>
        <p:grpSpPr>
          <a:xfrm>
            <a:off x="3289464" y="-144034"/>
            <a:ext cx="5621439" cy="2019759"/>
            <a:chOff x="370088" y="-672910"/>
            <a:chExt cx="5621439" cy="2019759"/>
          </a:xfrm>
        </p:grpSpPr>
        <p:sp>
          <p:nvSpPr>
            <p:cNvPr id="6" name="Rectangle: Rounded Corners 5">
              <a:extLst>
                <a:ext uri="{FF2B5EF4-FFF2-40B4-BE49-F238E27FC236}">
                  <a16:creationId xmlns:a16="http://schemas.microsoft.com/office/drawing/2014/main" id="{9E2EAEA6-E064-F54F-D63E-C20BB8DE197B}"/>
                </a:ext>
              </a:extLst>
            </p:cNvPr>
            <p:cNvSpPr/>
            <p:nvPr/>
          </p:nvSpPr>
          <p:spPr>
            <a:xfrm>
              <a:off x="2023031" y="-330860"/>
              <a:ext cx="3968496" cy="1011194"/>
            </a:xfrm>
            <a:prstGeom prst="roundRect">
              <a:avLst/>
            </a:prstGeom>
            <a:solidFill>
              <a:schemeClr val="accent5">
                <a:lumMod val="60000"/>
                <a:lumOff val="40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Ví</a:t>
              </a:r>
              <a:r>
                <a:rPr kumimoji="0" lang="en-GB"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GB"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dụ</a:t>
              </a:r>
              <a:endParaRPr kumimoji="0" lang="vi-VN"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08316C06-EDFD-4D1A-9DCC-5018DB5758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0000" l="9200" r="92400">
                          <a14:foregroundMark x1="34400" y1="27143" x2="35200" y2="34643"/>
                          <a14:foregroundMark x1="49600" y1="24643" x2="53600" y2="32857"/>
                          <a14:foregroundMark x1="50000" y1="24643" x2="56000" y2="33929"/>
                          <a14:foregroundMark x1="53600" y1="24286" x2="53600" y2="31786"/>
                          <a14:foregroundMark x1="50000" y1="24643" x2="47600" y2="32500"/>
                          <a14:foregroundMark x1="48800" y1="27143" x2="51200" y2="37143"/>
                          <a14:foregroundMark x1="31200" y1="27500" x2="32000" y2="37500"/>
                          <a14:foregroundMark x1="31200" y1="8214" x2="31200" y2="8214"/>
                          <a14:foregroundMark x1="51600" y1="5357" x2="51600" y2="5357"/>
                          <a14:foregroundMark x1="37600" y1="24643" x2="39200" y2="30000"/>
                          <a14:foregroundMark x1="54400" y1="50357" x2="50800" y2="58571"/>
                          <a14:foregroundMark x1="92800" y1="49286" x2="92800" y2="49286"/>
                          <a14:foregroundMark x1="9200" y1="55714" x2="9200" y2="55714"/>
                          <a14:foregroundMark x1="35200" y1="45357" x2="36800" y2="46429"/>
                          <a14:foregroundMark x1="20000" y1="59286" x2="20000" y2="59286"/>
                        </a14:backgroundRemoval>
                      </a14:imgEffect>
                    </a14:imgLayer>
                  </a14:imgProps>
                </a:ext>
              </a:extLst>
            </a:blip>
            <a:stretch>
              <a:fillRect/>
            </a:stretch>
          </p:blipFill>
          <p:spPr>
            <a:xfrm flipH="1">
              <a:off x="370088" y="-672910"/>
              <a:ext cx="1819197" cy="2019759"/>
            </a:xfrm>
            <a:prstGeom prst="rect">
              <a:avLst/>
            </a:prstGeom>
          </p:spPr>
        </p:pic>
      </p:grpSp>
      <p:grpSp>
        <p:nvGrpSpPr>
          <p:cNvPr id="16" name="Group 15">
            <a:extLst>
              <a:ext uri="{FF2B5EF4-FFF2-40B4-BE49-F238E27FC236}">
                <a16:creationId xmlns:a16="http://schemas.microsoft.com/office/drawing/2014/main" id="{0706A8D9-9E34-44A8-9EEA-227E6E34F0A0}"/>
              </a:ext>
            </a:extLst>
          </p:cNvPr>
          <p:cNvGrpSpPr/>
          <p:nvPr/>
        </p:nvGrpSpPr>
        <p:grpSpPr>
          <a:xfrm>
            <a:off x="589294" y="1947553"/>
            <a:ext cx="11393424" cy="4719260"/>
            <a:chOff x="399288" y="2048171"/>
            <a:chExt cx="11393424" cy="4719260"/>
          </a:xfrm>
        </p:grpSpPr>
        <p:sp>
          <p:nvSpPr>
            <p:cNvPr id="4" name="Rectangle: Rounded Corners 3">
              <a:extLst>
                <a:ext uri="{FF2B5EF4-FFF2-40B4-BE49-F238E27FC236}">
                  <a16:creationId xmlns:a16="http://schemas.microsoft.com/office/drawing/2014/main" id="{F20F6375-3840-CBB2-8D07-56D24318D6C6}"/>
                </a:ext>
              </a:extLst>
            </p:cNvPr>
            <p:cNvSpPr/>
            <p:nvPr/>
          </p:nvSpPr>
          <p:spPr>
            <a:xfrm>
              <a:off x="399288" y="2048171"/>
              <a:ext cx="11393424" cy="4714504"/>
            </a:xfrm>
            <a:prstGeom prst="roundRect">
              <a:avLst/>
            </a:prstGeom>
            <a:solidFill>
              <a:schemeClr val="accent2">
                <a:lumMod val="40000"/>
                <a:lumOff val="60000"/>
              </a:schemeClr>
            </a:solidFill>
            <a:ln w="57150">
              <a:solidFill>
                <a:srgbClr val="F47C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08567AFD-534F-40A1-9242-7BF6B5423CDA}"/>
                </a:ext>
              </a:extLst>
            </p:cNvPr>
            <p:cNvSpPr txBox="1"/>
            <p:nvPr/>
          </p:nvSpPr>
          <p:spPr>
            <a:xfrm>
              <a:off x="827707" y="2243116"/>
              <a:ext cx="10536586"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Mỗi chủng tộc, dân tộc hay con người sinh ra trên trái đất đều có quyền sống, quyền tự do và quyền mưu cầu hạnh phúc. Tuy giữa họ có nhiều khác biệt nhưng mọi người đều chung tay đóng góp xây dựng trái đất thêm đa dạng tươi đẹp. Chúng ta cần tôn trọng sự khác biệt của các chủng tộc loài người nói riêng và cũng cần bảo vệ sự sống trên trái đất nói chung để cho thế giới hòa bình hạnh phúc.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484881466"/>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1">
            <a:extLst>
              <a:ext uri="{FF2B5EF4-FFF2-40B4-BE49-F238E27FC236}">
                <a16:creationId xmlns:a16="http://schemas.microsoft.com/office/drawing/2014/main" id="{70AAFDF6-2B02-F610-203D-989DFDC12923}"/>
              </a:ext>
            </a:extLst>
          </p:cNvPr>
          <p:cNvPicPr>
            <a:picLocks noChangeAspect="1"/>
          </p:cNvPicPr>
          <p:nvPr/>
        </p:nvPicPr>
        <p:blipFill rotWithShape="1">
          <a:blip r:embed="rId2"/>
          <a:srcRect t="-1" b="40569"/>
          <a:stretch/>
        </p:blipFill>
        <p:spPr>
          <a:xfrm flipH="1">
            <a:off x="966843" y="2970283"/>
            <a:ext cx="3569784" cy="3887717"/>
          </a:xfrm>
          <a:prstGeom prst="rect">
            <a:avLst/>
          </a:prstGeom>
        </p:spPr>
      </p:pic>
      <p:pic>
        <p:nvPicPr>
          <p:cNvPr id="2" name="Picture 1">
            <a:extLst>
              <a:ext uri="{FF2B5EF4-FFF2-40B4-BE49-F238E27FC236}">
                <a16:creationId xmlns:a16="http://schemas.microsoft.com/office/drawing/2014/main" id="{F7F79C1E-A2F9-029E-8099-FDECED0440C5}"/>
              </a:ext>
            </a:extLst>
          </p:cNvPr>
          <p:cNvPicPr>
            <a:picLocks noChangeAspect="1"/>
          </p:cNvPicPr>
          <p:nvPr/>
        </p:nvPicPr>
        <p:blipFill>
          <a:blip r:embed="rId3"/>
          <a:stretch>
            <a:fillRect/>
          </a:stretch>
        </p:blipFill>
        <p:spPr>
          <a:xfrm>
            <a:off x="3985265" y="479907"/>
            <a:ext cx="7340220" cy="3535986"/>
          </a:xfrm>
          <a:prstGeom prst="rect">
            <a:avLst/>
          </a:prstGeom>
        </p:spPr>
      </p:pic>
    </p:spTree>
    <p:extLst>
      <p:ext uri="{BB962C8B-B14F-4D97-AF65-F5344CB8AC3E}">
        <p14:creationId xmlns:p14="http://schemas.microsoft.com/office/powerpoint/2010/main" val="1292807634"/>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gày Dân số thế giới">
            <a:hlinkClick r:id="" action="ppaction://media"/>
            <a:extLst>
              <a:ext uri="{FF2B5EF4-FFF2-40B4-BE49-F238E27FC236}">
                <a16:creationId xmlns:a16="http://schemas.microsoft.com/office/drawing/2014/main" id="{979C0647-2A75-751C-5A31-5B1396FBA1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4154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4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770395E-59FC-E4BD-D97C-1559AFD000D8}"/>
              </a:ext>
            </a:extLst>
          </p:cNvPr>
          <p:cNvSpPr/>
          <p:nvPr/>
        </p:nvSpPr>
        <p:spPr>
          <a:xfrm>
            <a:off x="141891" y="425670"/>
            <a:ext cx="11918730" cy="6085022"/>
          </a:xfrm>
          <a:prstGeom prst="roundRect">
            <a:avLst>
              <a:gd name="adj" fmla="val 12003"/>
            </a:avLst>
          </a:pr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Nhóm 13">
            <a:extLst>
              <a:ext uri="{FF2B5EF4-FFF2-40B4-BE49-F238E27FC236}">
                <a16:creationId xmlns:a16="http://schemas.microsoft.com/office/drawing/2014/main" id="{0EE63A23-6E28-195E-EF87-CC3928A7F312}"/>
              </a:ext>
            </a:extLst>
          </p:cNvPr>
          <p:cNvGrpSpPr/>
          <p:nvPr/>
        </p:nvGrpSpPr>
        <p:grpSpPr>
          <a:xfrm>
            <a:off x="4013860" y="904042"/>
            <a:ext cx="7821758" cy="5461132"/>
            <a:chOff x="4841565" y="468645"/>
            <a:chExt cx="6308129" cy="8638792"/>
          </a:xfrm>
        </p:grpSpPr>
        <p:sp>
          <p:nvSpPr>
            <p:cNvPr id="4" name="a">
              <a:extLst>
                <a:ext uri="{FF2B5EF4-FFF2-40B4-BE49-F238E27FC236}">
                  <a16:creationId xmlns:a16="http://schemas.microsoft.com/office/drawing/2014/main" id="{40F34B58-58B6-1224-9EF1-01D33A71DA4F}"/>
                </a:ext>
              </a:extLst>
            </p:cNvPr>
            <p:cNvSpPr/>
            <p:nvPr/>
          </p:nvSpPr>
          <p:spPr>
            <a:xfrm>
              <a:off x="4841565" y="468645"/>
              <a:ext cx="6308129" cy="8638792"/>
            </a:xfrm>
            <a:prstGeom prst="roundRect">
              <a:avLst>
                <a:gd name="adj" fmla="val 9449"/>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sz="6000" b="1" dirty="0">
                <a:solidFill>
                  <a:schemeClr val="accent2">
                    <a:lumMod val="50000"/>
                  </a:schemeClr>
                </a:solidFill>
                <a:latin typeface="Calibri" panose="020F0502020204030204"/>
              </a:endParaRPr>
            </a:p>
          </p:txBody>
        </p:sp>
        <p:sp>
          <p:nvSpPr>
            <p:cNvPr id="7" name="Hộp Văn bản 6">
              <a:extLst>
                <a:ext uri="{FF2B5EF4-FFF2-40B4-BE49-F238E27FC236}">
                  <a16:creationId xmlns:a16="http://schemas.microsoft.com/office/drawing/2014/main" id="{05FAA1CE-39A2-243A-3E79-7EDB4596217E}"/>
                </a:ext>
              </a:extLst>
            </p:cNvPr>
            <p:cNvSpPr txBox="1"/>
            <p:nvPr/>
          </p:nvSpPr>
          <p:spPr>
            <a:xfrm>
              <a:off x="5128882" y="700381"/>
              <a:ext cx="5665807" cy="8325340"/>
            </a:xfrm>
            <a:prstGeom prst="rect">
              <a:avLst/>
            </a:prstGeom>
            <a:noFill/>
          </p:spPr>
          <p:txBody>
            <a:bodyPr wrap="square">
              <a:spAutoFit/>
            </a:bodyPr>
            <a:lstStyle/>
            <a:p>
              <a:pPr algn="just"/>
              <a:r>
                <a:rPr lang="vi-VN" sz="4200" dirty="0">
                  <a:latin typeface="Calibri" panose="020F0502020204030204" pitchFamily="34" charset="0"/>
                  <a:cs typeface="Calibri" panose="020F0502020204030204" pitchFamily="34" charset="0"/>
                </a:rPr>
                <a:t>Ngày dân số thế giới 11/7: Ngày 11-7-1987, dân số thế giới đạt 5 tỉ người. Năm 1989, Liên hợp quốc đã quyết định lấy ngày 11-7 hằng năm là ngày Dân số thế giới nhằm nâng cao nhận thức của con người về vấn đề dân số toàn cầu.</a:t>
              </a:r>
              <a:endParaRPr lang="en-US" sz="4200" b="1" dirty="0">
                <a:latin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11DFB377-8575-EC27-6ECE-1BB857423D60}"/>
              </a:ext>
            </a:extLst>
          </p:cNvPr>
          <p:cNvPicPr>
            <a:picLocks noChangeAspect="1"/>
          </p:cNvPicPr>
          <p:nvPr/>
        </p:nvPicPr>
        <p:blipFill>
          <a:blip r:embed="rId2"/>
          <a:stretch>
            <a:fillRect/>
          </a:stretch>
        </p:blipFill>
        <p:spPr>
          <a:xfrm>
            <a:off x="308758" y="2550225"/>
            <a:ext cx="3313216" cy="3133682"/>
          </a:xfrm>
          <a:prstGeom prst="rect">
            <a:avLst/>
          </a:prstGeom>
        </p:spPr>
      </p:pic>
    </p:spTree>
    <p:extLst>
      <p:ext uri="{BB962C8B-B14F-4D97-AF65-F5344CB8AC3E}">
        <p14:creationId xmlns:p14="http://schemas.microsoft.com/office/powerpoint/2010/main" val="4258876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ector illustration of Circle Of Happy Children Different Races.multicultural  kids and world. 31369783 Vector Art at Vecteezy">
            <a:extLst>
              <a:ext uri="{FF2B5EF4-FFF2-40B4-BE49-F238E27FC236}">
                <a16:creationId xmlns:a16="http://schemas.microsoft.com/office/drawing/2014/main" id="{93B2785A-ABDC-B78E-9490-B89BEEC9E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230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6">
            <a:extLst>
              <a:ext uri="{FF2B5EF4-FFF2-40B4-BE49-F238E27FC236}">
                <a16:creationId xmlns:a16="http://schemas.microsoft.com/office/drawing/2014/main" id="{869298AD-4EFD-073C-13C9-364A0A6FC73B}"/>
              </a:ext>
            </a:extLst>
          </p:cNvPr>
          <p:cNvSpPr/>
          <p:nvPr/>
        </p:nvSpPr>
        <p:spPr>
          <a:xfrm>
            <a:off x="1244009" y="691115"/>
            <a:ext cx="9175898" cy="4557779"/>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30B71F57-F424-1973-4879-BED0685FFB7A}"/>
              </a:ext>
            </a:extLst>
          </p:cNvPr>
          <p:cNvPicPr>
            <a:picLocks noChangeAspect="1"/>
          </p:cNvPicPr>
          <p:nvPr/>
        </p:nvPicPr>
        <p:blipFill>
          <a:blip r:embed="rId4"/>
          <a:stretch>
            <a:fillRect/>
          </a:stretch>
        </p:blipFill>
        <p:spPr>
          <a:xfrm>
            <a:off x="3761830" y="238829"/>
            <a:ext cx="4200508" cy="1127858"/>
          </a:xfrm>
          <a:prstGeom prst="rect">
            <a:avLst/>
          </a:prstGeom>
        </p:spPr>
      </p:pic>
      <p:pic>
        <p:nvPicPr>
          <p:cNvPr id="9" name="Picture 8">
            <a:extLst>
              <a:ext uri="{FF2B5EF4-FFF2-40B4-BE49-F238E27FC236}">
                <a16:creationId xmlns:a16="http://schemas.microsoft.com/office/drawing/2014/main" id="{9B027329-4989-7434-CC6E-8D1077B9AFDF}"/>
              </a:ext>
            </a:extLst>
          </p:cNvPr>
          <p:cNvPicPr>
            <a:picLocks noChangeAspect="1"/>
          </p:cNvPicPr>
          <p:nvPr/>
        </p:nvPicPr>
        <p:blipFill>
          <a:blip r:embed="rId5"/>
          <a:stretch>
            <a:fillRect/>
          </a:stretch>
        </p:blipFill>
        <p:spPr>
          <a:xfrm>
            <a:off x="1638236" y="1659865"/>
            <a:ext cx="8321761" cy="3395766"/>
          </a:xfrm>
          <a:prstGeom prst="rect">
            <a:avLst/>
          </a:prstGeom>
        </p:spPr>
      </p:pic>
    </p:spTree>
    <p:extLst>
      <p:ext uri="{BB962C8B-B14F-4D97-AF65-F5344CB8AC3E}">
        <p14:creationId xmlns:p14="http://schemas.microsoft.com/office/powerpoint/2010/main" val="166613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3" name="Picture 2" descr="A green and red letters&#10;&#10;Description automatically generated">
            <a:extLst>
              <a:ext uri="{FF2B5EF4-FFF2-40B4-BE49-F238E27FC236}">
                <a16:creationId xmlns:a16="http://schemas.microsoft.com/office/drawing/2014/main" id="{E53B707B-A2CC-AD22-CF42-FCFF6C8F3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406" y="1816924"/>
            <a:ext cx="10475705" cy="2796639"/>
          </a:xfrm>
          <a:prstGeom prst="rect">
            <a:avLst/>
          </a:prstGeom>
        </p:spPr>
      </p:pic>
    </p:spTree>
    <p:extLst>
      <p:ext uri="{BB962C8B-B14F-4D97-AF65-F5344CB8AC3E}">
        <p14:creationId xmlns:p14="http://schemas.microsoft.com/office/powerpoint/2010/main" val="2304475174"/>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770395E-59FC-E4BD-D97C-1559AFD000D8}"/>
              </a:ext>
            </a:extLst>
          </p:cNvPr>
          <p:cNvSpPr/>
          <p:nvPr/>
        </p:nvSpPr>
        <p:spPr>
          <a:xfrm>
            <a:off x="141891" y="425670"/>
            <a:ext cx="11918730" cy="6085022"/>
          </a:xfrm>
          <a:prstGeom prst="roundRect">
            <a:avLst>
              <a:gd name="adj" fmla="val 1200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074" name="Picture 2" descr="Six happy cartoon children of different races wearing traditional clothing  from around the world and holding their flags | Premium AI-generated vector">
            <a:extLst>
              <a:ext uri="{FF2B5EF4-FFF2-40B4-BE49-F238E27FC236}">
                <a16:creationId xmlns:a16="http://schemas.microsoft.com/office/drawing/2014/main" id="{F2939BC4-C58A-0C8F-0CC1-806DB16C13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11" y="1251856"/>
            <a:ext cx="4857009" cy="48570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Giấy Ghi Chú Minh Họa PNG , Ghi Chú, Giấy, Ghi Nhớ PNG trong suốt  và Vector để tải xuống miễn phí">
            <a:extLst>
              <a:ext uri="{FF2B5EF4-FFF2-40B4-BE49-F238E27FC236}">
                <a16:creationId xmlns:a16="http://schemas.microsoft.com/office/drawing/2014/main" id="{2D7CB270-3E7C-B21E-4A61-71AAE067E9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11" t="19285" r="8056" b="18216"/>
          <a:stretch/>
        </p:blipFill>
        <p:spPr bwMode="auto">
          <a:xfrm>
            <a:off x="5262828" y="1140031"/>
            <a:ext cx="6384886" cy="46491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A1B9416-85CB-8749-3CAF-FDED6DB87EE6}"/>
              </a:ext>
            </a:extLst>
          </p:cNvPr>
          <p:cNvSpPr txBox="1"/>
          <p:nvPr/>
        </p:nvSpPr>
        <p:spPr>
          <a:xfrm>
            <a:off x="6377049" y="2220686"/>
            <a:ext cx="4476998" cy="2123658"/>
          </a:xfrm>
          <a:prstGeom prst="rect">
            <a:avLst/>
          </a:prstGeom>
          <a:noFill/>
        </p:spPr>
        <p:txBody>
          <a:bodyPr wrap="square" rtlCol="0">
            <a:spAutoFit/>
          </a:bodyPr>
          <a:lstStyle/>
          <a:p>
            <a:pPr algn="ctr"/>
            <a:r>
              <a:rPr lang="en-US" sz="6600" b="1" dirty="0">
                <a:latin typeface="Cambria" panose="02040503050406030204" pitchFamily="18" charset="0"/>
                <a:ea typeface="Cambria" panose="02040503050406030204" pitchFamily="18" charset="0"/>
              </a:rPr>
              <a:t>1. </a:t>
            </a:r>
            <a:r>
              <a:rPr lang="en-US" sz="6600" b="1" dirty="0" err="1">
                <a:latin typeface="Cambria" panose="02040503050406030204" pitchFamily="18" charset="0"/>
                <a:ea typeface="Cambria" panose="02040503050406030204" pitchFamily="18" charset="0"/>
              </a:rPr>
              <a:t>Dân</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số</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thế</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giới</a:t>
            </a:r>
            <a:endParaRPr lang="en-US" sz="6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5786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770395E-59FC-E4BD-D97C-1559AFD000D8}"/>
              </a:ext>
            </a:extLst>
          </p:cNvPr>
          <p:cNvSpPr/>
          <p:nvPr/>
        </p:nvSpPr>
        <p:spPr>
          <a:xfrm>
            <a:off x="141891" y="425670"/>
            <a:ext cx="11918730" cy="6085022"/>
          </a:xfrm>
          <a:prstGeom prst="roundRect">
            <a:avLst>
              <a:gd name="adj" fmla="val 1200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Nhóm 13">
            <a:extLst>
              <a:ext uri="{FF2B5EF4-FFF2-40B4-BE49-F238E27FC236}">
                <a16:creationId xmlns:a16="http://schemas.microsoft.com/office/drawing/2014/main" id="{0EE63A23-6E28-195E-EF87-CC3928A7F312}"/>
              </a:ext>
            </a:extLst>
          </p:cNvPr>
          <p:cNvGrpSpPr/>
          <p:nvPr/>
        </p:nvGrpSpPr>
        <p:grpSpPr>
          <a:xfrm>
            <a:off x="403882" y="242061"/>
            <a:ext cx="11479237" cy="1479861"/>
            <a:chOff x="1891864" y="468645"/>
            <a:chExt cx="9257830" cy="2757932"/>
          </a:xfrm>
        </p:grpSpPr>
        <p:sp>
          <p:nvSpPr>
            <p:cNvPr id="4" name="a">
              <a:extLst>
                <a:ext uri="{FF2B5EF4-FFF2-40B4-BE49-F238E27FC236}">
                  <a16:creationId xmlns:a16="http://schemas.microsoft.com/office/drawing/2014/main" id="{40F34B58-58B6-1224-9EF1-01D33A71DA4F}"/>
                </a:ext>
              </a:extLst>
            </p:cNvPr>
            <p:cNvSpPr/>
            <p:nvPr/>
          </p:nvSpPr>
          <p:spPr>
            <a:xfrm>
              <a:off x="1891864" y="468645"/>
              <a:ext cx="9257830" cy="2757932"/>
            </a:xfrm>
            <a:prstGeom prst="roundRect">
              <a:avLst>
                <a:gd name="adj" fmla="val 9449"/>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E97132">
                    <a:lumMod val="50000"/>
                  </a:srgbClr>
                </a:solidFill>
                <a:effectLst/>
                <a:uLnTx/>
                <a:uFillTx/>
                <a:latin typeface="Calibri" panose="020F0502020204030204"/>
                <a:ea typeface="+mn-ea"/>
                <a:cs typeface="+mn-cs"/>
              </a:endParaRPr>
            </a:p>
          </p:txBody>
        </p:sp>
        <p:sp>
          <p:nvSpPr>
            <p:cNvPr id="7" name="Hộp Văn bản 6">
              <a:extLst>
                <a:ext uri="{FF2B5EF4-FFF2-40B4-BE49-F238E27FC236}">
                  <a16:creationId xmlns:a16="http://schemas.microsoft.com/office/drawing/2014/main" id="{05FAA1CE-39A2-243A-3E79-7EDB4596217E}"/>
                </a:ext>
              </a:extLst>
            </p:cNvPr>
            <p:cNvSpPr txBox="1"/>
            <p:nvPr/>
          </p:nvSpPr>
          <p:spPr>
            <a:xfrm>
              <a:off x="1987273" y="468645"/>
              <a:ext cx="9117826" cy="258113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thông tin, quan sát hình 1 và bảng 1, em hãy: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Tính số năm để số dân trên thế giới tăng thêm 1 tỉ người và nhận xét.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So sánh số dân giữa các châu lục trên thế giới.</a:t>
              </a:r>
              <a:endPar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51656558-27AB-A969-988E-3A7D804CBD82}"/>
              </a:ext>
            </a:extLst>
          </p:cNvPr>
          <p:cNvPicPr>
            <a:picLocks noChangeAspect="1"/>
          </p:cNvPicPr>
          <p:nvPr/>
        </p:nvPicPr>
        <p:blipFill>
          <a:blip r:embed="rId2"/>
          <a:stretch>
            <a:fillRect/>
          </a:stretch>
        </p:blipFill>
        <p:spPr>
          <a:xfrm>
            <a:off x="1417927" y="2151968"/>
            <a:ext cx="8885609" cy="4082577"/>
          </a:xfrm>
          <a:prstGeom prst="rect">
            <a:avLst/>
          </a:prstGeom>
        </p:spPr>
      </p:pic>
    </p:spTree>
    <p:extLst>
      <p:ext uri="{BB962C8B-B14F-4D97-AF65-F5344CB8AC3E}">
        <p14:creationId xmlns:p14="http://schemas.microsoft.com/office/powerpoint/2010/main" val="5974386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770395E-59FC-E4BD-D97C-1559AFD000D8}"/>
              </a:ext>
            </a:extLst>
          </p:cNvPr>
          <p:cNvSpPr/>
          <p:nvPr/>
        </p:nvSpPr>
        <p:spPr>
          <a:xfrm>
            <a:off x="141891" y="178130"/>
            <a:ext cx="11918730" cy="6332562"/>
          </a:xfrm>
          <a:prstGeom prst="roundRect">
            <a:avLst>
              <a:gd name="adj" fmla="val 12003"/>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a:solidFill>
                  <a:prstClr val="white"/>
                </a:solidFill>
              </a:rPr>
              <a:t>đọc mục 1, quan sát hình 1, bảng 1 trang 100 SGK và thực hiện nhiệm vụ theo cặp đôi:</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cartoon of kids holding a bell&#10;&#10;Description automatically generated">
            <a:extLst>
              <a:ext uri="{FF2B5EF4-FFF2-40B4-BE49-F238E27FC236}">
                <a16:creationId xmlns:a16="http://schemas.microsoft.com/office/drawing/2014/main" id="{E53CDF39-7E51-C110-3AA1-D5C4B03AFD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1442" y="758284"/>
            <a:ext cx="8569115" cy="3609390"/>
          </a:xfrm>
          <a:prstGeom prst="rect">
            <a:avLst/>
          </a:prstGeom>
        </p:spPr>
      </p:pic>
      <p:sp>
        <p:nvSpPr>
          <p:cNvPr id="7" name="Rectangle: Rounded Corners 6">
            <a:extLst>
              <a:ext uri="{FF2B5EF4-FFF2-40B4-BE49-F238E27FC236}">
                <a16:creationId xmlns:a16="http://schemas.microsoft.com/office/drawing/2014/main" id="{C6749DC1-EA3E-3D43-6C1A-30E80C7C3380}"/>
              </a:ext>
            </a:extLst>
          </p:cNvPr>
          <p:cNvSpPr/>
          <p:nvPr/>
        </p:nvSpPr>
        <p:spPr>
          <a:xfrm>
            <a:off x="551985" y="4491076"/>
            <a:ext cx="11088029" cy="1608640"/>
          </a:xfrm>
          <a:custGeom>
            <a:avLst/>
            <a:gdLst>
              <a:gd name="connsiteX0" fmla="*/ 0 w 11088029"/>
              <a:gd name="connsiteY0" fmla="*/ 0 h 1608640"/>
              <a:gd name="connsiteX1" fmla="*/ 0 w 11088029"/>
              <a:gd name="connsiteY1" fmla="*/ 0 h 1608640"/>
              <a:gd name="connsiteX2" fmla="*/ 11088029 w 11088029"/>
              <a:gd name="connsiteY2" fmla="*/ 0 h 1608640"/>
              <a:gd name="connsiteX3" fmla="*/ 11088029 w 11088029"/>
              <a:gd name="connsiteY3" fmla="*/ 0 h 1608640"/>
              <a:gd name="connsiteX4" fmla="*/ 11088029 w 11088029"/>
              <a:gd name="connsiteY4" fmla="*/ 1608640 h 1608640"/>
              <a:gd name="connsiteX5" fmla="*/ 11088029 w 11088029"/>
              <a:gd name="connsiteY5" fmla="*/ 1608640 h 1608640"/>
              <a:gd name="connsiteX6" fmla="*/ 0 w 11088029"/>
              <a:gd name="connsiteY6" fmla="*/ 1608640 h 1608640"/>
              <a:gd name="connsiteX7" fmla="*/ 0 w 11088029"/>
              <a:gd name="connsiteY7" fmla="*/ 1608640 h 1608640"/>
              <a:gd name="connsiteX8" fmla="*/ 0 w 11088029"/>
              <a:gd name="connsiteY8" fmla="*/ 0 h 160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8029" h="1608640" fill="none" extrusionOk="0">
                <a:moveTo>
                  <a:pt x="0" y="0"/>
                </a:moveTo>
                <a:lnTo>
                  <a:pt x="0" y="0"/>
                </a:lnTo>
                <a:cubicBezTo>
                  <a:pt x="3159824" y="5753"/>
                  <a:pt x="8938096" y="-51483"/>
                  <a:pt x="11088029" y="0"/>
                </a:cubicBezTo>
                <a:lnTo>
                  <a:pt x="11088029" y="0"/>
                </a:lnTo>
                <a:cubicBezTo>
                  <a:pt x="10982797" y="594833"/>
                  <a:pt x="10990352" y="1270940"/>
                  <a:pt x="11088029" y="1608640"/>
                </a:cubicBezTo>
                <a:lnTo>
                  <a:pt x="11088029" y="1608640"/>
                </a:lnTo>
                <a:cubicBezTo>
                  <a:pt x="9110888" y="1589682"/>
                  <a:pt x="4736197" y="1547999"/>
                  <a:pt x="0" y="1608640"/>
                </a:cubicBezTo>
                <a:lnTo>
                  <a:pt x="0" y="1608640"/>
                </a:lnTo>
                <a:cubicBezTo>
                  <a:pt x="6373" y="1379734"/>
                  <a:pt x="86748" y="705026"/>
                  <a:pt x="0" y="0"/>
                </a:cubicBezTo>
                <a:close/>
              </a:path>
              <a:path w="11088029" h="1608640" stroke="0" extrusionOk="0">
                <a:moveTo>
                  <a:pt x="0" y="0"/>
                </a:moveTo>
                <a:lnTo>
                  <a:pt x="0" y="0"/>
                </a:lnTo>
                <a:cubicBezTo>
                  <a:pt x="5323183" y="-133594"/>
                  <a:pt x="6700106" y="63808"/>
                  <a:pt x="11088029" y="0"/>
                </a:cubicBezTo>
                <a:lnTo>
                  <a:pt x="11088029" y="0"/>
                </a:lnTo>
                <a:cubicBezTo>
                  <a:pt x="11035659" y="502444"/>
                  <a:pt x="11166207" y="1407640"/>
                  <a:pt x="11088029" y="1608640"/>
                </a:cubicBezTo>
                <a:lnTo>
                  <a:pt x="11088029" y="1608640"/>
                </a:lnTo>
                <a:cubicBezTo>
                  <a:pt x="7292868" y="1549746"/>
                  <a:pt x="3527294" y="1622873"/>
                  <a:pt x="0" y="1608640"/>
                </a:cubicBezTo>
                <a:lnTo>
                  <a:pt x="0" y="1608640"/>
                </a:lnTo>
                <a:cubicBezTo>
                  <a:pt x="4776" y="1283881"/>
                  <a:pt x="-72827" y="272056"/>
                  <a:pt x="0" y="0"/>
                </a:cubicBezTo>
                <a:close/>
              </a:path>
            </a:pathLst>
          </a:custGeom>
          <a:solidFill>
            <a:srgbClr val="EDB8B5"/>
          </a:solidFill>
          <a:ln w="38100">
            <a:solidFill>
              <a:srgbClr val="B2322B"/>
            </a:solidFill>
            <a:extLst>
              <a:ext uri="{C807C97D-BFC1-408E-A445-0C87EB9F89A2}">
                <ask:lineSketchStyleProps xmlns:ask="http://schemas.microsoft.com/office/drawing/2018/sketchyshapes" xmlns="" sd="852854689">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Cambria" panose="02040503050406030204" pitchFamily="18" charset="0"/>
                <a:ea typeface="Cambria" panose="02040503050406030204" pitchFamily="18" charset="0"/>
              </a:rPr>
              <a:t>Đọc</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mục</a:t>
            </a:r>
            <a:r>
              <a:rPr lang="en-US" sz="3600" b="1" dirty="0">
                <a:solidFill>
                  <a:schemeClr val="tx1"/>
                </a:solidFill>
                <a:latin typeface="Cambria" panose="02040503050406030204" pitchFamily="18" charset="0"/>
                <a:ea typeface="Cambria" panose="02040503050406030204" pitchFamily="18" charset="0"/>
              </a:rPr>
              <a:t> 1, </a:t>
            </a:r>
            <a:r>
              <a:rPr lang="en-US" sz="3600" b="1" dirty="0" err="1">
                <a:solidFill>
                  <a:schemeClr val="tx1"/>
                </a:solidFill>
                <a:latin typeface="Cambria" panose="02040503050406030204" pitchFamily="18" charset="0"/>
                <a:ea typeface="Cambria" panose="02040503050406030204" pitchFamily="18" charset="0"/>
              </a:rPr>
              <a:t>quan</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sát</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hình</a:t>
            </a:r>
            <a:r>
              <a:rPr lang="en-US" sz="3600" b="1" dirty="0">
                <a:solidFill>
                  <a:schemeClr val="tx1"/>
                </a:solidFill>
                <a:latin typeface="Cambria" panose="02040503050406030204" pitchFamily="18" charset="0"/>
                <a:ea typeface="Cambria" panose="02040503050406030204" pitchFamily="18" charset="0"/>
              </a:rPr>
              <a:t> 1, </a:t>
            </a:r>
            <a:r>
              <a:rPr lang="en-US" sz="3600" b="1" dirty="0" err="1">
                <a:solidFill>
                  <a:schemeClr val="tx1"/>
                </a:solidFill>
                <a:latin typeface="Cambria" panose="02040503050406030204" pitchFamily="18" charset="0"/>
                <a:ea typeface="Cambria" panose="02040503050406030204" pitchFamily="18" charset="0"/>
              </a:rPr>
              <a:t>bảng</a:t>
            </a:r>
            <a:r>
              <a:rPr lang="en-US" sz="3600" b="1" dirty="0">
                <a:solidFill>
                  <a:schemeClr val="tx1"/>
                </a:solidFill>
                <a:latin typeface="Cambria" panose="02040503050406030204" pitchFamily="18" charset="0"/>
                <a:ea typeface="Cambria" panose="02040503050406030204" pitchFamily="18" charset="0"/>
              </a:rPr>
              <a:t> 1 </a:t>
            </a:r>
            <a:r>
              <a:rPr lang="en-US" sz="3600" b="1" dirty="0" err="1">
                <a:solidFill>
                  <a:schemeClr val="tx1"/>
                </a:solidFill>
                <a:latin typeface="Cambria" panose="02040503050406030204" pitchFamily="18" charset="0"/>
                <a:ea typeface="Cambria" panose="02040503050406030204" pitchFamily="18" charset="0"/>
              </a:rPr>
              <a:t>trang</a:t>
            </a:r>
            <a:r>
              <a:rPr lang="en-US" sz="3600" b="1" dirty="0">
                <a:solidFill>
                  <a:schemeClr val="tx1"/>
                </a:solidFill>
                <a:latin typeface="Cambria" panose="02040503050406030204" pitchFamily="18" charset="0"/>
                <a:ea typeface="Cambria" panose="02040503050406030204" pitchFamily="18" charset="0"/>
              </a:rPr>
              <a:t> 100 SGK </a:t>
            </a:r>
            <a:r>
              <a:rPr lang="en-US" sz="3600" b="1" dirty="0" err="1">
                <a:solidFill>
                  <a:schemeClr val="tx1"/>
                </a:solidFill>
                <a:latin typeface="Cambria" panose="02040503050406030204" pitchFamily="18" charset="0"/>
                <a:ea typeface="Cambria" panose="02040503050406030204" pitchFamily="18" charset="0"/>
              </a:rPr>
              <a:t>và</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thực</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hiện</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nhiệm</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vụ</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theo</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cặp</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đôi</a:t>
            </a:r>
            <a:endParaRPr lang="en-US" sz="36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5516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770395E-59FC-E4BD-D97C-1559AFD000D8}"/>
              </a:ext>
            </a:extLst>
          </p:cNvPr>
          <p:cNvSpPr/>
          <p:nvPr/>
        </p:nvSpPr>
        <p:spPr>
          <a:xfrm>
            <a:off x="141891" y="425670"/>
            <a:ext cx="11918730" cy="6085022"/>
          </a:xfrm>
          <a:prstGeom prst="roundRect">
            <a:avLst>
              <a:gd name="adj" fmla="val 1200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DAA2308F-2C1F-75B5-E9C7-DFEC9820F4A3}"/>
              </a:ext>
            </a:extLst>
          </p:cNvPr>
          <p:cNvPicPr>
            <a:picLocks noChangeAspect="1"/>
          </p:cNvPicPr>
          <p:nvPr/>
        </p:nvPicPr>
        <p:blipFill>
          <a:blip r:embed="rId2"/>
          <a:stretch>
            <a:fillRect/>
          </a:stretch>
        </p:blipFill>
        <p:spPr>
          <a:xfrm>
            <a:off x="920461" y="1719695"/>
            <a:ext cx="3867150" cy="3086100"/>
          </a:xfrm>
          <a:prstGeom prst="rect">
            <a:avLst/>
          </a:prstGeom>
        </p:spPr>
      </p:pic>
      <p:sp>
        <p:nvSpPr>
          <p:cNvPr id="8" name="Hình chữ nhật: Góc Tròn 29">
            <a:extLst>
              <a:ext uri="{FF2B5EF4-FFF2-40B4-BE49-F238E27FC236}">
                <a16:creationId xmlns:a16="http://schemas.microsoft.com/office/drawing/2014/main" id="{24E50D3D-3E43-1C71-9870-B857F44CEDE2}"/>
              </a:ext>
            </a:extLst>
          </p:cNvPr>
          <p:cNvSpPr/>
          <p:nvPr/>
        </p:nvSpPr>
        <p:spPr>
          <a:xfrm>
            <a:off x="5418845" y="875236"/>
            <a:ext cx="6266474" cy="4777419"/>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62963"/>
                </a:solidFill>
                <a:latin typeface="Cambria" panose="02040503050406030204" pitchFamily="18" charset="0"/>
                <a:ea typeface="Cambria" panose="02040503050406030204" pitchFamily="18" charset="0"/>
              </a:rPr>
              <a:t>Số năm để dân số thế giới tăng thêm 1 tỉ người ngày càng rút ngắn: </a:t>
            </a:r>
            <a:r>
              <a:rPr lang="vi-VN" sz="2800" dirty="0">
                <a:solidFill>
                  <a:srgbClr val="062963"/>
                </a:solidFill>
                <a:latin typeface="Cambria" panose="02040503050406030204" pitchFamily="18" charset="0"/>
                <a:ea typeface="Cambria" panose="02040503050406030204" pitchFamily="18" charset="0"/>
              </a:rPr>
              <a:t>13 năm, 12 năm, 12 năm và 11 năm. Nhận xét. Dân số thế giới ngày càng đông. Năm 1804, dân số thế giới đạt 1 tỉ người, Tháng 11-2022, dân số thế giới đạt 8 tỉ người. Thời gian để dân số thế giới tăng thêm 1 tỉ người ngày càng rút ngắn.</a:t>
            </a:r>
            <a:endParaRPr lang="en-US" sz="2800" dirty="0">
              <a:solidFill>
                <a:srgbClr val="06296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59812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10DFC6B-48E9-4C13-B83D-704701FC0527}">
  <we:reference id="4b785c87-866c-4bad-85d8-5d1ae467ac9a" version="3.12.0.0" store="EXCatalog" storeType="EXCatalog"/>
  <we:alternateReferences>
    <we:reference id="WA104381909" version="3.12.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9Slide.vn</Template>
  <TotalTime>542</TotalTime>
  <Words>627</Words>
  <Application>Microsoft Office PowerPoint</Application>
  <PresentationFormat>Widescreen</PresentationFormat>
  <Paragraphs>23</Paragraphs>
  <Slides>18</Slides>
  <Notes>2</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Aptos</vt:lpstr>
      <vt:lpstr>Aptos Display</vt:lpstr>
      <vt:lpstr>Arial</vt:lpstr>
      <vt:lpstr>Calibri</vt:lpstr>
      <vt:lpstr>Cambria</vt:lpstr>
      <vt:lpstr>等线</vt:lpstr>
      <vt:lpstr>字魂59号-创粗黑</vt:lpstr>
      <vt:lpstr>方正硬笔楷书繁体</vt:lpstr>
      <vt:lpstr>Custom Design</vt:lpstr>
      <vt:lpstr>1_Custom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hien tran 0353095025</cp:lastModifiedBy>
  <cp:revision>46</cp:revision>
  <dcterms:created xsi:type="dcterms:W3CDTF">2023-10-12T12:18:02Z</dcterms:created>
  <dcterms:modified xsi:type="dcterms:W3CDTF">2025-03-25T01:33:10Z</dcterms:modified>
  <cp:category>9Slide.vn</cp:category>
</cp:coreProperties>
</file>