
<file path=[Content_Types].xml><?xml version="1.0" encoding="utf-8"?>
<Types xmlns="http://schemas.openxmlformats.org/package/2006/content-types">
  <Default Extension="jpe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3" r:id="rId3"/>
    <p:sldId id="264" r:id="rId4"/>
    <p:sldId id="266" r:id="rId5"/>
    <p:sldId id="260" r:id="rId6"/>
    <p:sldId id="256" r:id="rId7"/>
    <p:sldId id="261" r:id="rId8"/>
    <p:sldId id="257" r:id="rId9"/>
    <p:sldId id="262" r:id="rId10"/>
    <p:sldId id="258" r:id="rId11"/>
    <p:sldId id="268" r:id="rId12"/>
    <p:sldId id="259" r:id="rId13"/>
    <p:sldId id="267" r:id="rId14"/>
    <p:sldId id="272"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0" d="100"/>
          <a:sy n="90" d="100"/>
        </p:scale>
        <p:origin x="30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91BEE7-2053-4CD8-A527-7B8E76C47CD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E39CE-6F9D-436B-9B2A-72020BEE8177}" type="slidenum">
              <a:rPr lang="en-US" smtClean="0"/>
              <a:t>‹#›</a:t>
            </a:fld>
            <a:endParaRPr lang="en-US"/>
          </a:p>
        </p:txBody>
      </p:sp>
    </p:spTree>
    <p:extLst>
      <p:ext uri="{BB962C8B-B14F-4D97-AF65-F5344CB8AC3E}">
        <p14:creationId xmlns:p14="http://schemas.microsoft.com/office/powerpoint/2010/main" val="246732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1BEE7-2053-4CD8-A527-7B8E76C47CD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E39CE-6F9D-436B-9B2A-72020BEE8177}" type="slidenum">
              <a:rPr lang="en-US" smtClean="0"/>
              <a:t>‹#›</a:t>
            </a:fld>
            <a:endParaRPr lang="en-US"/>
          </a:p>
        </p:txBody>
      </p:sp>
    </p:spTree>
    <p:extLst>
      <p:ext uri="{BB962C8B-B14F-4D97-AF65-F5344CB8AC3E}">
        <p14:creationId xmlns:p14="http://schemas.microsoft.com/office/powerpoint/2010/main" val="40975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1BEE7-2053-4CD8-A527-7B8E76C47CD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E39CE-6F9D-436B-9B2A-72020BEE8177}" type="slidenum">
              <a:rPr lang="en-US" smtClean="0"/>
              <a:t>‹#›</a:t>
            </a:fld>
            <a:endParaRPr lang="en-US"/>
          </a:p>
        </p:txBody>
      </p:sp>
    </p:spTree>
    <p:extLst>
      <p:ext uri="{BB962C8B-B14F-4D97-AF65-F5344CB8AC3E}">
        <p14:creationId xmlns:p14="http://schemas.microsoft.com/office/powerpoint/2010/main" val="124360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1BEE7-2053-4CD8-A527-7B8E76C47CD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E39CE-6F9D-436B-9B2A-72020BEE8177}" type="slidenum">
              <a:rPr lang="en-US" smtClean="0"/>
              <a:t>‹#›</a:t>
            </a:fld>
            <a:endParaRPr lang="en-US"/>
          </a:p>
        </p:txBody>
      </p:sp>
    </p:spTree>
    <p:extLst>
      <p:ext uri="{BB962C8B-B14F-4D97-AF65-F5344CB8AC3E}">
        <p14:creationId xmlns:p14="http://schemas.microsoft.com/office/powerpoint/2010/main" val="8584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91BEE7-2053-4CD8-A527-7B8E76C47CD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E39CE-6F9D-436B-9B2A-72020BEE8177}" type="slidenum">
              <a:rPr lang="en-US" smtClean="0"/>
              <a:t>‹#›</a:t>
            </a:fld>
            <a:endParaRPr lang="en-US"/>
          </a:p>
        </p:txBody>
      </p:sp>
    </p:spTree>
    <p:extLst>
      <p:ext uri="{BB962C8B-B14F-4D97-AF65-F5344CB8AC3E}">
        <p14:creationId xmlns:p14="http://schemas.microsoft.com/office/powerpoint/2010/main" val="243047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91BEE7-2053-4CD8-A527-7B8E76C47CDC}"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E39CE-6F9D-436B-9B2A-72020BEE8177}" type="slidenum">
              <a:rPr lang="en-US" smtClean="0"/>
              <a:t>‹#›</a:t>
            </a:fld>
            <a:endParaRPr lang="en-US"/>
          </a:p>
        </p:txBody>
      </p:sp>
    </p:spTree>
    <p:extLst>
      <p:ext uri="{BB962C8B-B14F-4D97-AF65-F5344CB8AC3E}">
        <p14:creationId xmlns:p14="http://schemas.microsoft.com/office/powerpoint/2010/main" val="276864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91BEE7-2053-4CD8-A527-7B8E76C47CDC}" type="datetimeFigureOut">
              <a:rPr lang="en-US" smtClean="0"/>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E39CE-6F9D-436B-9B2A-72020BEE8177}" type="slidenum">
              <a:rPr lang="en-US" smtClean="0"/>
              <a:t>‹#›</a:t>
            </a:fld>
            <a:endParaRPr lang="en-US"/>
          </a:p>
        </p:txBody>
      </p:sp>
    </p:spTree>
    <p:extLst>
      <p:ext uri="{BB962C8B-B14F-4D97-AF65-F5344CB8AC3E}">
        <p14:creationId xmlns:p14="http://schemas.microsoft.com/office/powerpoint/2010/main" val="310173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1BEE7-2053-4CD8-A527-7B8E76C47CDC}" type="datetimeFigureOut">
              <a:rPr lang="en-US" smtClean="0"/>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E39CE-6F9D-436B-9B2A-72020BEE8177}" type="slidenum">
              <a:rPr lang="en-US" smtClean="0"/>
              <a:t>‹#›</a:t>
            </a:fld>
            <a:endParaRPr lang="en-US"/>
          </a:p>
        </p:txBody>
      </p:sp>
    </p:spTree>
    <p:extLst>
      <p:ext uri="{BB962C8B-B14F-4D97-AF65-F5344CB8AC3E}">
        <p14:creationId xmlns:p14="http://schemas.microsoft.com/office/powerpoint/2010/main" val="349195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1BEE7-2053-4CD8-A527-7B8E76C47CDC}" type="datetimeFigureOut">
              <a:rPr lang="en-US" smtClean="0"/>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E39CE-6F9D-436B-9B2A-72020BEE8177}" type="slidenum">
              <a:rPr lang="en-US" smtClean="0"/>
              <a:t>‹#›</a:t>
            </a:fld>
            <a:endParaRPr lang="en-US"/>
          </a:p>
        </p:txBody>
      </p:sp>
    </p:spTree>
    <p:extLst>
      <p:ext uri="{BB962C8B-B14F-4D97-AF65-F5344CB8AC3E}">
        <p14:creationId xmlns:p14="http://schemas.microsoft.com/office/powerpoint/2010/main" val="12431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91BEE7-2053-4CD8-A527-7B8E76C47CDC}"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E39CE-6F9D-436B-9B2A-72020BEE8177}" type="slidenum">
              <a:rPr lang="en-US" smtClean="0"/>
              <a:t>‹#›</a:t>
            </a:fld>
            <a:endParaRPr lang="en-US"/>
          </a:p>
        </p:txBody>
      </p:sp>
    </p:spTree>
    <p:extLst>
      <p:ext uri="{BB962C8B-B14F-4D97-AF65-F5344CB8AC3E}">
        <p14:creationId xmlns:p14="http://schemas.microsoft.com/office/powerpoint/2010/main" val="148627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91BEE7-2053-4CD8-A527-7B8E76C47CDC}"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E39CE-6F9D-436B-9B2A-72020BEE8177}" type="slidenum">
              <a:rPr lang="en-US" smtClean="0"/>
              <a:t>‹#›</a:t>
            </a:fld>
            <a:endParaRPr lang="en-US"/>
          </a:p>
        </p:txBody>
      </p:sp>
    </p:spTree>
    <p:extLst>
      <p:ext uri="{BB962C8B-B14F-4D97-AF65-F5344CB8AC3E}">
        <p14:creationId xmlns:p14="http://schemas.microsoft.com/office/powerpoint/2010/main" val="112154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1BEE7-2053-4CD8-A527-7B8E76C47CDC}" type="datetimeFigureOut">
              <a:rPr lang="en-US" smtClean="0"/>
              <a:t>4/12/2025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E39CE-6F9D-436B-9B2A-72020BEE8177}" type="slidenum">
              <a:rPr lang="en-US" smtClean="0"/>
              <a:t>‹#›</a:t>
            </a:fld>
            <a:endParaRPr lang="en-US"/>
          </a:p>
        </p:txBody>
      </p:sp>
    </p:spTree>
    <p:extLst>
      <p:ext uri="{BB962C8B-B14F-4D97-AF65-F5344CB8AC3E}">
        <p14:creationId xmlns:p14="http://schemas.microsoft.com/office/powerpoint/2010/main" val="228625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67401"/>
          </a:xfrm>
          <a:prstGeom prst="rect">
            <a:avLst/>
          </a:prstGeom>
        </p:spPr>
      </p:pic>
    </p:spTree>
    <p:extLst>
      <p:ext uri="{BB962C8B-B14F-4D97-AF65-F5344CB8AC3E}">
        <p14:creationId xmlns:p14="http://schemas.microsoft.com/office/powerpoint/2010/main" val="3453420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4"/>
          <a:stretch>
            <a:fillRect/>
          </a:stretch>
        </p:blipFill>
        <p:spPr>
          <a:xfrm>
            <a:off x="0" y="-33994"/>
            <a:ext cx="12191999" cy="6834861"/>
          </a:xfrm>
          <a:prstGeom prst="rect">
            <a:avLst/>
          </a:prstGeom>
        </p:spPr>
      </p:pic>
      <p:sp>
        <p:nvSpPr>
          <p:cNvPr id="9" name="Oval 8"/>
          <p:cNvSpPr/>
          <p:nvPr/>
        </p:nvSpPr>
        <p:spPr>
          <a:xfrm>
            <a:off x="1081377" y="5017273"/>
            <a:ext cx="500933" cy="755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235258" y="3705308"/>
            <a:ext cx="3853777" cy="2623930"/>
          </a:xfrm>
          <a:prstGeom prst="rect">
            <a:avLst/>
          </a:prstGeom>
        </p:spPr>
      </p:pic>
    </p:spTree>
    <p:extLst>
      <p:ext uri="{BB962C8B-B14F-4D97-AF65-F5344CB8AC3E}">
        <p14:creationId xmlns:p14="http://schemas.microsoft.com/office/powerpoint/2010/main" val="52992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01006" y="365124"/>
            <a:ext cx="11347251" cy="5987968"/>
          </a:xfrm>
          <a:prstGeom prst="rect">
            <a:avLst/>
          </a:prstGeom>
        </p:spPr>
      </p:pic>
    </p:spTree>
    <p:extLst>
      <p:ext uri="{BB962C8B-B14F-4D97-AF65-F5344CB8AC3E}">
        <p14:creationId xmlns:p14="http://schemas.microsoft.com/office/powerpoint/2010/main" val="327838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a:stretch>
            <a:fillRect/>
          </a:stretch>
        </p:blipFill>
        <p:spPr>
          <a:xfrm>
            <a:off x="0" y="63610"/>
            <a:ext cx="12192000" cy="6794390"/>
          </a:xfrm>
          <a:prstGeom prst="rect">
            <a:avLst/>
          </a:prstGeom>
        </p:spPr>
      </p:pic>
      <p:sp>
        <p:nvSpPr>
          <p:cNvPr id="7" name="5-Point Star 6"/>
          <p:cNvSpPr/>
          <p:nvPr/>
        </p:nvSpPr>
        <p:spPr>
          <a:xfrm>
            <a:off x="1327868" y="3482673"/>
            <a:ext cx="636105" cy="5645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327868" y="4118776"/>
            <a:ext cx="580445" cy="65200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407380" y="4796625"/>
            <a:ext cx="500933" cy="6023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259541" y="3482673"/>
            <a:ext cx="4524292" cy="2543051"/>
          </a:xfrm>
          <a:prstGeom prst="rect">
            <a:avLst/>
          </a:prstGeom>
        </p:spPr>
      </p:pic>
    </p:spTree>
    <p:extLst>
      <p:ext uri="{BB962C8B-B14F-4D97-AF65-F5344CB8AC3E}">
        <p14:creationId xmlns:p14="http://schemas.microsoft.com/office/powerpoint/2010/main" val="18601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video>
              <p:cMediaNode vol="80000">
                <p:cTn id="26" fill="hold" display="0">
                  <p:stCondLst>
                    <p:cond delay="indefinite"/>
                  </p:stCondLst>
                </p:cTn>
                <p:tgtEl>
                  <p:spTgt spid="3"/>
                </p:tgtEl>
              </p:cMediaNode>
            </p:video>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35172"/>
            <a:ext cx="12238371" cy="6305385"/>
          </a:xfrm>
          <a:prstGeom prst="rect">
            <a:avLst/>
          </a:prstGeom>
        </p:spPr>
      </p:pic>
    </p:spTree>
    <p:extLst>
      <p:ext uri="{BB962C8B-B14F-4D97-AF65-F5344CB8AC3E}">
        <p14:creationId xmlns:p14="http://schemas.microsoft.com/office/powerpoint/2010/main" val="2063726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012" y="611615"/>
            <a:ext cx="5109376" cy="1325563"/>
          </a:xfrm>
        </p:spPr>
        <p:txBody>
          <a:bodyPr/>
          <a:lstStyle/>
          <a:p>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8539" y="2043485"/>
            <a:ext cx="7895645" cy="3519115"/>
          </a:xfrm>
        </p:spPr>
        <p:txBody>
          <a:bodyPr>
            <a:normAutofit fontScale="85000" lnSpcReduction="10000"/>
          </a:bodyPr>
          <a:lstStyle/>
          <a:p>
            <a:pPr marL="0" indent="0" algn="just">
              <a:lnSpc>
                <a:spcPct val="135000"/>
              </a:lnSpc>
              <a:buNone/>
            </a:pP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thơ</a:t>
            </a:r>
            <a:r>
              <a:rPr lang="en-US" sz="4800" dirty="0">
                <a:latin typeface="Times New Roman" panose="02020603050405020304" pitchFamily="18" charset="0"/>
                <a:cs typeface="Times New Roman" panose="02020603050405020304" pitchFamily="18" charset="0"/>
              </a:rPr>
              <a:t> ca </a:t>
            </a:r>
            <a:r>
              <a:rPr lang="en-US" sz="4800" dirty="0" err="1">
                <a:latin typeface="Times New Roman" panose="02020603050405020304" pitchFamily="18" charset="0"/>
                <a:cs typeface="Times New Roman" panose="02020603050405020304" pitchFamily="18" charset="0"/>
              </a:rPr>
              <a:t>ngợi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lòng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dũng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cảm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lòng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yêu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thiếu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niên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Việt</a:t>
            </a:r>
            <a:r>
              <a:rPr lang="en-US" sz="4800" dirty="0">
                <a:latin typeface="Times New Roman" panose="02020603050405020304" pitchFamily="18" charset="0"/>
                <a:cs typeface="Times New Roman" panose="02020603050405020304" pitchFamily="18" charset="0"/>
              </a:rPr>
              <a:t> </a:t>
            </a:r>
            <a:r>
              <a:rPr lang="en-US" sz="4800">
                <a:latin typeface="Times New Roman" panose="02020603050405020304" pitchFamily="18" charset="0"/>
                <a:cs typeface="Times New Roman" panose="02020603050405020304" pitchFamily="18" charset="0"/>
              </a:rPr>
              <a:t>Nam (cậu </a:t>
            </a:r>
            <a:r>
              <a:rPr lang="en-US" sz="4800" dirty="0" err="1">
                <a:latin typeface="Times New Roman" panose="02020603050405020304" pitchFamily="18" charset="0"/>
                <a:cs typeface="Times New Roman" panose="02020603050405020304" pitchFamily="18" charset="0"/>
              </a:rPr>
              <a:t>bé</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Bảo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Ninh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cuộc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kháng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chiến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Mĩ</a:t>
            </a:r>
            <a:r>
              <a:rPr lang="en-US" sz="4800"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8239008" y="3581400"/>
            <a:ext cx="3952991" cy="3271596"/>
          </a:xfrm>
          <a:prstGeom prst="rect">
            <a:avLst/>
          </a:prstGeom>
        </p:spPr>
      </p:pic>
      <p:pic>
        <p:nvPicPr>
          <p:cNvPr id="6" name="Picture 5"/>
          <p:cNvPicPr>
            <a:picLocks noChangeAspect="1"/>
          </p:cNvPicPr>
          <p:nvPr/>
        </p:nvPicPr>
        <p:blipFill>
          <a:blip r:embed="rId3"/>
          <a:stretch>
            <a:fillRect/>
          </a:stretch>
        </p:blipFill>
        <p:spPr>
          <a:xfrm>
            <a:off x="5573864" y="33338"/>
            <a:ext cx="6618136" cy="1657350"/>
          </a:xfrm>
          <a:prstGeom prst="rect">
            <a:avLst/>
          </a:prstGeom>
        </p:spPr>
      </p:pic>
    </p:spTree>
    <p:extLst>
      <p:ext uri="{BB962C8B-B14F-4D97-AF65-F5344CB8AC3E}">
        <p14:creationId xmlns:p14="http://schemas.microsoft.com/office/powerpoint/2010/main" val="344430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122614" cy="6965343"/>
          </a:xfrm>
          <a:prstGeom prst="rect">
            <a:avLst/>
          </a:prstGeom>
        </p:spPr>
      </p:pic>
    </p:spTree>
    <p:extLst>
      <p:ext uri="{BB962C8B-B14F-4D97-AF65-F5344CB8AC3E}">
        <p14:creationId xmlns:p14="http://schemas.microsoft.com/office/powerpoint/2010/main" val="242797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07382" y="427853"/>
            <a:ext cx="3474719" cy="6124754"/>
          </a:xfrm>
          <a:prstGeom prst="rect">
            <a:avLst/>
          </a:prstGeom>
        </p:spPr>
        <p:txBody>
          <a:bodyPr wrap="square">
            <a:spAutoFit/>
          </a:bodyPr>
          <a:lstStyle/>
          <a:p>
            <a:r>
              <a:rPr lang="vi-VN" sz="2800" dirty="0">
                <a:latin typeface="+mj-lt"/>
              </a:rPr>
              <a:t>Dưới trời lửa khói</a:t>
            </a:r>
            <a:r>
              <a:rPr lang="en-US" sz="2800" dirty="0">
                <a:latin typeface="+mj-lt"/>
              </a:rPr>
              <a:t>/</a:t>
            </a:r>
          </a:p>
          <a:p>
            <a:r>
              <a:rPr lang="vi-VN" sz="2800" dirty="0">
                <a:latin typeface="+mj-lt"/>
              </a:rPr>
              <a:t>Em</a:t>
            </a:r>
            <a:r>
              <a:rPr lang="en-US" sz="2800" dirty="0">
                <a:latin typeface="+mj-lt"/>
              </a:rPr>
              <a:t>/</a:t>
            </a:r>
            <a:r>
              <a:rPr lang="vi-VN" sz="2800" dirty="0">
                <a:latin typeface="+mj-lt"/>
              </a:rPr>
              <a:t> như </a:t>
            </a:r>
            <a:r>
              <a:rPr lang="vi-VN" sz="2800" dirty="0">
                <a:solidFill>
                  <a:srgbClr val="FF0000"/>
                </a:solidFill>
                <a:latin typeface="+mj-lt"/>
              </a:rPr>
              <a:t>cánh tên</a:t>
            </a:r>
            <a:endParaRPr lang="en-US" sz="2800" dirty="0">
              <a:solidFill>
                <a:srgbClr val="FF0000"/>
              </a:solidFill>
              <a:latin typeface="+mj-lt"/>
            </a:endParaRPr>
          </a:p>
          <a:p>
            <a:r>
              <a:rPr lang="vi-VN" sz="2800" dirty="0">
                <a:solidFill>
                  <a:srgbClr val="FF0000"/>
                </a:solidFill>
                <a:latin typeface="+mj-lt"/>
              </a:rPr>
              <a:t>Bay</a:t>
            </a:r>
            <a:r>
              <a:rPr lang="vi-VN" sz="2800" dirty="0">
                <a:latin typeface="+mj-lt"/>
              </a:rPr>
              <a:t> trên cồn cát</a:t>
            </a:r>
            <a:r>
              <a:rPr lang="en-US" sz="2800" dirty="0">
                <a:latin typeface="+mj-lt"/>
              </a:rPr>
              <a:t>/</a:t>
            </a:r>
          </a:p>
          <a:p>
            <a:r>
              <a:rPr lang="vi-VN" sz="2800" dirty="0">
                <a:solidFill>
                  <a:srgbClr val="FF0000"/>
                </a:solidFill>
                <a:latin typeface="+mj-lt"/>
              </a:rPr>
              <a:t>Rẽ</a:t>
            </a:r>
            <a:r>
              <a:rPr lang="vi-VN" sz="2800" dirty="0">
                <a:latin typeface="+mj-lt"/>
              </a:rPr>
              <a:t> gió </a:t>
            </a:r>
            <a:r>
              <a:rPr lang="en-US" sz="2800" dirty="0">
                <a:latin typeface="+mj-lt"/>
              </a:rPr>
              <a:t>/</a:t>
            </a:r>
            <a:r>
              <a:rPr lang="vi-VN" sz="2800" dirty="0">
                <a:latin typeface="+mj-lt"/>
              </a:rPr>
              <a:t>xông lên.</a:t>
            </a:r>
            <a:endParaRPr lang="en-US" sz="2800" dirty="0">
              <a:latin typeface="+mj-lt"/>
            </a:endParaRPr>
          </a:p>
          <a:p>
            <a:endParaRPr lang="en-US" sz="2800" dirty="0">
              <a:latin typeface="+mj-lt"/>
            </a:endParaRPr>
          </a:p>
          <a:p>
            <a:r>
              <a:rPr lang="vi-VN" sz="2800" dirty="0">
                <a:latin typeface="+mj-lt"/>
              </a:rPr>
              <a:t>Cởi khăn quàng đỏ</a:t>
            </a:r>
            <a:r>
              <a:rPr lang="en-US" sz="2800" dirty="0">
                <a:latin typeface="+mj-lt"/>
              </a:rPr>
              <a:t>/</a:t>
            </a:r>
          </a:p>
          <a:p>
            <a:r>
              <a:rPr lang="vi-VN" sz="2800" dirty="0">
                <a:latin typeface="+mj-lt"/>
              </a:rPr>
              <a:t>Bọc đạn</a:t>
            </a:r>
            <a:r>
              <a:rPr lang="en-US" sz="2800" dirty="0">
                <a:latin typeface="+mj-lt"/>
              </a:rPr>
              <a:t>/</a:t>
            </a:r>
            <a:r>
              <a:rPr lang="vi-VN" sz="2800" dirty="0">
                <a:latin typeface="+mj-lt"/>
              </a:rPr>
              <a:t> chuyền đi</a:t>
            </a:r>
            <a:endParaRPr lang="en-US" sz="2800" dirty="0">
              <a:latin typeface="+mj-lt"/>
            </a:endParaRPr>
          </a:p>
          <a:p>
            <a:r>
              <a:rPr lang="vi-VN" sz="2800" dirty="0">
                <a:latin typeface="+mj-lt"/>
              </a:rPr>
              <a:t>Trận địa </a:t>
            </a:r>
            <a:r>
              <a:rPr lang="en-US" sz="2800" dirty="0">
                <a:latin typeface="+mj-lt"/>
              </a:rPr>
              <a:t>/</a:t>
            </a:r>
            <a:r>
              <a:rPr lang="vi-VN" sz="2800" dirty="0">
                <a:solidFill>
                  <a:srgbClr val="FF0000"/>
                </a:solidFill>
                <a:latin typeface="+mj-lt"/>
              </a:rPr>
              <a:t>bom nổ</a:t>
            </a:r>
            <a:endParaRPr lang="en-US" sz="2800" dirty="0">
              <a:solidFill>
                <a:srgbClr val="FF0000"/>
              </a:solidFill>
              <a:latin typeface="+mj-lt"/>
            </a:endParaRPr>
          </a:p>
          <a:p>
            <a:r>
              <a:rPr lang="vi-VN" sz="2800" dirty="0">
                <a:solidFill>
                  <a:srgbClr val="FF0000"/>
                </a:solidFill>
                <a:latin typeface="+mj-lt"/>
              </a:rPr>
              <a:t>Gót son </a:t>
            </a:r>
            <a:r>
              <a:rPr lang="en-US" sz="2800" dirty="0">
                <a:latin typeface="+mj-lt"/>
              </a:rPr>
              <a:t>/</a:t>
            </a:r>
            <a:r>
              <a:rPr lang="vi-VN" sz="2800" dirty="0">
                <a:latin typeface="+mj-lt"/>
              </a:rPr>
              <a:t>sá gì.</a:t>
            </a:r>
            <a:endParaRPr lang="en-US" sz="2800" dirty="0">
              <a:latin typeface="+mj-lt"/>
            </a:endParaRPr>
          </a:p>
          <a:p>
            <a:endParaRPr lang="en-US" sz="2800" dirty="0">
              <a:latin typeface="+mj-lt"/>
            </a:endParaRPr>
          </a:p>
          <a:p>
            <a:r>
              <a:rPr lang="vi-VN" sz="2800" dirty="0">
                <a:solidFill>
                  <a:srgbClr val="FF0000"/>
                </a:solidFill>
                <a:latin typeface="+mj-lt"/>
              </a:rPr>
              <a:t>Tiếp đạn!</a:t>
            </a:r>
            <a:r>
              <a:rPr lang="en-US" sz="2800" dirty="0">
                <a:latin typeface="+mj-lt"/>
              </a:rPr>
              <a:t>/</a:t>
            </a:r>
            <a:r>
              <a:rPr lang="vi-VN" sz="2800" dirty="0">
                <a:latin typeface="+mj-lt"/>
              </a:rPr>
              <a:t> Tiếp đạn!</a:t>
            </a:r>
            <a:endParaRPr lang="en-US" sz="2800" dirty="0">
              <a:latin typeface="+mj-lt"/>
            </a:endParaRPr>
          </a:p>
          <a:p>
            <a:r>
              <a:rPr lang="vi-VN" sz="2800" dirty="0">
                <a:latin typeface="+mj-lt"/>
              </a:rPr>
              <a:t>Chuyền tay chiến hào</a:t>
            </a:r>
            <a:r>
              <a:rPr lang="en-US" sz="2800" dirty="0">
                <a:latin typeface="+mj-lt"/>
              </a:rPr>
              <a:t>/</a:t>
            </a:r>
          </a:p>
          <a:p>
            <a:r>
              <a:rPr lang="vi-VN" sz="2800" dirty="0">
                <a:latin typeface="+mj-lt"/>
              </a:rPr>
              <a:t>Cho chú dân quân</a:t>
            </a:r>
            <a:r>
              <a:rPr lang="en-US" sz="2800" dirty="0">
                <a:latin typeface="+mj-lt"/>
              </a:rPr>
              <a:t>/</a:t>
            </a:r>
          </a:p>
          <a:p>
            <a:r>
              <a:rPr lang="vi-VN" sz="2800" dirty="0">
                <a:latin typeface="+mj-lt"/>
              </a:rPr>
              <a:t>Bắn nhào phản lực.</a:t>
            </a:r>
            <a:r>
              <a:rPr lang="en-US" sz="2800" dirty="0">
                <a:latin typeface="+mj-lt"/>
              </a:rPr>
              <a:t>/</a:t>
            </a:r>
          </a:p>
        </p:txBody>
      </p:sp>
      <p:sp>
        <p:nvSpPr>
          <p:cNvPr id="10" name="TextBox 9"/>
          <p:cNvSpPr txBox="1"/>
          <p:nvPr/>
        </p:nvSpPr>
        <p:spPr>
          <a:xfrm>
            <a:off x="6435256" y="604299"/>
            <a:ext cx="5367130" cy="6124754"/>
          </a:xfrm>
          <a:prstGeom prst="rect">
            <a:avLst/>
          </a:prstGeom>
          <a:noFill/>
        </p:spPr>
        <p:txBody>
          <a:bodyPr wrap="square" rtlCol="0">
            <a:spAutoFit/>
          </a:bodyPr>
          <a:lstStyle/>
          <a:p>
            <a:pPr lvl="0"/>
            <a:r>
              <a:rPr lang="vi-VN" sz="2800" dirty="0">
                <a:solidFill>
                  <a:prstClr val="black"/>
                </a:solidFill>
                <a:latin typeface="+mj-lt"/>
              </a:rPr>
              <a:t>Máy bay </a:t>
            </a:r>
            <a:r>
              <a:rPr lang="vi-VN" sz="2800" dirty="0">
                <a:solidFill>
                  <a:srgbClr val="FF0000"/>
                </a:solidFill>
                <a:latin typeface="+mj-lt"/>
              </a:rPr>
              <a:t>bốc cháy</a:t>
            </a:r>
            <a:r>
              <a:rPr lang="en-US" sz="2800" dirty="0">
                <a:solidFill>
                  <a:prstClr val="black"/>
                </a:solidFill>
                <a:latin typeface="+mj-lt"/>
              </a:rPr>
              <a:t>/</a:t>
            </a:r>
          </a:p>
          <a:p>
            <a:pPr lvl="0"/>
            <a:r>
              <a:rPr lang="vi-VN" sz="2800" dirty="0">
                <a:solidFill>
                  <a:prstClr val="black"/>
                </a:solidFill>
                <a:latin typeface="+mj-lt"/>
              </a:rPr>
              <a:t>Đâm xuống biển khơi</a:t>
            </a:r>
            <a:r>
              <a:rPr lang="en-US" sz="2800" dirty="0">
                <a:solidFill>
                  <a:prstClr val="black"/>
                </a:solidFill>
                <a:latin typeface="+mj-lt"/>
              </a:rPr>
              <a:t>/</a:t>
            </a:r>
          </a:p>
          <a:p>
            <a:pPr lvl="0"/>
            <a:r>
              <a:rPr lang="vi-VN" sz="2800" dirty="0">
                <a:solidFill>
                  <a:prstClr val="black"/>
                </a:solidFill>
                <a:latin typeface="+mj-lt"/>
              </a:rPr>
              <a:t>Em </a:t>
            </a:r>
            <a:r>
              <a:rPr lang="vi-VN" sz="2800" dirty="0">
                <a:solidFill>
                  <a:srgbClr val="FF0000"/>
                </a:solidFill>
                <a:latin typeface="+mj-lt"/>
              </a:rPr>
              <a:t>reo</a:t>
            </a:r>
            <a:r>
              <a:rPr lang="vi-VN" sz="2800" dirty="0">
                <a:solidFill>
                  <a:prstClr val="black"/>
                </a:solidFill>
                <a:latin typeface="+mj-lt"/>
              </a:rPr>
              <a:t>,</a:t>
            </a:r>
            <a:r>
              <a:rPr lang="en-US" sz="2800" dirty="0">
                <a:solidFill>
                  <a:prstClr val="black"/>
                </a:solidFill>
                <a:latin typeface="+mj-lt"/>
              </a:rPr>
              <a:t>/</a:t>
            </a:r>
            <a:r>
              <a:rPr lang="vi-VN" sz="2800" dirty="0">
                <a:solidFill>
                  <a:prstClr val="black"/>
                </a:solidFill>
                <a:latin typeface="+mj-lt"/>
              </a:rPr>
              <a:t> em </a:t>
            </a:r>
            <a:r>
              <a:rPr lang="vi-VN" sz="2800" dirty="0">
                <a:solidFill>
                  <a:srgbClr val="FF0000"/>
                </a:solidFill>
                <a:latin typeface="+mj-lt"/>
              </a:rPr>
              <a:t>nhảy</a:t>
            </a:r>
            <a:endParaRPr lang="en-US" sz="2800" dirty="0">
              <a:solidFill>
                <a:srgbClr val="FF0000"/>
              </a:solidFill>
              <a:latin typeface="+mj-lt"/>
            </a:endParaRPr>
          </a:p>
          <a:p>
            <a:pPr lvl="0"/>
            <a:r>
              <a:rPr lang="vi-VN" sz="2800" dirty="0">
                <a:solidFill>
                  <a:prstClr val="black"/>
                </a:solidFill>
                <a:latin typeface="+mj-lt"/>
              </a:rPr>
              <a:t>Em truyền tin vui.</a:t>
            </a:r>
            <a:r>
              <a:rPr lang="en-US" sz="2800" dirty="0">
                <a:solidFill>
                  <a:prstClr val="black"/>
                </a:solidFill>
                <a:latin typeface="+mj-lt"/>
              </a:rPr>
              <a:t>/</a:t>
            </a:r>
          </a:p>
          <a:p>
            <a:pPr lvl="0"/>
            <a:endParaRPr lang="en-US" sz="2800" dirty="0">
              <a:solidFill>
                <a:prstClr val="black"/>
              </a:solidFill>
              <a:latin typeface="+mj-lt"/>
            </a:endParaRPr>
          </a:p>
          <a:p>
            <a:pPr lvl="0"/>
            <a:r>
              <a:rPr lang="vi-VN" sz="2800" dirty="0">
                <a:solidFill>
                  <a:prstClr val="black"/>
                </a:solidFill>
                <a:latin typeface="+mj-lt"/>
              </a:rPr>
              <a:t>Như </a:t>
            </a:r>
            <a:r>
              <a:rPr lang="en-US" sz="2800" dirty="0">
                <a:solidFill>
                  <a:prstClr val="black"/>
                </a:solidFill>
                <a:latin typeface="+mj-lt"/>
              </a:rPr>
              <a:t>/</a:t>
            </a:r>
            <a:r>
              <a:rPr lang="vi-VN" sz="2800" dirty="0">
                <a:solidFill>
                  <a:prstClr val="black"/>
                </a:solidFill>
                <a:latin typeface="+mj-lt"/>
              </a:rPr>
              <a:t>cánh </a:t>
            </a:r>
            <a:r>
              <a:rPr lang="vi-VN" sz="2800" dirty="0">
                <a:latin typeface="+mj-lt"/>
              </a:rPr>
              <a:t>hoa</a:t>
            </a:r>
            <a:r>
              <a:rPr lang="vi-VN" sz="2800" dirty="0">
                <a:solidFill>
                  <a:prstClr val="black"/>
                </a:solidFill>
                <a:latin typeface="+mj-lt"/>
              </a:rPr>
              <a:t> nhỏ</a:t>
            </a:r>
            <a:endParaRPr lang="en-US" sz="2800" dirty="0">
              <a:solidFill>
                <a:prstClr val="black"/>
              </a:solidFill>
              <a:latin typeface="+mj-lt"/>
            </a:endParaRPr>
          </a:p>
          <a:p>
            <a:pPr lvl="0"/>
            <a:r>
              <a:rPr lang="vi-VN" sz="2800" dirty="0">
                <a:solidFill>
                  <a:srgbClr val="FF0000"/>
                </a:solidFill>
                <a:latin typeface="+mj-lt"/>
              </a:rPr>
              <a:t>Nở </a:t>
            </a:r>
            <a:r>
              <a:rPr lang="vi-VN" sz="2800" dirty="0">
                <a:solidFill>
                  <a:prstClr val="black"/>
                </a:solidFill>
                <a:latin typeface="+mj-lt"/>
              </a:rPr>
              <a:t>trên chiến hào</a:t>
            </a:r>
            <a:r>
              <a:rPr lang="en-US" sz="2800" dirty="0">
                <a:solidFill>
                  <a:prstClr val="black"/>
                </a:solidFill>
                <a:latin typeface="+mj-lt"/>
              </a:rPr>
              <a:t>/</a:t>
            </a:r>
          </a:p>
          <a:p>
            <a:pPr lvl="0"/>
            <a:r>
              <a:rPr lang="vi-VN" sz="2800" dirty="0">
                <a:solidFill>
                  <a:prstClr val="black"/>
                </a:solidFill>
                <a:latin typeface="+mj-lt"/>
              </a:rPr>
              <a:t>Như </a:t>
            </a:r>
            <a:r>
              <a:rPr lang="en-US" sz="2800" dirty="0">
                <a:solidFill>
                  <a:prstClr val="black"/>
                </a:solidFill>
                <a:latin typeface="+mj-lt"/>
              </a:rPr>
              <a:t>/</a:t>
            </a:r>
            <a:r>
              <a:rPr lang="vi-VN" sz="2800" dirty="0">
                <a:solidFill>
                  <a:prstClr val="black"/>
                </a:solidFill>
                <a:latin typeface="+mj-lt"/>
              </a:rPr>
              <a:t>chim đầu ngõ </a:t>
            </a:r>
            <a:endParaRPr lang="en-US" sz="2800" dirty="0">
              <a:solidFill>
                <a:prstClr val="black"/>
              </a:solidFill>
              <a:latin typeface="+mj-lt"/>
            </a:endParaRPr>
          </a:p>
          <a:p>
            <a:pPr lvl="0"/>
            <a:r>
              <a:rPr lang="vi-VN" sz="2800" dirty="0">
                <a:solidFill>
                  <a:srgbClr val="FF0000"/>
                </a:solidFill>
                <a:latin typeface="+mj-lt"/>
              </a:rPr>
              <a:t>Hót</a:t>
            </a:r>
            <a:r>
              <a:rPr lang="vi-VN" sz="2800" dirty="0">
                <a:solidFill>
                  <a:prstClr val="black"/>
                </a:solidFill>
                <a:latin typeface="+mj-lt"/>
              </a:rPr>
              <a:t> mừng</a:t>
            </a:r>
            <a:r>
              <a:rPr lang="en-US" sz="2800" dirty="0">
                <a:solidFill>
                  <a:prstClr val="black"/>
                </a:solidFill>
                <a:latin typeface="+mj-lt"/>
              </a:rPr>
              <a:t>/</a:t>
            </a:r>
            <a:r>
              <a:rPr lang="vi-VN" sz="2800" dirty="0">
                <a:solidFill>
                  <a:prstClr val="black"/>
                </a:solidFill>
                <a:latin typeface="+mj-lt"/>
              </a:rPr>
              <a:t> </a:t>
            </a:r>
            <a:r>
              <a:rPr lang="vi-VN" sz="2800" dirty="0">
                <a:solidFill>
                  <a:srgbClr val="FF0000"/>
                </a:solidFill>
                <a:latin typeface="+mj-lt"/>
              </a:rPr>
              <a:t>xôn xao</a:t>
            </a:r>
            <a:r>
              <a:rPr lang="vi-VN" sz="2800" dirty="0">
                <a:solidFill>
                  <a:prstClr val="black"/>
                </a:solidFill>
                <a:latin typeface="+mj-lt"/>
              </a:rPr>
              <a:t>.</a:t>
            </a:r>
            <a:endParaRPr lang="en-US" sz="2800" dirty="0">
              <a:solidFill>
                <a:prstClr val="black"/>
              </a:solidFill>
              <a:latin typeface="+mj-lt"/>
            </a:endParaRPr>
          </a:p>
          <a:p>
            <a:pPr lvl="0"/>
            <a:endParaRPr lang="en-US" sz="2800" dirty="0">
              <a:solidFill>
                <a:prstClr val="black"/>
              </a:solidFill>
              <a:latin typeface="+mj-lt"/>
            </a:endParaRPr>
          </a:p>
          <a:p>
            <a:pPr lvl="0"/>
            <a:r>
              <a:rPr lang="vi-VN" sz="2800" dirty="0">
                <a:solidFill>
                  <a:prstClr val="black"/>
                </a:solidFill>
                <a:latin typeface="+mj-lt"/>
              </a:rPr>
              <a:t>Em bé Bảo Ninh</a:t>
            </a:r>
            <a:r>
              <a:rPr lang="en-US" sz="2800" dirty="0">
                <a:solidFill>
                  <a:prstClr val="black"/>
                </a:solidFill>
                <a:latin typeface="+mj-lt"/>
              </a:rPr>
              <a:t>/</a:t>
            </a:r>
          </a:p>
          <a:p>
            <a:pPr lvl="0"/>
            <a:r>
              <a:rPr lang="vi-VN" sz="2800" dirty="0">
                <a:solidFill>
                  <a:prstClr val="black"/>
                </a:solidFill>
                <a:latin typeface="+mj-lt"/>
              </a:rPr>
              <a:t>Bên bờ Nhật Lệ </a:t>
            </a:r>
            <a:r>
              <a:rPr lang="en-US" sz="2800" dirty="0">
                <a:solidFill>
                  <a:prstClr val="black"/>
                </a:solidFill>
                <a:latin typeface="+mj-lt"/>
              </a:rPr>
              <a:t>/</a:t>
            </a:r>
          </a:p>
          <a:p>
            <a:pPr lvl="0"/>
            <a:r>
              <a:rPr lang="vi-VN" sz="2800" dirty="0">
                <a:solidFill>
                  <a:srgbClr val="FF0000"/>
                </a:solidFill>
                <a:latin typeface="+mj-lt"/>
              </a:rPr>
              <a:t>Quay đẹp </a:t>
            </a:r>
            <a:r>
              <a:rPr lang="vi-VN" sz="2800" dirty="0">
                <a:solidFill>
                  <a:prstClr val="black"/>
                </a:solidFill>
                <a:latin typeface="+mj-lt"/>
              </a:rPr>
              <a:t>cuốn phim</a:t>
            </a:r>
            <a:r>
              <a:rPr lang="en-US" sz="2800" dirty="0">
                <a:solidFill>
                  <a:prstClr val="black"/>
                </a:solidFill>
                <a:latin typeface="+mj-lt"/>
              </a:rPr>
              <a:t>/</a:t>
            </a:r>
            <a:r>
              <a:rPr lang="vi-VN" sz="2800" dirty="0">
                <a:solidFill>
                  <a:prstClr val="black"/>
                </a:solidFill>
                <a:latin typeface="+mj-lt"/>
              </a:rPr>
              <a:t> </a:t>
            </a:r>
            <a:endParaRPr lang="en-US" sz="2800" dirty="0">
              <a:solidFill>
                <a:prstClr val="black"/>
              </a:solidFill>
              <a:latin typeface="+mj-lt"/>
            </a:endParaRPr>
          </a:p>
          <a:p>
            <a:pPr lvl="0"/>
            <a:r>
              <a:rPr lang="vi-VN" sz="2800" dirty="0">
                <a:solidFill>
                  <a:prstClr val="black"/>
                </a:solidFill>
                <a:latin typeface="+mj-lt"/>
              </a:rPr>
              <a:t>Làng ta </a:t>
            </a:r>
            <a:r>
              <a:rPr lang="en-US" sz="2800" dirty="0">
                <a:solidFill>
                  <a:prstClr val="black"/>
                </a:solidFill>
                <a:latin typeface="+mj-lt"/>
              </a:rPr>
              <a:t>/</a:t>
            </a:r>
            <a:r>
              <a:rPr lang="vi-VN" sz="2800" dirty="0">
                <a:solidFill>
                  <a:prstClr val="black"/>
                </a:solidFill>
                <a:latin typeface="+mj-lt"/>
              </a:rPr>
              <a:t>đánh Mỹ. </a:t>
            </a:r>
            <a:endParaRPr lang="en-US" sz="2800" dirty="0">
              <a:solidFill>
                <a:prstClr val="black"/>
              </a:solidFill>
              <a:latin typeface="+mj-lt"/>
            </a:endParaRPr>
          </a:p>
        </p:txBody>
      </p:sp>
    </p:spTree>
    <p:extLst>
      <p:ext uri="{BB962C8B-B14F-4D97-AF65-F5344CB8AC3E}">
        <p14:creationId xmlns:p14="http://schemas.microsoft.com/office/powerpoint/2010/main" val="119133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98535" y="614818"/>
            <a:ext cx="11980360" cy="6350524"/>
          </a:xfrm>
          <a:prstGeom prst="rect">
            <a:avLst/>
          </a:prstGeom>
        </p:spPr>
      </p:pic>
    </p:spTree>
    <p:extLst>
      <p:ext uri="{BB962C8B-B14F-4D97-AF65-F5344CB8AC3E}">
        <p14:creationId xmlns:p14="http://schemas.microsoft.com/office/powerpoint/2010/main" val="372871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err="1">
                <a:solidFill>
                  <a:srgbClr val="FF0000"/>
                </a:solidFill>
                <a:latin typeface="Times New Roman" panose="02020603050405020304" pitchFamily="18" charset="0"/>
                <a:cs typeface="Times New Roman" panose="02020603050405020304" pitchFamily="18" charset="0"/>
              </a:rPr>
              <a:t>Nhiệm</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vụ</a:t>
            </a:r>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838199" y="1825625"/>
            <a:ext cx="11422711" cy="4351338"/>
          </a:xfrm>
        </p:spPr>
        <p:txBody>
          <a:bodyPr>
            <a:normAutofit/>
          </a:bodyPr>
          <a:lstStyle/>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Thảo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luận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nhóm</a:t>
            </a:r>
            <a:r>
              <a:rPr lang="en-US" sz="5400" dirty="0">
                <a:latin typeface="Times New Roman" panose="02020603050405020304" pitchFamily="18" charset="0"/>
                <a:cs typeface="Times New Roman" panose="02020603050405020304" pitchFamily="18" charset="0"/>
              </a:rPr>
              <a:t> 4 </a:t>
            </a:r>
            <a:r>
              <a:rPr lang="en-US" sz="5400" dirty="0" err="1">
                <a:latin typeface="Times New Roman" panose="02020603050405020304" pitchFamily="18" charset="0"/>
                <a:cs typeface="Times New Roman" panose="02020603050405020304" pitchFamily="18" charset="0"/>
              </a:rPr>
              <a:t>đọc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thầm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thơ</a:t>
            </a:r>
            <a:endParaRPr lang="en-US" sz="5400" dirty="0">
              <a:latin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Tìm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từ</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hiểu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về</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nghĩa</a:t>
            </a:r>
            <a:endParaRPr lang="en-US" sz="5400" dirty="0">
              <a:latin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Nêu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khổ</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thơ</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322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318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3144" y="1925716"/>
            <a:ext cx="9144000" cy="2387600"/>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4"/>
          <a:stretch>
            <a:fillRect/>
          </a:stretch>
        </p:blipFill>
        <p:spPr>
          <a:xfrm>
            <a:off x="0" y="0"/>
            <a:ext cx="12192000" cy="6857999"/>
          </a:xfrm>
          <a:prstGeom prst="rect">
            <a:avLst/>
          </a:prstGeom>
        </p:spPr>
      </p:pic>
      <p:pic>
        <p:nvPicPr>
          <p:cNvPr id="5" name="Nhac-nen-mo-dau-game-show-rung-chuong-vang-www_tiengdong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2960636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3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4"/>
          <a:stretch>
            <a:fillRect/>
          </a:stretch>
        </p:blipFill>
        <p:spPr>
          <a:xfrm>
            <a:off x="-95416" y="-391602"/>
            <a:ext cx="12578964" cy="7396702"/>
          </a:xfrm>
          <a:prstGeom prst="rect">
            <a:avLst/>
          </a:prstGeom>
        </p:spPr>
      </p:pic>
      <p:sp>
        <p:nvSpPr>
          <p:cNvPr id="6" name="Oval 5"/>
          <p:cNvSpPr/>
          <p:nvPr/>
        </p:nvSpPr>
        <p:spPr>
          <a:xfrm>
            <a:off x="1065475" y="3156668"/>
            <a:ext cx="532737" cy="516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295666" y="4659464"/>
            <a:ext cx="2991750" cy="2069326"/>
          </a:xfrm>
          <a:prstGeom prst="rect">
            <a:avLst/>
          </a:prstGeom>
        </p:spPr>
      </p:pic>
    </p:spTree>
    <p:extLst>
      <p:ext uri="{BB962C8B-B14F-4D97-AF65-F5344CB8AC3E}">
        <p14:creationId xmlns:p14="http://schemas.microsoft.com/office/powerpoint/2010/main" val="402133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video>
              <p:cMediaNode vol="80000">
                <p:cTn id="14" fill="hold" display="0">
                  <p:stCondLst>
                    <p:cond delay="indefinite"/>
                  </p:stCondLst>
                </p:cTn>
                <p:tgtEl>
                  <p:spTgt spid="4"/>
                </p:tgtEl>
              </p:cMediaNode>
            </p:video>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5461" y="139948"/>
            <a:ext cx="5228645" cy="6553899"/>
          </a:xfrm>
          <a:prstGeom prst="rect">
            <a:avLst/>
          </a:prstGeom>
        </p:spPr>
      </p:pic>
      <p:pic>
        <p:nvPicPr>
          <p:cNvPr id="5" name="Picture 4"/>
          <p:cNvPicPr>
            <a:picLocks noChangeAspect="1"/>
          </p:cNvPicPr>
          <p:nvPr/>
        </p:nvPicPr>
        <p:blipFill>
          <a:blip r:embed="rId3"/>
          <a:stretch>
            <a:fillRect/>
          </a:stretch>
        </p:blipFill>
        <p:spPr>
          <a:xfrm>
            <a:off x="5732890" y="222346"/>
            <a:ext cx="6329195" cy="3872576"/>
          </a:xfrm>
          <a:prstGeom prst="rect">
            <a:avLst/>
          </a:prstGeom>
        </p:spPr>
      </p:pic>
      <p:pic>
        <p:nvPicPr>
          <p:cNvPr id="6" name="Picture 5"/>
          <p:cNvPicPr>
            <a:picLocks noChangeAspect="1"/>
          </p:cNvPicPr>
          <p:nvPr/>
        </p:nvPicPr>
        <p:blipFill>
          <a:blip r:embed="rId4"/>
          <a:stretch>
            <a:fillRect/>
          </a:stretch>
        </p:blipFill>
        <p:spPr>
          <a:xfrm>
            <a:off x="5732889" y="4095750"/>
            <a:ext cx="6329195" cy="2762250"/>
          </a:xfrm>
          <a:prstGeom prst="rect">
            <a:avLst/>
          </a:prstGeom>
        </p:spPr>
      </p:pic>
    </p:spTree>
    <p:extLst>
      <p:ext uri="{BB962C8B-B14F-4D97-AF65-F5344CB8AC3E}">
        <p14:creationId xmlns:p14="http://schemas.microsoft.com/office/powerpoint/2010/main" val="25801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Đồng hồ đếm ngược 10 giây">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25675" y="3689405"/>
            <a:ext cx="4425148" cy="2487558"/>
          </a:xfrm>
        </p:spPr>
      </p:pic>
      <p:pic>
        <p:nvPicPr>
          <p:cNvPr id="4" name="Picture 3"/>
          <p:cNvPicPr>
            <a:picLocks noChangeAspect="1"/>
          </p:cNvPicPr>
          <p:nvPr/>
        </p:nvPicPr>
        <p:blipFill>
          <a:blip r:embed="rId5"/>
          <a:stretch>
            <a:fillRect/>
          </a:stretch>
        </p:blipFill>
        <p:spPr>
          <a:xfrm>
            <a:off x="0" y="0"/>
            <a:ext cx="12192000" cy="6971307"/>
          </a:xfrm>
          <a:prstGeom prst="rect">
            <a:avLst/>
          </a:prstGeom>
        </p:spPr>
      </p:pic>
      <p:sp>
        <p:nvSpPr>
          <p:cNvPr id="5" name="Oval 4"/>
          <p:cNvSpPr/>
          <p:nvPr/>
        </p:nvSpPr>
        <p:spPr>
          <a:xfrm>
            <a:off x="838200" y="2417197"/>
            <a:ext cx="50557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3307743"/>
            <a:ext cx="505570" cy="516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200" y="4047214"/>
            <a:ext cx="505570" cy="43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757891" y="5224563"/>
            <a:ext cx="3257024" cy="1830735"/>
          </a:xfrm>
          <a:prstGeom prst="rect">
            <a:avLst/>
          </a:prstGeom>
        </p:spPr>
      </p:pic>
    </p:spTree>
    <p:extLst>
      <p:ext uri="{BB962C8B-B14F-4D97-AF65-F5344CB8AC3E}">
        <p14:creationId xmlns:p14="http://schemas.microsoft.com/office/powerpoint/2010/main" val="377437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8"/>
                                        </p:tgtEl>
                                      </p:cBhvr>
                                    </p:cmd>
                                  </p:childTnLst>
                                </p:cTn>
                              </p:par>
                            </p:childTnLst>
                          </p:cTn>
                        </p:par>
                      </p:childTnLst>
                    </p:cTn>
                  </p:par>
                </p:childTnLst>
              </p:cTn>
              <p:nextCondLst>
                <p:cond evt="onClick" delay="0">
                  <p:tgtEl>
                    <p:spTgt spid="8"/>
                  </p:tgtEl>
                </p:cond>
              </p:nextCondLst>
            </p:seq>
            <p:video>
              <p:cMediaNode vol="80000">
                <p:cTn id="26" fill="hold" display="0">
                  <p:stCondLst>
                    <p:cond delay="indefinite"/>
                  </p:stCondLst>
                </p:cTn>
                <p:tgtEl>
                  <p:spTgt spid="8"/>
                </p:tgtEl>
              </p:cMediaNode>
            </p:video>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9"/>
                                        </p:tgtEl>
                                      </p:cBhvr>
                                    </p:cmd>
                                  </p:childTnLst>
                                </p:cTn>
                              </p:par>
                            </p:childTnLst>
                          </p:cTn>
                        </p:par>
                      </p:childTnLst>
                    </p:cTn>
                  </p:par>
                </p:childTnLst>
              </p:cTn>
              <p:nextCondLst>
                <p:cond evt="onClick" delay="0">
                  <p:tgtEl>
                    <p:spTgt spid="9"/>
                  </p:tgtEl>
                </p:cond>
              </p:nextCondLst>
            </p:seq>
            <p:video>
              <p:cMediaNode vol="80000">
                <p:cTn id="32" fill="hold" display="0">
                  <p:stCondLst>
                    <p:cond delay="indefinite"/>
                  </p:stCondLst>
                </p:cTn>
                <p:tgtEl>
                  <p:spTgt spid="9"/>
                </p:tgtEl>
              </p:cMediaNode>
            </p:video>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600" y="348191"/>
            <a:ext cx="6269677" cy="6425289"/>
          </a:xfrm>
        </p:spPr>
        <p:txBody>
          <a:bodyPr>
            <a:noAutofit/>
          </a:bodyPr>
          <a:lstStyle/>
          <a:p>
            <a:pPr algn="just"/>
            <a:r>
              <a:rPr lang="vi-VN" sz="3200" i="1" dirty="0">
                <a:solidFill>
                  <a:srgbClr val="313131"/>
                </a:solidFill>
              </a:rPr>
              <a:t>Khi ấy tôi vừa bước sang tuổi 15 nhưng người nhỏ thó, chỉ khoảng chừng 32 kg. Mỗi thùng đạn nặng từ 20 đến 30 kg nhưng không hiểu sao lúc đó chẳng thấy nó nặng chút nào. Từ kho chứa đạn đến trận địa phòng không khoảng 4 km, không có đường mà chỉ toàn cát trắng, tôi chạy đi chạy về cả chục vòng như thế cho đến khi trời tối mịt mà không biết mệt</a:t>
            </a:r>
            <a:endParaRPr lang="en-US" sz="3200" dirty="0"/>
          </a:p>
        </p:txBody>
      </p:sp>
      <p:pic>
        <p:nvPicPr>
          <p:cNvPr id="4" name="Content Placeholder 3"/>
          <p:cNvPicPr>
            <a:picLocks noGrp="1" noChangeAspect="1"/>
          </p:cNvPicPr>
          <p:nvPr>
            <p:ph idx="1"/>
          </p:nvPr>
        </p:nvPicPr>
        <p:blipFill>
          <a:blip r:embed="rId2"/>
          <a:stretch>
            <a:fillRect/>
          </a:stretch>
        </p:blipFill>
        <p:spPr>
          <a:xfrm>
            <a:off x="0" y="95867"/>
            <a:ext cx="5444067" cy="6762133"/>
          </a:xfrm>
          <a:prstGeom prst="rect">
            <a:avLst/>
          </a:prstGeom>
        </p:spPr>
      </p:pic>
    </p:spTree>
    <p:extLst>
      <p:ext uri="{BB962C8B-B14F-4D97-AF65-F5344CB8AC3E}">
        <p14:creationId xmlns:p14="http://schemas.microsoft.com/office/powerpoint/2010/main" val="281216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278</Words>
  <Application>Microsoft Office PowerPoint</Application>
  <PresentationFormat>Widescreen</PresentationFormat>
  <Paragraphs>35</Paragraphs>
  <Slides>16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Nhiệm vụ:</vt:lpstr>
      <vt:lpstr>PowerPoint Presentation</vt:lpstr>
      <vt:lpstr>PowerPoint Presentation</vt:lpstr>
      <vt:lpstr>PowerPoint Presentation</vt:lpstr>
      <vt:lpstr>PowerPoint Presentation</vt:lpstr>
      <vt:lpstr>PowerPoint Presentation</vt:lpstr>
      <vt:lpstr>Khi ấy tôi vừa bước sang tuổi 15 nhưng người nhỏ thó, chỉ khoảng chừng 32 kg. Mỗi thùng đạn nặng từ 20 đến 30 kg nhưng không hiểu sao lúc đó chẳng thấy nó nặng chút nào. Từ kho chứa đạn đến trận địa phòng không khoảng 4 km, không có đường mà chỉ toàn cát trắng, tôi chạy đi chạy về cả chục vòng như thế cho đến khi trời tối mịt mà không biết mệt</vt:lpstr>
      <vt:lpstr>PowerPoint Presentation</vt:lpstr>
      <vt:lpstr>PowerPoint Presentation</vt:lpstr>
      <vt:lpstr>PowerPoint Presentation</vt:lpstr>
      <vt:lpstr>PowerPoint Presentation</vt:lpstr>
      <vt:lpstr>Nội dung bài học</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Lương Quốc Phương</cp:lastModifiedBy>
  <cp:revision>17</cp:revision>
  <dcterms:created xsi:type="dcterms:W3CDTF">2024-03-31T10:14:24Z</dcterms:created>
  <dcterms:modified xsi:type="dcterms:W3CDTF">2025-04-12T04:08:10Z</dcterms:modified>
</cp:coreProperties>
</file>