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tags/tag2.xml" ContentType="application/vnd.openxmlformats-officedocument.presentationml.tags+xml"/>
  <Override PartName="/ppt/media/audio7.wav" ContentType="audio/x-wav"/>
  <Override PartName="/ppt/media/audio10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2" r:id="rId1"/>
    <p:sldMasterId id="2147483681" r:id="rId2"/>
    <p:sldMasterId id="2147483693" r:id="rId3"/>
    <p:sldMasterId id="2147483705" r:id="rId4"/>
    <p:sldMasterId id="2147483717" r:id="rId5"/>
  </p:sldMasterIdLst>
  <p:notesMasterIdLst>
    <p:notesMasterId r:id="rId42"/>
  </p:notesMasterIdLst>
  <p:sldIdLst>
    <p:sldId id="453" r:id="rId6"/>
    <p:sldId id="454" r:id="rId7"/>
    <p:sldId id="380" r:id="rId8"/>
    <p:sldId id="439" r:id="rId9"/>
    <p:sldId id="427" r:id="rId10"/>
    <p:sldId id="386" r:id="rId11"/>
    <p:sldId id="428" r:id="rId12"/>
    <p:sldId id="429" r:id="rId13"/>
    <p:sldId id="440" r:id="rId14"/>
    <p:sldId id="422" r:id="rId15"/>
    <p:sldId id="384" r:id="rId16"/>
    <p:sldId id="405" r:id="rId17"/>
    <p:sldId id="365" r:id="rId18"/>
    <p:sldId id="445" r:id="rId19"/>
    <p:sldId id="433" r:id="rId20"/>
    <p:sldId id="434" r:id="rId21"/>
    <p:sldId id="435" r:id="rId22"/>
    <p:sldId id="442" r:id="rId23"/>
    <p:sldId id="452" r:id="rId24"/>
    <p:sldId id="432" r:id="rId25"/>
    <p:sldId id="450" r:id="rId26"/>
    <p:sldId id="407" r:id="rId27"/>
    <p:sldId id="449" r:id="rId28"/>
    <p:sldId id="406" r:id="rId29"/>
    <p:sldId id="410" r:id="rId30"/>
    <p:sldId id="451" r:id="rId31"/>
    <p:sldId id="456" r:id="rId32"/>
    <p:sldId id="398" r:id="rId33"/>
    <p:sldId id="448" r:id="rId34"/>
    <p:sldId id="444" r:id="rId35"/>
    <p:sldId id="447" r:id="rId36"/>
    <p:sldId id="455" r:id="rId37"/>
    <p:sldId id="438" r:id="rId38"/>
    <p:sldId id="390" r:id="rId39"/>
    <p:sldId id="446" r:id="rId40"/>
    <p:sldId id="332" r:id="rId41"/>
  </p:sldIdLst>
  <p:sldSz cx="9144000" cy="5143500" type="screen16x9"/>
  <p:notesSz cx="6858000" cy="9144000"/>
  <p:embeddedFontLst>
    <p:embeddedFont>
      <p:font typeface=".VnTime" panose="020B0604020202020204"/>
      <p:regular r:id="rId43"/>
      <p:bold r:id="rId44"/>
      <p:italic r:id="rId45"/>
      <p:boldItalic r:id="rId46"/>
    </p:embeddedFont>
    <p:embeddedFont>
      <p:font typeface="UTM Avenida" panose="02040603050506020204" pitchFamily="18" charset="0"/>
      <p:regular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CC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0C35A8-31EE-4B06-98D1-F3640B604409}">
  <a:tblStyle styleId="{2C0C35A8-31EE-4B06-98D1-F3640B60440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12D37EB-A914-4A42-9CBE-EA1083F15C1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00" autoAdjust="0"/>
    <p:restoredTop sz="94434" autoAdjust="0"/>
  </p:normalViewPr>
  <p:slideViewPr>
    <p:cSldViewPr snapToGrid="0">
      <p:cViewPr varScale="1">
        <p:scale>
          <a:sx n="91" d="100"/>
          <a:sy n="91" d="100"/>
        </p:scale>
        <p:origin x="424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font" Target="fonts/font3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1.fntdata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945808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0A3F1-A5B8-4DD4-BBA4-6C471DA2EAD1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66296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: KHỞI ĐỘNG 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0A3F1-A5B8-4DD4-BBA4-6C471DA2EAD1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708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1F68D-6BEA-4B7E-B4C8-5DA2EE79921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64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: KHỞI ĐỘNG 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0A3F1-A5B8-4DD4-BBA4-6C471DA2EAD1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27034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: KHỞI ĐỘNG 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0A3F1-A5B8-4DD4-BBA4-6C471DA2EAD1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>
                <a:defRPr/>
              </a:pPr>
              <a:t>24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4348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FDD3E-9DAE-479A-B47D-D7EB0A6F94B6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CE0B9-FE39-4A79-AEE5-13DC9CB16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80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371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029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212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851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183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061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1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494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4355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6535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722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841771"/>
            <a:ext cx="6858001" cy="1790701"/>
          </a:xfrm>
        </p:spPr>
        <p:txBody>
          <a:bodyPr anchor="b"/>
          <a:lstStyle>
            <a:lvl1pPr algn="ctr">
              <a:defRPr sz="438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29"/>
            <a:ext cx="6858001" cy="1241821"/>
          </a:xfrm>
        </p:spPr>
        <p:txBody>
          <a:bodyPr/>
          <a:lstStyle>
            <a:lvl1pPr marL="0" indent="0" algn="ctr">
              <a:buNone/>
              <a:defRPr sz="1754"/>
            </a:lvl1pPr>
            <a:lvl2pPr marL="334329" indent="0" algn="ctr">
              <a:buNone/>
              <a:defRPr sz="1463"/>
            </a:lvl2pPr>
            <a:lvl3pPr marL="668657" indent="0" algn="ctr">
              <a:buNone/>
              <a:defRPr sz="1316"/>
            </a:lvl3pPr>
            <a:lvl4pPr marL="1002986" indent="0" algn="ctr">
              <a:buNone/>
              <a:defRPr sz="1170"/>
            </a:lvl4pPr>
            <a:lvl5pPr marL="1337314" indent="0" algn="ctr">
              <a:buNone/>
              <a:defRPr sz="1170"/>
            </a:lvl5pPr>
            <a:lvl6pPr marL="1671643" indent="0" algn="ctr">
              <a:buNone/>
              <a:defRPr sz="1170"/>
            </a:lvl6pPr>
            <a:lvl7pPr marL="2005972" indent="0" algn="ctr">
              <a:buNone/>
              <a:defRPr sz="1170"/>
            </a:lvl7pPr>
            <a:lvl8pPr marL="2340302" indent="0" algn="ctr">
              <a:buNone/>
              <a:defRPr sz="1170"/>
            </a:lvl8pPr>
            <a:lvl9pPr marL="2674631" indent="0" algn="ctr">
              <a:buNone/>
              <a:defRPr sz="117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6054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193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75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6927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4121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7436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2A6CF-0B7E-4DEB-8F84-22F24BC70A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4D61-78A8-46C0-AAC1-3E3640FA7E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0351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2A6CF-0B7E-4DEB-8F84-22F24BC70A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4D61-78A8-46C0-AAC1-3E3640FA7E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310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2A6CF-0B7E-4DEB-8F84-22F24BC70A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4D61-78A8-46C0-AAC1-3E3640FA7E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2986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2A6CF-0B7E-4DEB-8F84-22F24BC70A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4D61-78A8-46C0-AAC1-3E3640FA7E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7483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2A6CF-0B7E-4DEB-8F84-22F24BC70A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4D61-78A8-46C0-AAC1-3E3640FA7E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64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6973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2A6CF-0B7E-4DEB-8F84-22F24BC70A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4D61-78A8-46C0-AAC1-3E3640FA7E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0796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2A6CF-0B7E-4DEB-8F84-22F24BC70A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4D61-78A8-46C0-AAC1-3E3640FA7E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2163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2A6CF-0B7E-4DEB-8F84-22F24BC70A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4D61-78A8-46C0-AAC1-3E3640FA7E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2113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2A6CF-0B7E-4DEB-8F84-22F24BC70A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4D61-78A8-46C0-AAC1-3E3640FA7E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0836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2A6CF-0B7E-4DEB-8F84-22F24BC70A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4D61-78A8-46C0-AAC1-3E3640FA7E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5592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2A6CF-0B7E-4DEB-8F84-22F24BC70A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4D61-78A8-46C0-AAC1-3E3640FA7E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7934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5425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6499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6611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794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0697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4806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3775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660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0515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6567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8002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816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1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068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616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91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090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126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623C3EED-3624-4FC9-8F19-5B8570DD8B3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4/15/2025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520C1DEC-A061-4A04-A135-6473A835820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65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D6784E0F-B49E-4CF9-974F-F2E81701724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4/15/2025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6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5B2D9CF-84F5-40DC-9319-750C0EB7F78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296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D6784E0F-B49E-4CF9-974F-F2E81701724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4/15/2025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6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5B2D9CF-84F5-40DC-9319-750C0EB7F78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776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4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D0A2A6CF-0B7E-4DEB-8F84-22F24BC70A8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4/15/2025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F85B4D61-78A8-46C0-AAC1-3E3640FA7E1D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426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AC10B419-FF10-4B1A-ACF4-A90B728DFC1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4/15/2025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83E3DEF7-8BFF-473F-BBF9-2145226ECB6F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29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audio" Target="../media/audio5.wav"/><Relationship Id="rId3" Type="http://schemas.openxmlformats.org/officeDocument/2006/relationships/slideLayout" Target="../slideLayouts/slideLayout9.xml"/><Relationship Id="rId7" Type="http://schemas.openxmlformats.org/officeDocument/2006/relationships/audio" Target="../media/audio5.wav"/><Relationship Id="rId12" Type="http://schemas.openxmlformats.org/officeDocument/2006/relationships/audio" Target="../media/audio4.wav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audio4.wav"/><Relationship Id="rId11" Type="http://schemas.openxmlformats.org/officeDocument/2006/relationships/audio" Target="../media/audio3.wav"/><Relationship Id="rId5" Type="http://schemas.openxmlformats.org/officeDocument/2006/relationships/audio" Target="../media/audio3.wav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.gif"/><Relationship Id="rId14" Type="http://schemas.openxmlformats.org/officeDocument/2006/relationships/audio" Target="../media/audio6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1.mp3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1.mp3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audio" Target="../media/audio5.wav"/><Relationship Id="rId3" Type="http://schemas.openxmlformats.org/officeDocument/2006/relationships/slideLayout" Target="../slideLayouts/slideLayout9.xml"/><Relationship Id="rId7" Type="http://schemas.openxmlformats.org/officeDocument/2006/relationships/audio" Target="../media/audio5.wav"/><Relationship Id="rId12" Type="http://schemas.openxmlformats.org/officeDocument/2006/relationships/audio" Target="../media/audio4.wav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audio4.wav"/><Relationship Id="rId11" Type="http://schemas.openxmlformats.org/officeDocument/2006/relationships/audio" Target="../media/audio3.wav"/><Relationship Id="rId5" Type="http://schemas.openxmlformats.org/officeDocument/2006/relationships/audio" Target="../media/audio3.wav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.gif"/><Relationship Id="rId14" Type="http://schemas.openxmlformats.org/officeDocument/2006/relationships/audio" Target="../media/audio6.wav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5" Type="http://schemas.openxmlformats.org/officeDocument/2006/relationships/image" Target="../media/image33.gif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4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5" Type="http://schemas.openxmlformats.org/officeDocument/2006/relationships/audio" Target="../media/audio2.wav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audio" Target="../media/audio5.wav"/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5.wav"/><Relationship Id="rId12" Type="http://schemas.openxmlformats.org/officeDocument/2006/relationships/audio" Target="../media/audio4.wav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audio4.wav"/><Relationship Id="rId11" Type="http://schemas.openxmlformats.org/officeDocument/2006/relationships/audio" Target="../media/audio3.wav"/><Relationship Id="rId5" Type="http://schemas.openxmlformats.org/officeDocument/2006/relationships/audio" Target="../media/audio3.wav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gif"/><Relationship Id="rId14" Type="http://schemas.openxmlformats.org/officeDocument/2006/relationships/audio" Target="../media/audio6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4.mp3"/><Relationship Id="rId7" Type="http://schemas.openxmlformats.org/officeDocument/2006/relationships/image" Target="../media/image10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7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media4.mp3"/><Relationship Id="rId9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4.png"/><Relationship Id="rId18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" Type="http://schemas.openxmlformats.org/officeDocument/2006/relationships/audio" Target="../media/media5.mp3"/><Relationship Id="rId16" Type="http://schemas.openxmlformats.org/officeDocument/2006/relationships/image" Target="../media/image15.png"/><Relationship Id="rId20" Type="http://schemas.openxmlformats.org/officeDocument/2006/relationships/audio" Target="../media/audio5.wav"/><Relationship Id="rId1" Type="http://schemas.microsoft.com/office/2007/relationships/media" Target="../media/media5.mp3"/><Relationship Id="rId6" Type="http://schemas.microsoft.com/office/2007/relationships/media" Target="../media/media6.mp3"/><Relationship Id="rId11" Type="http://schemas.openxmlformats.org/officeDocument/2006/relationships/audio" Target="../media/audio10.wav"/><Relationship Id="rId5" Type="http://schemas.openxmlformats.org/officeDocument/2006/relationships/audio" Target="NULL" TargetMode="External"/><Relationship Id="rId15" Type="http://schemas.openxmlformats.org/officeDocument/2006/relationships/image" Target="../media/image5.png"/><Relationship Id="rId10" Type="http://schemas.openxmlformats.org/officeDocument/2006/relationships/audio" Target="../media/audio9.wav"/><Relationship Id="rId19" Type="http://schemas.openxmlformats.org/officeDocument/2006/relationships/image" Target="../media/image18.png"/><Relationship Id="rId4" Type="http://schemas.openxmlformats.org/officeDocument/2006/relationships/audio" Target="../media/media3.mp3"/><Relationship Id="rId9" Type="http://schemas.openxmlformats.org/officeDocument/2006/relationships/audio" Target="../media/audio8.wav"/><Relationship Id="rId1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13.png"/><Relationship Id="rId18" Type="http://schemas.openxmlformats.org/officeDocument/2006/relationships/image" Target="../media/image21.gif"/><Relationship Id="rId3" Type="http://schemas.microsoft.com/office/2007/relationships/media" Target="../media/media7.mp3"/><Relationship Id="rId21" Type="http://schemas.openxmlformats.org/officeDocument/2006/relationships/image" Target="../media/image15.png"/><Relationship Id="rId7" Type="http://schemas.openxmlformats.org/officeDocument/2006/relationships/slideLayout" Target="../slideLayouts/slideLayout2.xml"/><Relationship Id="rId12" Type="http://schemas.openxmlformats.org/officeDocument/2006/relationships/audio" Target="../media/audio10.wav"/><Relationship Id="rId17" Type="http://schemas.openxmlformats.org/officeDocument/2006/relationships/image" Target="../media/image20.gif"/><Relationship Id="rId2" Type="http://schemas.openxmlformats.org/officeDocument/2006/relationships/audio" Target="../media/media5.mp3"/><Relationship Id="rId16" Type="http://schemas.openxmlformats.org/officeDocument/2006/relationships/image" Target="../media/image12.gif"/><Relationship Id="rId20" Type="http://schemas.openxmlformats.org/officeDocument/2006/relationships/image" Target="../media/image5.png"/><Relationship Id="rId1" Type="http://schemas.microsoft.com/office/2007/relationships/media" Target="../media/media5.mp3"/><Relationship Id="rId6" Type="http://schemas.openxmlformats.org/officeDocument/2006/relationships/audio" Target="../media/media3.mp3"/><Relationship Id="rId11" Type="http://schemas.openxmlformats.org/officeDocument/2006/relationships/audio" Target="../media/audio9.wav"/><Relationship Id="rId5" Type="http://schemas.microsoft.com/office/2007/relationships/media" Target="../media/media3.mp3"/><Relationship Id="rId15" Type="http://schemas.openxmlformats.org/officeDocument/2006/relationships/image" Target="../media/image18.png"/><Relationship Id="rId23" Type="http://schemas.openxmlformats.org/officeDocument/2006/relationships/audio" Target="../media/audio4.wav"/><Relationship Id="rId10" Type="http://schemas.openxmlformats.org/officeDocument/2006/relationships/audio" Target="../media/audio8.wav"/><Relationship Id="rId19" Type="http://schemas.openxmlformats.org/officeDocument/2006/relationships/image" Target="../media/image22.gif"/><Relationship Id="rId4" Type="http://schemas.openxmlformats.org/officeDocument/2006/relationships/audio" Target="../media/media7.mp3"/><Relationship Id="rId9" Type="http://schemas.openxmlformats.org/officeDocument/2006/relationships/audio" Target="../media/audio4.wav"/><Relationship Id="rId14" Type="http://schemas.openxmlformats.org/officeDocument/2006/relationships/image" Target="../media/image19.png"/><Relationship Id="rId2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857547"/>
            <a:ext cx="9144793" cy="6858594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796143" y="476845"/>
            <a:ext cx="5638800" cy="38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723" tIns="40361" rIns="80723" bIns="4036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16028">
              <a:spcBef>
                <a:spcPct val="50000"/>
              </a:spcBef>
              <a:buClrTx/>
            </a:pPr>
            <a:r>
              <a:rPr lang="en-US" altLang="en-US" sz="1966" b="1" kern="1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+mn-ea"/>
                <a:cs typeface="+mn-cs"/>
              </a:rPr>
              <a:t>TRƯỜNG TIỂU HỌC </a:t>
            </a:r>
            <a:r>
              <a:rPr lang="vi-VN" altLang="en-US" sz="1966" b="1" kern="1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+mn-ea"/>
                <a:cs typeface="+mn-cs"/>
              </a:rPr>
              <a:t>CÁT BI</a:t>
            </a:r>
            <a:endParaRPr lang="en-US" altLang="en-US" sz="1966" b="1" kern="1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971116" y="846352"/>
            <a:ext cx="3362778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1393371" y="1159081"/>
            <a:ext cx="6444343" cy="111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16028" eaLnBrk="1" hangingPunct="1">
              <a:buClrTx/>
              <a:defRPr/>
            </a:pPr>
            <a:r>
              <a:rPr lang="en-US" sz="3371" b="1" kern="12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algn="ctr" defTabSz="816028" eaLnBrk="1" hangingPunct="1">
              <a:buClrTx/>
              <a:defRPr/>
            </a:pPr>
            <a:r>
              <a:rPr lang="en-US" sz="3371" b="1" kern="12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rPr>
              <a:t>VỀ DỰ GIỜ THĂM LỚP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512956" y="2443326"/>
            <a:ext cx="8341112" cy="148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16028" eaLnBrk="1" hangingPunct="1">
              <a:spcBef>
                <a:spcPts val="1011"/>
              </a:spcBef>
              <a:buClrTx/>
              <a:defRPr/>
            </a:pPr>
            <a:r>
              <a:rPr lang="en-US" sz="3030" b="1" kern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lang="en-US" sz="303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30" b="1" kern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lang="en-US" sz="303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30" b="1" kern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lang="en-US" sz="303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30" b="1" kern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lang="en-US" sz="303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3</a:t>
            </a:r>
          </a:p>
          <a:p>
            <a:pPr algn="ctr" defTabSz="816028" eaLnBrk="1" hangingPunct="1">
              <a:buClrTx/>
              <a:defRPr/>
            </a:pPr>
            <a:r>
              <a:rPr lang="en-US" sz="3030" b="1" kern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Nói</a:t>
            </a:r>
            <a:r>
              <a:rPr lang="en-US" sz="303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30" b="1" kern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lang="en-US" sz="303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30" b="1" kern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nghe</a:t>
            </a:r>
            <a:endParaRPr lang="en-US" sz="303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ctr" defTabSz="816028" eaLnBrk="1" hangingPunct="1">
              <a:buClrTx/>
              <a:defRPr/>
            </a:pPr>
            <a:r>
              <a:rPr lang="en-US" sz="3034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Trao </a:t>
            </a:r>
            <a:r>
              <a:rPr lang="vi-VN" sz="3034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đổi</a:t>
            </a:r>
            <a:r>
              <a:rPr lang="en-US" sz="3034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vi-VN" sz="3034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Tiết kiệm nước</a:t>
            </a:r>
            <a:endParaRPr lang="en-US" sz="3034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12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5186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4" y="5316"/>
            <a:ext cx="6857999" cy="5143500"/>
          </a:xfrm>
          <a:prstGeom prst="rect">
            <a:avLst/>
          </a:prstGeom>
          <a:solidFill>
            <a:srgbClr val="2121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cxnSp>
        <p:nvCxnSpPr>
          <p:cNvPr id="3" name="Straight Connector 2"/>
          <p:cNvCxnSpPr>
            <a:endCxn id="8" idx="1"/>
          </p:cNvCxnSpPr>
          <p:nvPr/>
        </p:nvCxnSpPr>
        <p:spPr>
          <a:xfrm>
            <a:off x="1392919" y="268026"/>
            <a:ext cx="856786" cy="230904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9" idx="1"/>
          </p:cNvCxnSpPr>
          <p:nvPr/>
        </p:nvCxnSpPr>
        <p:spPr>
          <a:xfrm>
            <a:off x="6895571" y="2577069"/>
            <a:ext cx="846164" cy="2321771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257425" y="1408569"/>
            <a:ext cx="4629150" cy="2320017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32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2</a:t>
            </a:r>
          </a:p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3600" b="1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 TỐC</a:t>
            </a:r>
            <a:endParaRPr lang="en-US" sz="36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>
            <a:stCxn id="8" idx="1"/>
          </p:cNvCxnSpPr>
          <p:nvPr/>
        </p:nvCxnSpPr>
        <p:spPr>
          <a:xfrm flipH="1">
            <a:off x="1393656" y="2577066"/>
            <a:ext cx="856049" cy="2317323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9" idx="1"/>
          </p:cNvCxnSpPr>
          <p:nvPr/>
        </p:nvCxnSpPr>
        <p:spPr>
          <a:xfrm flipH="1">
            <a:off x="6895571" y="267531"/>
            <a:ext cx="846164" cy="2309535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ket 7"/>
          <p:cNvSpPr/>
          <p:nvPr/>
        </p:nvSpPr>
        <p:spPr>
          <a:xfrm rot="10800000" flipH="1">
            <a:off x="2249705" y="1361735"/>
            <a:ext cx="147487" cy="2430662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black"/>
              </a:solidFill>
            </a:endParaRPr>
          </a:p>
        </p:txBody>
      </p:sp>
      <p:sp>
        <p:nvSpPr>
          <p:cNvPr id="9" name="Left Bracket 8"/>
          <p:cNvSpPr/>
          <p:nvPr/>
        </p:nvSpPr>
        <p:spPr>
          <a:xfrm rot="10800000">
            <a:off x="6752954" y="1361735"/>
            <a:ext cx="142617" cy="2430662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black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062404" y="2381926"/>
            <a:ext cx="381962" cy="381962"/>
            <a:chOff x="452190" y="3133126"/>
            <a:chExt cx="286946" cy="286946"/>
          </a:xfrm>
        </p:grpSpPr>
        <p:sp>
          <p:nvSpPr>
            <p:cNvPr id="11" name="Oval 1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white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696263" y="2380873"/>
            <a:ext cx="381962" cy="381962"/>
            <a:chOff x="452190" y="3133126"/>
            <a:chExt cx="286946" cy="286946"/>
          </a:xfrm>
        </p:grpSpPr>
        <p:sp>
          <p:nvSpPr>
            <p:cNvPr id="14" name="Oval 1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white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pic>
        <p:nvPicPr>
          <p:cNvPr id="29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385194" y="229192"/>
            <a:ext cx="6356541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385194" y="4877439"/>
            <a:ext cx="6356541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1228677" y="4753108"/>
            <a:ext cx="381962" cy="381962"/>
            <a:chOff x="452190" y="3133126"/>
            <a:chExt cx="286946" cy="286946"/>
          </a:xfrm>
        </p:grpSpPr>
        <p:sp>
          <p:nvSpPr>
            <p:cNvPr id="18" name="Oval 17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white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528269" y="4753108"/>
            <a:ext cx="381962" cy="381962"/>
            <a:chOff x="452190" y="3133126"/>
            <a:chExt cx="286946" cy="286946"/>
          </a:xfrm>
        </p:grpSpPr>
        <p:sp>
          <p:nvSpPr>
            <p:cNvPr id="21" name="Oval 2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white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228677" y="87793"/>
            <a:ext cx="381962" cy="381962"/>
            <a:chOff x="452190" y="3133126"/>
            <a:chExt cx="286946" cy="286946"/>
          </a:xfrm>
        </p:grpSpPr>
        <p:sp>
          <p:nvSpPr>
            <p:cNvPr id="24" name="Oval 2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white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528269" y="87793"/>
            <a:ext cx="381962" cy="381962"/>
            <a:chOff x="452190" y="3133126"/>
            <a:chExt cx="286946" cy="286946"/>
          </a:xfrm>
        </p:grpSpPr>
        <p:sp>
          <p:nvSpPr>
            <p:cNvPr id="27" name="Oval 26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pic>
        <p:nvPicPr>
          <p:cNvPr id="31" name="nhacnen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174533" y="4463879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95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2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4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1)">
                                          <p:cBhvr>
                                            <p:cTn id="27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6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79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5" grpId="0" animBg="1"/>
          <p:bldP spid="8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2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00)">
                                          <p:cBhvr>
                                            <p:cTn id="27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6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79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5" grpId="0" animBg="1"/>
          <p:bldP spid="8" grpId="0" animBg="1"/>
          <p:bldP spid="9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86" y="-308223"/>
            <a:ext cx="7387119" cy="45027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7125" y="3963279"/>
            <a:ext cx="8729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b) </a:t>
            </a:r>
            <a:r>
              <a:rPr lang="en-US" sz="2400" dirty="0" err="1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Trung</a:t>
            </a:r>
            <a:r>
              <a:rPr lang="en-US" sz="2400" dirty="0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bình</a:t>
            </a:r>
            <a:r>
              <a:rPr lang="en-US" sz="2400" dirty="0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một</a:t>
            </a:r>
            <a:r>
              <a:rPr lang="en-US" sz="2400" dirty="0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bao</a:t>
            </a:r>
            <a:r>
              <a:rPr lang="en-US" sz="2400" dirty="0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nhiêu</a:t>
            </a:r>
            <a:r>
              <a:rPr lang="en-US" sz="2400" dirty="0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lít</a:t>
            </a:r>
            <a:r>
              <a:rPr lang="en-US" sz="2400" dirty="0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c) </a:t>
            </a:r>
            <a:r>
              <a:rPr lang="en-US" sz="2400" dirty="0" err="1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bao</a:t>
            </a:r>
            <a:r>
              <a:rPr lang="en-US" sz="2400" dirty="0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nhiêu</a:t>
            </a:r>
            <a:r>
              <a:rPr lang="en-US" sz="2400" dirty="0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nữa</a:t>
            </a:r>
            <a:r>
              <a:rPr lang="en-US" sz="2400" dirty="0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loại</a:t>
            </a:r>
            <a:r>
              <a:rPr lang="en-US" sz="2400" dirty="0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thiếu</a:t>
            </a:r>
            <a:r>
              <a:rPr lang="en-US" sz="2400" dirty="0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nghiêm</a:t>
            </a:r>
            <a:r>
              <a:rPr lang="en-US" sz="2400" dirty="0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trọng</a:t>
            </a:r>
            <a:r>
              <a:rPr lang="en-US" sz="2400" dirty="0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14323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1 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5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09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44020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15031" y="4402049"/>
            <a:ext cx="20152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nl-NL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mặn</a:t>
            </a:r>
            <a:endParaRPr lang="nl-NL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327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045" y="184936"/>
            <a:ext cx="3349375" cy="22345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918" y="154610"/>
            <a:ext cx="3431570" cy="22648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907" y="2513798"/>
            <a:ext cx="3411250" cy="21198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919" y="2513798"/>
            <a:ext cx="3431570" cy="214020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17772" y="4558725"/>
            <a:ext cx="20152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nl-NL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ngọt</a:t>
            </a:r>
            <a:endParaRPr lang="nl-NL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785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1 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0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97053" y="0"/>
            <a:ext cx="34419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2 phút đếm ngược nhạc sôi động two minutes countdown with mus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46331"/>
            <a:ext cx="9143999" cy="449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9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98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7363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0582" y="1455521"/>
            <a:ext cx="83905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Mỗi đội cử 4 bạn lên tham gia trò chơi. Các thành viên sẽ nối tiếp nhau hoàn thành các yêu cầu của bài tập 1, lưu ý mỗi lần lên chỉ được 1 bạn.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Tiêu chí: - Đúng yêu cầu: 20 đ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- Đúng thời gian: 10 đ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726684" y="242117"/>
            <a:ext cx="5088507" cy="95806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Tx/>
              <a:buFontTx/>
              <a:buNone/>
              <a:defRPr/>
            </a:pPr>
            <a:r>
              <a:rPr lang="nl-NL" sz="3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“ TIẾP SỨC”</a:t>
            </a:r>
            <a:endParaRPr lang="vi-VN" sz="3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+mn-ea"/>
            </a:endParaRPr>
          </a:p>
        </p:txBody>
      </p:sp>
      <p:pic>
        <p:nvPicPr>
          <p:cNvPr id="2" name="The Gummy Bear Song - Long English Versio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875" end="10479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67212" y="262028"/>
            <a:ext cx="945294" cy="938149"/>
          </a:xfrm>
          <a:prstGeom prst="rect">
            <a:avLst/>
          </a:prstGeom>
        </p:spPr>
      </p:pic>
      <p:pic>
        <p:nvPicPr>
          <p:cNvPr id="5" name="Nhac-chao-mc-ngan-vi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80229" y="-1100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2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6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6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1496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652" y="3766546"/>
            <a:ext cx="86586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một</a:t>
            </a:r>
            <a:r>
              <a:rPr lang="en-US" sz="2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4 150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lít</a:t>
            </a:r>
            <a:r>
              <a:rPr lang="en-US" sz="2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25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nghiêm</a:t>
            </a:r>
            <a:r>
              <a:rPr lang="en-US" sz="2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348909"/>
            <a:ext cx="7993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Nghe và nói lại thông tin</a:t>
            </a:r>
          </a:p>
          <a:p>
            <a:r>
              <a:rPr lang="en-US" sz="240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a. Ghép đúng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10326" y="-96938"/>
            <a:ext cx="3584035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TIẾT KIỆM NƯỚC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040" y="1179906"/>
            <a:ext cx="2055478" cy="25881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971" y="1089915"/>
            <a:ext cx="2196886" cy="27251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6859" y="1347119"/>
            <a:ext cx="2693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1 ki-lô-gam ngũ cốc  </a:t>
            </a:r>
          </a:p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cần 1 300 lít nước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48484" y="1391776"/>
            <a:ext cx="2693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1 ki-lô-gam cà chua</a:t>
            </a:r>
          </a:p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cần 55 lít nước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35895" y="2757386"/>
            <a:ext cx="2693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1 ki-lô-gam thịt lợn</a:t>
            </a:r>
          </a:p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cần 4 800 lít nước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73857" y="2884646"/>
            <a:ext cx="2693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1 ki-lô-gam thịt bò</a:t>
            </a:r>
          </a:p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cần 15 000 lít nước</a:t>
            </a:r>
          </a:p>
        </p:txBody>
      </p:sp>
    </p:spTree>
    <p:extLst>
      <p:ext uri="{BB962C8B-B14F-4D97-AF65-F5344CB8AC3E}">
        <p14:creationId xmlns:p14="http://schemas.microsoft.com/office/powerpoint/2010/main" val="339270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2960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4" y="5316"/>
            <a:ext cx="6857999" cy="5143500"/>
          </a:xfrm>
          <a:prstGeom prst="rect">
            <a:avLst/>
          </a:prstGeom>
          <a:solidFill>
            <a:srgbClr val="2121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cxnSp>
        <p:nvCxnSpPr>
          <p:cNvPr id="3" name="Straight Connector 2"/>
          <p:cNvCxnSpPr>
            <a:endCxn id="8" idx="1"/>
          </p:cNvCxnSpPr>
          <p:nvPr/>
        </p:nvCxnSpPr>
        <p:spPr>
          <a:xfrm>
            <a:off x="1392919" y="268026"/>
            <a:ext cx="856786" cy="230904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9" idx="1"/>
          </p:cNvCxnSpPr>
          <p:nvPr/>
        </p:nvCxnSpPr>
        <p:spPr>
          <a:xfrm>
            <a:off x="6895571" y="2577069"/>
            <a:ext cx="846164" cy="2321771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257425" y="1408569"/>
            <a:ext cx="4629150" cy="2320017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3200" b="1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3</a:t>
            </a:r>
            <a:endParaRPr lang="en-US" sz="32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3600" b="1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ĐÍCH</a:t>
            </a:r>
            <a:endParaRPr lang="en-US" sz="36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>
            <a:stCxn id="8" idx="1"/>
          </p:cNvCxnSpPr>
          <p:nvPr/>
        </p:nvCxnSpPr>
        <p:spPr>
          <a:xfrm flipH="1">
            <a:off x="1393656" y="2577066"/>
            <a:ext cx="856049" cy="2317323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9" idx="1"/>
          </p:cNvCxnSpPr>
          <p:nvPr/>
        </p:nvCxnSpPr>
        <p:spPr>
          <a:xfrm flipH="1">
            <a:off x="6895571" y="267531"/>
            <a:ext cx="846164" cy="2309535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ket 7"/>
          <p:cNvSpPr/>
          <p:nvPr/>
        </p:nvSpPr>
        <p:spPr>
          <a:xfrm rot="10800000" flipH="1">
            <a:off x="2249705" y="1361735"/>
            <a:ext cx="147487" cy="2430662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black"/>
              </a:solidFill>
            </a:endParaRPr>
          </a:p>
        </p:txBody>
      </p:sp>
      <p:sp>
        <p:nvSpPr>
          <p:cNvPr id="9" name="Left Bracket 8"/>
          <p:cNvSpPr/>
          <p:nvPr/>
        </p:nvSpPr>
        <p:spPr>
          <a:xfrm rot="10800000">
            <a:off x="6752954" y="1361735"/>
            <a:ext cx="142617" cy="2430662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black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062404" y="2381926"/>
            <a:ext cx="381962" cy="381962"/>
            <a:chOff x="452190" y="3133126"/>
            <a:chExt cx="286946" cy="286946"/>
          </a:xfrm>
        </p:grpSpPr>
        <p:sp>
          <p:nvSpPr>
            <p:cNvPr id="11" name="Oval 1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white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696263" y="2380873"/>
            <a:ext cx="381962" cy="381962"/>
            <a:chOff x="452190" y="3133126"/>
            <a:chExt cx="286946" cy="286946"/>
          </a:xfrm>
        </p:grpSpPr>
        <p:sp>
          <p:nvSpPr>
            <p:cNvPr id="14" name="Oval 1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white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pic>
        <p:nvPicPr>
          <p:cNvPr id="29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385194" y="229192"/>
            <a:ext cx="6356541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385194" y="4877439"/>
            <a:ext cx="6356541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1228677" y="4753108"/>
            <a:ext cx="381962" cy="381962"/>
            <a:chOff x="452190" y="3133126"/>
            <a:chExt cx="286946" cy="286946"/>
          </a:xfrm>
        </p:grpSpPr>
        <p:sp>
          <p:nvSpPr>
            <p:cNvPr id="18" name="Oval 17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white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528269" y="4753108"/>
            <a:ext cx="381962" cy="381962"/>
            <a:chOff x="452190" y="3133126"/>
            <a:chExt cx="286946" cy="286946"/>
          </a:xfrm>
        </p:grpSpPr>
        <p:sp>
          <p:nvSpPr>
            <p:cNvPr id="21" name="Oval 2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white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228677" y="87793"/>
            <a:ext cx="381962" cy="381962"/>
            <a:chOff x="452190" y="3133126"/>
            <a:chExt cx="286946" cy="286946"/>
          </a:xfrm>
        </p:grpSpPr>
        <p:sp>
          <p:nvSpPr>
            <p:cNvPr id="24" name="Oval 2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white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528269" y="87793"/>
            <a:ext cx="381962" cy="381962"/>
            <a:chOff x="452190" y="3133126"/>
            <a:chExt cx="286946" cy="286946"/>
          </a:xfrm>
        </p:grpSpPr>
        <p:sp>
          <p:nvSpPr>
            <p:cNvPr id="27" name="Oval 26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pic>
        <p:nvPicPr>
          <p:cNvPr id="31" name="nhacnen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174533" y="4463879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97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2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4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1)">
                                          <p:cBhvr>
                                            <p:cTn id="27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6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79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5" grpId="0" animBg="1"/>
          <p:bldP spid="8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2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00)">
                                          <p:cBhvr>
                                            <p:cTn id="27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6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79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5" grpId="0" animBg="1"/>
          <p:bldP spid="8" grpId="0" animBg="1"/>
          <p:bldP spid="9" grpId="0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194057-A787-9D4A-17F1-B59F510025C0}"/>
              </a:ext>
            </a:extLst>
          </p:cNvPr>
          <p:cNvSpPr txBox="1"/>
          <p:nvPr/>
        </p:nvSpPr>
        <p:spPr>
          <a:xfrm>
            <a:off x="143177" y="774613"/>
            <a:ext cx="88569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AutoNum type="alphaLcPeriod"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742950" indent="-742950">
              <a:buAutoNum type="alphaLcPeriod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144518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837923" y="313309"/>
            <a:ext cx="7304795" cy="97280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l-NL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Phần 3: Về đích – 50 điểm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ImOkBeatInstrumental-Kindly-273890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480.040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9354" y="422266"/>
            <a:ext cx="746606" cy="754892"/>
          </a:xfrm>
          <a:prstGeom prst="rect">
            <a:avLst/>
          </a:prstGeom>
        </p:spPr>
      </p:pic>
      <p:pic>
        <p:nvPicPr>
          <p:cNvPr id="7" name="Picture 2" descr="Hình Nền Powerpoint Chất Lượng Độc Đáo &amp; Đẹp Nhất Hiện Na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7815"/>
            <a:ext cx="9144000" cy="347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18265" y="3006851"/>
            <a:ext cx="2970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</a:p>
        </p:txBody>
      </p:sp>
    </p:spTree>
    <p:extLst>
      <p:ext uri="{BB962C8B-B14F-4D97-AF65-F5344CB8AC3E}">
        <p14:creationId xmlns:p14="http://schemas.microsoft.com/office/powerpoint/2010/main" val="416030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03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7347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086630" y="103102"/>
            <a:ext cx="7304795" cy="97280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l-NL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Phần 3: Về đích – 50 điểm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259292"/>
            <a:ext cx="908452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Nhiệm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vụ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just"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chọn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 algn="just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 nào nhận được nhiều thẻ nhất sẽ đạt 50 điểm. Lần lượt đội về thứ 2 được 40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3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cùng đạt 20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93538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405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1433" y="2386077"/>
            <a:ext cx="8146125" cy="27699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5800" b="1" kern="1200" dirty="0">
                <a:ln w="9525">
                  <a:solidFill>
                    <a:srgbClr val="8064A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UTM Avenida" panose="02040603050506020204" pitchFamily="18" charset="0"/>
                <a:ea typeface="+mn-ea"/>
              </a:rPr>
              <a:t>ĐƯỜNG LÊN </a:t>
            </a:r>
          </a:p>
          <a:p>
            <a:pPr algn="ctr">
              <a:buClrTx/>
              <a:buFontTx/>
              <a:buNone/>
            </a:pPr>
            <a:r>
              <a:rPr lang="en-US" sz="5800" b="1" kern="1200" dirty="0">
                <a:ln w="9525">
                  <a:solidFill>
                    <a:srgbClr val="8064A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UTM Avenida" panose="02040603050506020204" pitchFamily="18" charset="0"/>
                <a:ea typeface="+mn-ea"/>
              </a:rPr>
              <a:t>ĐỈNH</a:t>
            </a:r>
          </a:p>
          <a:p>
            <a:pPr algn="ctr">
              <a:buClrTx/>
              <a:buFontTx/>
              <a:buNone/>
            </a:pPr>
            <a:r>
              <a:rPr lang="en-US" sz="5800" b="1" kern="1200" dirty="0">
                <a:ln w="9525">
                  <a:solidFill>
                    <a:srgbClr val="8064A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UTM Avenida" panose="02040603050506020204" pitchFamily="18" charset="0"/>
                <a:ea typeface="+mn-ea"/>
              </a:rPr>
              <a:t>OLYMPIA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2" y="23707"/>
            <a:ext cx="3494567" cy="2625499"/>
          </a:xfrm>
          <a:prstGeom prst="rect">
            <a:avLst/>
          </a:prstGeom>
          <a:noFill/>
        </p:spPr>
      </p:pic>
      <p:pic>
        <p:nvPicPr>
          <p:cNvPr id="11" name="Trao thuong_Beethoven Vir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84781" y="4184934"/>
            <a:ext cx="510146" cy="51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2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9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898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170986"/>
            <a:ext cx="6858001" cy="788020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381" y="1143941"/>
            <a:ext cx="8891239" cy="1599259"/>
          </a:xfrm>
        </p:spPr>
        <p:txBody>
          <a:bodyPr>
            <a:normAutofit/>
          </a:bodyPr>
          <a:lstStyle/>
          <a:p>
            <a:pPr marL="285750" indent="-285750" algn="l">
              <a:buFontTx/>
              <a:buChar char="-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72987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6209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170986"/>
            <a:ext cx="6858001" cy="788020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381" y="1143941"/>
            <a:ext cx="8891239" cy="1599259"/>
          </a:xfrm>
        </p:spPr>
        <p:txBody>
          <a:bodyPr>
            <a:normAutofit/>
          </a:bodyPr>
          <a:lstStyle/>
          <a:p>
            <a:pPr marL="285750" indent="-285750" algn="l">
              <a:buFontTx/>
              <a:buChar char="-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85778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0689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uong-len-dinh-Olympia_nhacchuongmienphi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424815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24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305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98" y="2997"/>
            <a:ext cx="7041403" cy="514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880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51"/>
          <p:cNvGrpSpPr>
            <a:grpSpLocks/>
          </p:cNvGrpSpPr>
          <p:nvPr/>
        </p:nvGrpSpPr>
        <p:grpSpPr bwMode="auto">
          <a:xfrm>
            <a:off x="116853" y="0"/>
            <a:ext cx="456008" cy="51435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ClrTx/>
                <a:buFontTx/>
                <a:buNone/>
                <a:defRPr/>
              </a:pPr>
              <a:endParaRPr lang="en-US" sz="1500" kern="1200">
                <a:solidFill>
                  <a:prstClr val="black"/>
                </a:solidFill>
                <a:latin typeface=".VnTime" pitchFamily="34" charset="0"/>
                <a:ea typeface="+mn-ea"/>
              </a:endParaRPr>
            </a:p>
          </p:txBody>
        </p:sp>
        <p:sp>
          <p:nvSpPr>
            <p:cNvPr id="23589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altLang="en-US" sz="1500" kern="1200">
                <a:solidFill>
                  <a:prstClr val="black"/>
                </a:solidFill>
                <a:latin typeface=".VnTime"/>
                <a:ea typeface="+mn-ea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ClrTx/>
                <a:buFontTx/>
                <a:buNone/>
                <a:defRPr/>
              </a:pPr>
              <a:endParaRPr lang="en-US" sz="1500" kern="1200">
                <a:solidFill>
                  <a:prstClr val="black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ea typeface="+mn-ea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1481309" y="2144387"/>
            <a:ext cx="7290507" cy="95806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Tx/>
              <a:buFontTx/>
              <a:buNone/>
              <a:defRPr/>
            </a:pPr>
            <a:r>
              <a:rPr lang="nl-NL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2: Tăng tốc </a:t>
            </a:r>
            <a:r>
              <a:rPr lang="nl-NL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30 </a:t>
            </a:r>
            <a:r>
              <a:rPr lang="nl-NL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vi-VN" sz="2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+mn-ea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419" y="1027595"/>
            <a:ext cx="445294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6169" y="837095"/>
            <a:ext cx="1125140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 highlightClick="1">
              <a:snd r:embed="rId5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13317" y="891864"/>
            <a:ext cx="61317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Tx/>
              <a:buFontTx/>
              <a:buNone/>
            </a:pPr>
            <a:endParaRPr lang="en-US" altLang="en-US" sz="1500" kern="1200">
              <a:solidFill>
                <a:prstClr val="black"/>
              </a:solidFill>
              <a:latin typeface=".VnTime"/>
              <a:ea typeface="+mn-ea"/>
            </a:endParaRP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1467021" y="642949"/>
            <a:ext cx="7304795" cy="962856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NL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1: Vượt chướng ngại vật </a:t>
            </a:r>
            <a:r>
              <a:rPr lang="nl-NL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20 </a:t>
            </a:r>
            <a:r>
              <a:rPr lang="nl-NL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131" y="2538085"/>
            <a:ext cx="445294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2120" y="2348215"/>
            <a:ext cx="1125141" cy="601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 highlightClick="1">
              <a:snd r:embed="rId5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02603" y="2398781"/>
            <a:ext cx="61317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Tx/>
              <a:buFontTx/>
              <a:buNone/>
            </a:pPr>
            <a:endParaRPr lang="en-US" altLang="en-US" sz="1500" kern="1200">
              <a:solidFill>
                <a:prstClr val="black"/>
              </a:solidFill>
              <a:latin typeface=".VnTime"/>
              <a:ea typeface="+mn-ea"/>
            </a:endParaRP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1467021" y="3621713"/>
            <a:ext cx="7304795" cy="97280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ClrTx/>
              <a:defRPr/>
            </a:pPr>
            <a:r>
              <a:rPr lang="nl-NL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3: Về đích – 50 điểm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131" y="3999770"/>
            <a:ext cx="445294" cy="26312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1881" y="3833082"/>
            <a:ext cx="1125140" cy="601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 highlightClick="1">
              <a:snd r:embed="rId5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02603" y="3878327"/>
            <a:ext cx="61317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Tx/>
              <a:buFontTx/>
              <a:buNone/>
            </a:pPr>
            <a:endParaRPr lang="en-US" altLang="en-US" sz="1500" kern="1200">
              <a:solidFill>
                <a:prstClr val="black"/>
              </a:solidFill>
              <a:latin typeface=".VnTime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93554262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5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4" y="5316"/>
            <a:ext cx="6857999" cy="5143500"/>
          </a:xfrm>
          <a:prstGeom prst="rect">
            <a:avLst/>
          </a:prstGeom>
          <a:solidFill>
            <a:srgbClr val="2121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cxnSp>
        <p:nvCxnSpPr>
          <p:cNvPr id="3" name="Straight Connector 2"/>
          <p:cNvCxnSpPr>
            <a:endCxn id="8" idx="1"/>
          </p:cNvCxnSpPr>
          <p:nvPr/>
        </p:nvCxnSpPr>
        <p:spPr>
          <a:xfrm>
            <a:off x="1392919" y="268026"/>
            <a:ext cx="856786" cy="230904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9" idx="1"/>
          </p:cNvCxnSpPr>
          <p:nvPr/>
        </p:nvCxnSpPr>
        <p:spPr>
          <a:xfrm>
            <a:off x="6895571" y="2577069"/>
            <a:ext cx="846164" cy="2321771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257425" y="1408569"/>
            <a:ext cx="4629150" cy="2320017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3200" b="1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1</a:t>
            </a:r>
            <a:endParaRPr lang="en-US" sz="32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2600" b="1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VƯỢT CHƯỚNG NGẠI VẬT</a:t>
            </a:r>
            <a:endParaRPr lang="en-US" sz="26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>
            <a:stCxn id="8" idx="1"/>
          </p:cNvCxnSpPr>
          <p:nvPr/>
        </p:nvCxnSpPr>
        <p:spPr>
          <a:xfrm flipH="1">
            <a:off x="1393656" y="2577066"/>
            <a:ext cx="856049" cy="2317323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9" idx="1"/>
          </p:cNvCxnSpPr>
          <p:nvPr/>
        </p:nvCxnSpPr>
        <p:spPr>
          <a:xfrm flipH="1">
            <a:off x="6895571" y="267531"/>
            <a:ext cx="846164" cy="2309535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ket 7"/>
          <p:cNvSpPr/>
          <p:nvPr/>
        </p:nvSpPr>
        <p:spPr>
          <a:xfrm rot="10800000" flipH="1">
            <a:off x="2249705" y="1361735"/>
            <a:ext cx="147487" cy="2430662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black"/>
              </a:solidFill>
            </a:endParaRPr>
          </a:p>
        </p:txBody>
      </p:sp>
      <p:sp>
        <p:nvSpPr>
          <p:cNvPr id="9" name="Left Bracket 8"/>
          <p:cNvSpPr/>
          <p:nvPr/>
        </p:nvSpPr>
        <p:spPr>
          <a:xfrm rot="10800000">
            <a:off x="6752954" y="1361735"/>
            <a:ext cx="142617" cy="2430662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black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062404" y="2381926"/>
            <a:ext cx="381962" cy="381962"/>
            <a:chOff x="452190" y="3133126"/>
            <a:chExt cx="286946" cy="286946"/>
          </a:xfrm>
        </p:grpSpPr>
        <p:sp>
          <p:nvSpPr>
            <p:cNvPr id="11" name="Oval 1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white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696263" y="2380873"/>
            <a:ext cx="381962" cy="381962"/>
            <a:chOff x="452190" y="3133126"/>
            <a:chExt cx="286946" cy="286946"/>
          </a:xfrm>
        </p:grpSpPr>
        <p:sp>
          <p:nvSpPr>
            <p:cNvPr id="14" name="Oval 1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white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pic>
        <p:nvPicPr>
          <p:cNvPr id="29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385194" y="229192"/>
            <a:ext cx="6356541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385194" y="4877439"/>
            <a:ext cx="6356541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1228677" y="4753108"/>
            <a:ext cx="381962" cy="381962"/>
            <a:chOff x="452190" y="3133126"/>
            <a:chExt cx="286946" cy="286946"/>
          </a:xfrm>
        </p:grpSpPr>
        <p:sp>
          <p:nvSpPr>
            <p:cNvPr id="18" name="Oval 17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white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528269" y="4753108"/>
            <a:ext cx="381962" cy="381962"/>
            <a:chOff x="452190" y="3133126"/>
            <a:chExt cx="286946" cy="286946"/>
          </a:xfrm>
        </p:grpSpPr>
        <p:sp>
          <p:nvSpPr>
            <p:cNvPr id="21" name="Oval 2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white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228677" y="87793"/>
            <a:ext cx="381962" cy="381962"/>
            <a:chOff x="452190" y="3133126"/>
            <a:chExt cx="286946" cy="286946"/>
          </a:xfrm>
        </p:grpSpPr>
        <p:sp>
          <p:nvSpPr>
            <p:cNvPr id="24" name="Oval 2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white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528269" y="87793"/>
            <a:ext cx="381962" cy="381962"/>
            <a:chOff x="452190" y="3133126"/>
            <a:chExt cx="286946" cy="286946"/>
          </a:xfrm>
        </p:grpSpPr>
        <p:sp>
          <p:nvSpPr>
            <p:cNvPr id="27" name="Oval 26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pic>
        <p:nvPicPr>
          <p:cNvPr id="31" name="nhacnen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174533" y="4463879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5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2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4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1)">
                                          <p:cBhvr>
                                            <p:cTn id="27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6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79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5" grpId="0" animBg="1"/>
          <p:bldP spid="8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2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00)">
                                          <p:cBhvr>
                                            <p:cTn id="27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6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79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5" grpId="0" animBg="1"/>
          <p:bldP spid="8" grpId="0" animBg="1"/>
          <p:bldP spid="9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535" y="1520171"/>
            <a:ext cx="85349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 </a:t>
            </a:r>
          </a:p>
          <a:p>
            <a:pPr algn="just"/>
            <a:r>
              <a:rPr lang="nl-NL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Có 2 câu hỏi. </a:t>
            </a:r>
          </a:p>
          <a:p>
            <a:pPr algn="just"/>
            <a:r>
              <a:rPr lang="nl-NL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Mỗi câu hỏi có 5 giây suy nghĩ, hết giờ người chơi sử dụng ngôn ngữ hình thể để đưa ra đáp án đúng.</a:t>
            </a:r>
          </a:p>
          <a:p>
            <a:pPr algn="just"/>
            <a:r>
              <a:rPr lang="nl-NL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Cả đội lựa chọn đáp án đúng được 20 điểm. Mỗi bạn chọn đáp án sai trừ 5 điểm.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1057371" y="204037"/>
            <a:ext cx="7304795" cy="962856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NL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1</a:t>
            </a:r>
            <a:r>
              <a:rPr lang="nl-NL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Vượt chướng ngại vật – 20 </a:t>
            </a:r>
            <a:r>
              <a:rPr lang="nl-NL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61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51435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2" y="-1"/>
            <a:ext cx="8914189" cy="51435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402" y="3650227"/>
            <a:ext cx="1929512" cy="10687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9747" y="739602"/>
            <a:ext cx="4964822" cy="1546770"/>
          </a:xfrm>
          <a:prstGeom prst="rect">
            <a:avLst/>
          </a:prstGeom>
          <a:noFill/>
        </p:spPr>
        <p:txBody>
          <a:bodyPr wrap="none" lIns="80328" tIns="40164" rIns="80328" bIns="40164">
            <a:spAutoFit/>
          </a:bodyPr>
          <a:lstStyle/>
          <a:p>
            <a:pPr algn="ctr"/>
            <a:r>
              <a:rPr lang="en-US" sz="4762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rPr>
              <a:t>VƯỢT CHƯỚNG</a:t>
            </a:r>
          </a:p>
          <a:p>
            <a:pPr algn="ctr"/>
            <a:r>
              <a:rPr lang="en-US" sz="4762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74862" y="5453744"/>
            <a:ext cx="594280" cy="4572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280553" y="5453742"/>
            <a:ext cx="59428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07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901" y="0"/>
            <a:ext cx="9143999" cy="51435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9" y="-1"/>
            <a:ext cx="9029096" cy="51435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291" y="3959175"/>
            <a:ext cx="1929512" cy="1068798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74862" y="5257799"/>
            <a:ext cx="594280" cy="457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131" y="3607716"/>
            <a:ext cx="1242150" cy="466385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93622" y="5233306"/>
            <a:ext cx="594280" cy="4572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184" y="4236831"/>
            <a:ext cx="1232838" cy="70447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46872" y="3868910"/>
            <a:ext cx="3939646" cy="255182"/>
          </a:xfrm>
          <a:prstGeom prst="roundRect">
            <a:avLst/>
          </a:prstGeom>
          <a:solidFill>
            <a:srgbClr val="8ECC50"/>
          </a:solidFill>
          <a:ln>
            <a:solidFill>
              <a:srgbClr val="8ECC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4226217" y="3901164"/>
            <a:ext cx="4072270" cy="255182"/>
          </a:xfrm>
          <a:prstGeom prst="roundRect">
            <a:avLst/>
          </a:prstGeom>
          <a:solidFill>
            <a:srgbClr val="8ECC50"/>
          </a:solidFill>
          <a:ln>
            <a:solidFill>
              <a:srgbClr val="8ECC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9341" y="1946862"/>
            <a:ext cx="6167031" cy="54915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328" tIns="40164" rIns="80328" bIns="40164" rtlCol="0" anchor="ctr"/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Ngôi nhà trái đất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36551" y="1206606"/>
            <a:ext cx="6189821" cy="62032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328" tIns="40164" rIns="80328" bIns="40164" rtlCol="0" anchor="ctr"/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Trái đất này là của chúng mình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36551" y="2591160"/>
            <a:ext cx="6189821" cy="55607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328" tIns="40164" rIns="80328" bIns="40164" rtlCol="0" anchor="ctr"/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Ngôi nhà chung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199" y="1040679"/>
            <a:ext cx="869021" cy="796554"/>
          </a:xfrm>
          <a:prstGeom prst="rect">
            <a:avLst/>
          </a:prstGeom>
        </p:spPr>
      </p:pic>
      <p:sp>
        <p:nvSpPr>
          <p:cNvPr id="39" name="Rectangle 12"/>
          <p:cNvSpPr>
            <a:spLocks noChangeArrowheads="1"/>
          </p:cNvSpPr>
          <p:nvPr/>
        </p:nvSpPr>
        <p:spPr bwMode="auto">
          <a:xfrm>
            <a:off x="7128569" y="220114"/>
            <a:ext cx="1893821" cy="759663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0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40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40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Oval 18"/>
          <p:cNvSpPr>
            <a:spLocks noChangeArrowheads="1"/>
          </p:cNvSpPr>
          <p:nvPr/>
        </p:nvSpPr>
        <p:spPr bwMode="auto">
          <a:xfrm>
            <a:off x="7568507" y="226132"/>
            <a:ext cx="731712" cy="762198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41" name="Oval 19"/>
          <p:cNvSpPr>
            <a:spLocks noChangeArrowheads="1"/>
          </p:cNvSpPr>
          <p:nvPr/>
        </p:nvSpPr>
        <p:spPr bwMode="auto">
          <a:xfrm>
            <a:off x="7566673" y="190767"/>
            <a:ext cx="731712" cy="762198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2" name="Oval 20"/>
          <p:cNvSpPr>
            <a:spLocks noChangeArrowheads="1"/>
          </p:cNvSpPr>
          <p:nvPr/>
        </p:nvSpPr>
        <p:spPr bwMode="auto">
          <a:xfrm>
            <a:off x="7554158" y="190765"/>
            <a:ext cx="742115" cy="762198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43" name="Oval 21"/>
          <p:cNvSpPr>
            <a:spLocks noChangeArrowheads="1"/>
          </p:cNvSpPr>
          <p:nvPr/>
        </p:nvSpPr>
        <p:spPr bwMode="auto">
          <a:xfrm>
            <a:off x="7568506" y="159548"/>
            <a:ext cx="742115" cy="762198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4" name="Oval 22"/>
          <p:cNvSpPr>
            <a:spLocks noChangeArrowheads="1"/>
          </p:cNvSpPr>
          <p:nvPr/>
        </p:nvSpPr>
        <p:spPr bwMode="auto">
          <a:xfrm>
            <a:off x="7581426" y="211363"/>
            <a:ext cx="728392" cy="762198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136551" y="-203322"/>
            <a:ext cx="6880144" cy="1408259"/>
            <a:chOff x="136551" y="-203322"/>
            <a:chExt cx="6880144" cy="1094030"/>
          </a:xfrm>
        </p:grpSpPr>
        <p:grpSp>
          <p:nvGrpSpPr>
            <p:cNvPr id="54" name="Group 53"/>
            <p:cNvGrpSpPr/>
            <p:nvPr/>
          </p:nvGrpSpPr>
          <p:grpSpPr>
            <a:xfrm>
              <a:off x="136551" y="-203322"/>
              <a:ext cx="6732607" cy="1002153"/>
              <a:chOff x="154579" y="20173"/>
              <a:chExt cx="2450735" cy="1185980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155998" y="349093"/>
                <a:ext cx="2449316" cy="857060"/>
              </a:xfrm>
              <a:prstGeom prst="rect">
                <a:avLst/>
              </a:prstGeom>
              <a:solidFill>
                <a:srgbClr val="FFFF0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0328" tIns="40164" rIns="80328" bIns="40164" rtlCol="0" anchor="ctr"/>
              <a:lstStyle/>
              <a:p>
                <a:pPr algn="ctr"/>
                <a:endParaRPr lang="en-US" sz="2857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154579" y="20173"/>
                <a:ext cx="1905770" cy="328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3194057-A787-9D4A-17F1-B59F510025C0}"/>
                </a:ext>
              </a:extLst>
            </p:cNvPr>
            <p:cNvSpPr txBox="1"/>
            <p:nvPr/>
          </p:nvSpPr>
          <p:spPr>
            <a:xfrm>
              <a:off x="159341" y="53853"/>
              <a:ext cx="6857354" cy="836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1: Hãy nghe đoạn nhạc sau và cho biết đây là bài hát nào?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Trái Đất Này Là Của Chúng Mình ♪ Bé MAI VY Thần Đồng Âm Nhạc Việt Nam [MV Official]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28139" end="135949.56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23144" y="3168148"/>
            <a:ext cx="988198" cy="988198"/>
          </a:xfrm>
          <a:prstGeom prst="rect">
            <a:avLst/>
          </a:prstGeom>
        </p:spPr>
      </p:pic>
      <p:pic>
        <p:nvPicPr>
          <p:cNvPr id="28" name="Picture 27">
            <a:hlinkClick r:id="" action="ppaction://noaction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3132" y="4236831"/>
            <a:ext cx="868040" cy="59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2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8" name="chimes.wav"/>
          </p:stSnd>
        </p:sndAc>
      </p:transition>
    </mc:Choice>
    <mc:Fallback xmlns="">
      <p:transition spd="med">
        <p:fade/>
        <p:sndAc>
          <p:stSnd>
            <p:snd r:embed="rId2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2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 L -1 0 " pathEditMode="relative" rAng="0" ptsTypes="AA">
                                      <p:cBhvr>
                                        <p:cTn id="9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 L -0.99045 -4.5679E-6 " pathEditMode="relative" rAng="0" ptsTypes="AA">
                                      <p:cBhvr>
                                        <p:cTn id="93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660" y="62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23457E-7 L -0.96007 -0.00586 " pathEditMode="relative" rAng="0" ptsTypes="AA">
                                      <p:cBhvr>
                                        <p:cTn id="95" dur="29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03" y="-309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4" grpId="2" animBg="1"/>
      <p:bldP spid="36" grpId="0" animBg="1"/>
      <p:bldP spid="36" grpId="1" animBg="1"/>
      <p:bldP spid="37" grpId="0" animBg="1"/>
      <p:bldP spid="37" grpId="1" animBg="1"/>
      <p:bldP spid="39" grpId="0" animBg="1"/>
      <p:bldP spid="39" grpId="1" animBg="1"/>
      <p:bldP spid="39" grpId="2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3924"/>
            <a:ext cx="9143999" cy="51435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2" y="-1"/>
            <a:ext cx="9143998" cy="5143501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134" y="4184624"/>
            <a:ext cx="900211" cy="6378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870626"/>
            <a:ext cx="1945355" cy="10775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81577" y="3759946"/>
            <a:ext cx="611705" cy="5831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601" y="4080656"/>
            <a:ext cx="629539" cy="827880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1137416" y="2075258"/>
            <a:ext cx="3986545" cy="609128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328" tIns="40164" rIns="80328" bIns="40164" numCol="1" rtlCol="0" anchor="ctr">
            <a:prstTxWarp prst="textWave1">
              <a:avLst/>
            </a:prstTxWarp>
          </a:bodyPr>
          <a:lstStyle/>
          <a:p>
            <a:r>
              <a:rPr lang="en-US" sz="571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</a:rPr>
              <a:t>CHÀO MỪNG TÍ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68644" y="3535928"/>
            <a:ext cx="806097" cy="62015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274862" y="5380264"/>
            <a:ext cx="594280" cy="457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803" y="3244794"/>
            <a:ext cx="1242150" cy="466385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002010" y="5409713"/>
            <a:ext cx="594280" cy="4572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484675" y="5409713"/>
            <a:ext cx="594280" cy="4572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81151" y="1065414"/>
            <a:ext cx="7023416" cy="75638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328" tIns="40164" rIns="80328" bIns="40164" rtlCol="0" anchor="ctr"/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Em sẽ không làm gì.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-19481" y="-4887"/>
            <a:ext cx="8185286" cy="1045173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328" tIns="40164" rIns="80328" bIns="40164" rtlCol="0" anchor="ctr"/>
          <a:lstStyle/>
          <a:p>
            <a:pPr algn="ctr"/>
            <a:endParaRPr lang="en-US" sz="2857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8861" y="1834570"/>
            <a:ext cx="7025706" cy="90487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328" tIns="40164" rIns="80328" bIns="40164" rtlCol="0" anchor="ctr"/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khóa vòi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lại và khuyên bạn phải tiết kiệm nước.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78861" y="2812584"/>
            <a:ext cx="7025706" cy="5206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328" tIns="40164" rIns="80328" bIns="40164" rtlCol="0" anchor="ctr"/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Em đi báo với cô giáo.</a:t>
            </a: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7414773" y="871595"/>
            <a:ext cx="1914369" cy="71489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0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40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40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18"/>
          <p:cNvSpPr>
            <a:spLocks noChangeArrowheads="1"/>
          </p:cNvSpPr>
          <p:nvPr/>
        </p:nvSpPr>
        <p:spPr bwMode="auto">
          <a:xfrm>
            <a:off x="8046095" y="877613"/>
            <a:ext cx="739652" cy="71727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5" name="Oval 19"/>
          <p:cNvSpPr>
            <a:spLocks noChangeArrowheads="1"/>
          </p:cNvSpPr>
          <p:nvPr/>
        </p:nvSpPr>
        <p:spPr bwMode="auto">
          <a:xfrm>
            <a:off x="8044261" y="842248"/>
            <a:ext cx="739652" cy="71727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6" name="Oval 20"/>
          <p:cNvSpPr>
            <a:spLocks noChangeArrowheads="1"/>
          </p:cNvSpPr>
          <p:nvPr/>
        </p:nvSpPr>
        <p:spPr bwMode="auto">
          <a:xfrm>
            <a:off x="8031746" y="842246"/>
            <a:ext cx="750167" cy="71727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7" name="Oval 21"/>
          <p:cNvSpPr>
            <a:spLocks noChangeArrowheads="1"/>
          </p:cNvSpPr>
          <p:nvPr/>
        </p:nvSpPr>
        <p:spPr bwMode="auto">
          <a:xfrm>
            <a:off x="8046094" y="811029"/>
            <a:ext cx="750167" cy="71727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8" name="Oval 22"/>
          <p:cNvSpPr>
            <a:spLocks noChangeArrowheads="1"/>
          </p:cNvSpPr>
          <p:nvPr/>
        </p:nvSpPr>
        <p:spPr bwMode="auto">
          <a:xfrm>
            <a:off x="8059013" y="862844"/>
            <a:ext cx="736295" cy="71727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194057-A787-9D4A-17F1-B59F510025C0}"/>
              </a:ext>
            </a:extLst>
          </p:cNvPr>
          <p:cNvSpPr txBox="1"/>
          <p:nvPr/>
        </p:nvSpPr>
        <p:spPr>
          <a:xfrm>
            <a:off x="155673" y="86179"/>
            <a:ext cx="84141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Nếu thấy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bạn rửa tay xong mà không khóa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nước, em sẽ làm gì?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175" y="1966131"/>
            <a:ext cx="732250" cy="67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0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9" name="chimes.wav"/>
          </p:stSnd>
        </p:sndAc>
      </p:transition>
    </mc:Choice>
    <mc:Fallback xmlns="">
      <p:transition spd="med">
        <p:fade/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7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 L -1 0 " pathEditMode="relative" rAng="0" ptsTypes="AA">
                                      <p:cBhvr>
                                        <p:cTn id="8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4" grpId="0" animBg="1"/>
      <p:bldP spid="21" grpId="0" animBg="1"/>
      <p:bldP spid="21" grpId="1" animBg="1"/>
      <p:bldP spid="25" grpId="0" animBg="1"/>
      <p:bldP spid="30" grpId="0" animBg="1"/>
      <p:bldP spid="32" grpId="0" animBg="1"/>
      <p:bldP spid="33" grpId="0" animBg="1"/>
      <p:bldP spid="33" grpId="1" animBg="1"/>
      <p:bldP spid="33" grpId="2" animBg="1"/>
      <p:bldP spid="34" grpId="0" animBg="1"/>
      <p:bldP spid="35" grpId="0" animBg="1"/>
      <p:bldP spid="36" grpId="0" animBg="1"/>
      <p:bldP spid="37" grpId="0" animBg="1"/>
      <p:bldP spid="38" grpId="0" animBg="1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2761</TotalTime>
  <Words>649</Words>
  <Application>Microsoft Office PowerPoint</Application>
  <PresentationFormat>On-screen Show (16:9)</PresentationFormat>
  <Paragraphs>93</Paragraphs>
  <Slides>36</Slides>
  <Notes>5</Notes>
  <HiddenSlides>0</HiddenSlides>
  <MMClips>19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Arial</vt:lpstr>
      <vt:lpstr>Calibri</vt:lpstr>
      <vt:lpstr>Times New Roman</vt:lpstr>
      <vt:lpstr>UTM Avenida</vt:lpstr>
      <vt:lpstr>Calibri Light</vt:lpstr>
      <vt:lpstr>.VnTime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TIÊU CHÍ </vt:lpstr>
      <vt:lpstr>PowerPoint Presentation</vt:lpstr>
      <vt:lpstr> TIÊU CHÍ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THẦY CÔ VÀ CÁC BẠN ĐẾN VỚI TIẾT HỌC NGÀY HÔM NAY</dc:title>
  <dc:creator>HIENPHAM</dc:creator>
  <cp:lastModifiedBy>Anh Nguyễn Hạ</cp:lastModifiedBy>
  <cp:revision>226</cp:revision>
  <dcterms:modified xsi:type="dcterms:W3CDTF">2025-04-15T09:44:30Z</dcterms:modified>
</cp:coreProperties>
</file>