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36" r:id="rId2"/>
    <p:sldId id="337" r:id="rId3"/>
    <p:sldId id="342" r:id="rId4"/>
    <p:sldId id="362" r:id="rId5"/>
    <p:sldId id="378" r:id="rId6"/>
    <p:sldId id="271" r:id="rId7"/>
    <p:sldId id="305" r:id="rId8"/>
    <p:sldId id="363" r:id="rId9"/>
    <p:sldId id="364" r:id="rId10"/>
    <p:sldId id="366" r:id="rId11"/>
    <p:sldId id="367" r:id="rId12"/>
    <p:sldId id="380" r:id="rId13"/>
    <p:sldId id="333" r:id="rId14"/>
    <p:sldId id="369" r:id="rId15"/>
    <p:sldId id="371" r:id="rId16"/>
    <p:sldId id="372" r:id="rId17"/>
    <p:sldId id="381" r:id="rId18"/>
    <p:sldId id="383" r:id="rId19"/>
    <p:sldId id="382" r:id="rId20"/>
    <p:sldId id="384" r:id="rId21"/>
    <p:sldId id="346" r:id="rId22"/>
  </p:sldIdLst>
  <p:sldSz cx="9144000" cy="5143500" type="screen16x9"/>
  <p:notesSz cx="9144000" cy="6858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20256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40513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60769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81026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012825" algn="l" defTabSz="405130" rtl="0" eaLnBrk="1" latinLnBrk="0" hangingPunct="1">
      <a:defRPr kern="1200">
        <a:solidFill>
          <a:schemeClr val="tx1"/>
        </a:solidFill>
        <a:latin typeface="Arial" panose="020B0604020202020204" pitchFamily="34" charset="0"/>
        <a:ea typeface="+mn-ea"/>
        <a:cs typeface="+mn-cs"/>
      </a:defRPr>
    </a:lvl6pPr>
    <a:lvl7pPr marL="1215390" algn="l" defTabSz="405130" rtl="0" eaLnBrk="1" latinLnBrk="0" hangingPunct="1">
      <a:defRPr kern="1200">
        <a:solidFill>
          <a:schemeClr val="tx1"/>
        </a:solidFill>
        <a:latin typeface="Arial" panose="020B0604020202020204" pitchFamily="34" charset="0"/>
        <a:ea typeface="+mn-ea"/>
        <a:cs typeface="+mn-cs"/>
      </a:defRPr>
    </a:lvl7pPr>
    <a:lvl8pPr marL="1418590" algn="l" defTabSz="405130" rtl="0" eaLnBrk="1" latinLnBrk="0" hangingPunct="1">
      <a:defRPr kern="1200">
        <a:solidFill>
          <a:schemeClr val="tx1"/>
        </a:solidFill>
        <a:latin typeface="Arial" panose="020B0604020202020204" pitchFamily="34" charset="0"/>
        <a:ea typeface="+mn-ea"/>
        <a:cs typeface="+mn-cs"/>
      </a:defRPr>
    </a:lvl8pPr>
    <a:lvl9pPr marL="1621155" algn="l" defTabSz="40513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863D"/>
    <a:srgbClr val="D767C7"/>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6" autoAdjust="0"/>
    <p:restoredTop sz="94660"/>
  </p:normalViewPr>
  <p:slideViewPr>
    <p:cSldViewPr>
      <p:cViewPr varScale="1">
        <p:scale>
          <a:sx n="102" d="100"/>
          <a:sy n="102" d="100"/>
        </p:scale>
        <p:origin x="1229" y="67"/>
      </p:cViewPr>
      <p:guideLst>
        <p:guide orient="horz" pos="1620"/>
        <p:guide pos="293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A552B8B8-DB32-4E28-A0E0-E8A3380E3003}" type="datetimeFigureOut">
              <a:rPr lang="en-US"/>
              <a:t>9/21/2025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B7A289D4-363B-4AF0-B8A2-766260A39F50}" type="slidenum">
              <a:rPr lang="en-US"/>
              <a:t>‹#›</a:t>
            </a:fld>
            <a:endParaRPr lang="en-US"/>
          </a:p>
        </p:txBody>
      </p:sp>
    </p:spTree>
    <p:extLst>
      <p:ext uri="{BB962C8B-B14F-4D97-AF65-F5344CB8AC3E}">
        <p14:creationId xmlns:p14="http://schemas.microsoft.com/office/powerpoint/2010/main" val="2500921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00" kern="1200">
        <a:solidFill>
          <a:schemeClr val="tx1"/>
        </a:solidFill>
        <a:latin typeface="+mn-lt"/>
        <a:ea typeface="+mn-ea"/>
        <a:cs typeface="+mn-cs"/>
      </a:defRPr>
    </a:lvl1pPr>
    <a:lvl2pPr marL="202565" algn="l" rtl="0" eaLnBrk="0" fontAlgn="base" hangingPunct="0">
      <a:spcBef>
        <a:spcPct val="30000"/>
      </a:spcBef>
      <a:spcAft>
        <a:spcPct val="0"/>
      </a:spcAft>
      <a:defRPr sz="500" kern="1200">
        <a:solidFill>
          <a:schemeClr val="tx1"/>
        </a:solidFill>
        <a:latin typeface="+mn-lt"/>
        <a:ea typeface="+mn-ea"/>
        <a:cs typeface="+mn-cs"/>
      </a:defRPr>
    </a:lvl2pPr>
    <a:lvl3pPr marL="405130" algn="l" rtl="0" eaLnBrk="0" fontAlgn="base" hangingPunct="0">
      <a:spcBef>
        <a:spcPct val="30000"/>
      </a:spcBef>
      <a:spcAft>
        <a:spcPct val="0"/>
      </a:spcAft>
      <a:defRPr sz="500" kern="1200">
        <a:solidFill>
          <a:schemeClr val="tx1"/>
        </a:solidFill>
        <a:latin typeface="+mn-lt"/>
        <a:ea typeface="+mn-ea"/>
        <a:cs typeface="+mn-cs"/>
      </a:defRPr>
    </a:lvl3pPr>
    <a:lvl4pPr marL="607695" algn="l" rtl="0" eaLnBrk="0" fontAlgn="base" hangingPunct="0">
      <a:spcBef>
        <a:spcPct val="30000"/>
      </a:spcBef>
      <a:spcAft>
        <a:spcPct val="0"/>
      </a:spcAft>
      <a:defRPr sz="500" kern="1200">
        <a:solidFill>
          <a:schemeClr val="tx1"/>
        </a:solidFill>
        <a:latin typeface="+mn-lt"/>
        <a:ea typeface="+mn-ea"/>
        <a:cs typeface="+mn-cs"/>
      </a:defRPr>
    </a:lvl4pPr>
    <a:lvl5pPr marL="810260" algn="l" rtl="0" eaLnBrk="0" fontAlgn="base" hangingPunct="0">
      <a:spcBef>
        <a:spcPct val="30000"/>
      </a:spcBef>
      <a:spcAft>
        <a:spcPct val="0"/>
      </a:spcAft>
      <a:defRPr sz="500" kern="1200">
        <a:solidFill>
          <a:schemeClr val="tx1"/>
        </a:solidFill>
        <a:latin typeface="+mn-lt"/>
        <a:ea typeface="+mn-ea"/>
        <a:cs typeface="+mn-cs"/>
      </a:defRPr>
    </a:lvl5pPr>
    <a:lvl6pPr marL="1012825" algn="l" defTabSz="405130" rtl="0" eaLnBrk="1" latinLnBrk="0" hangingPunct="1">
      <a:defRPr sz="500" kern="1200">
        <a:solidFill>
          <a:schemeClr val="tx1"/>
        </a:solidFill>
        <a:latin typeface="+mn-lt"/>
        <a:ea typeface="+mn-ea"/>
        <a:cs typeface="+mn-cs"/>
      </a:defRPr>
    </a:lvl6pPr>
    <a:lvl7pPr marL="1215390" algn="l" defTabSz="405130" rtl="0" eaLnBrk="1" latinLnBrk="0" hangingPunct="1">
      <a:defRPr sz="500" kern="1200">
        <a:solidFill>
          <a:schemeClr val="tx1"/>
        </a:solidFill>
        <a:latin typeface="+mn-lt"/>
        <a:ea typeface="+mn-ea"/>
        <a:cs typeface="+mn-cs"/>
      </a:defRPr>
    </a:lvl7pPr>
    <a:lvl8pPr marL="1418590" algn="l" defTabSz="405130" rtl="0" eaLnBrk="1" latinLnBrk="0" hangingPunct="1">
      <a:defRPr sz="500" kern="1200">
        <a:solidFill>
          <a:schemeClr val="tx1"/>
        </a:solidFill>
        <a:latin typeface="+mn-lt"/>
        <a:ea typeface="+mn-ea"/>
        <a:cs typeface="+mn-cs"/>
      </a:defRPr>
    </a:lvl8pPr>
    <a:lvl9pPr marL="1621155" algn="l" defTabSz="405130"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1</a:t>
            </a:fld>
            <a:endParaRPr lang="zh-CN" altLang="en-US"/>
          </a:p>
        </p:txBody>
      </p:sp>
    </p:spTree>
    <p:extLst>
      <p:ext uri="{BB962C8B-B14F-4D97-AF65-F5344CB8AC3E}">
        <p14:creationId xmlns:p14="http://schemas.microsoft.com/office/powerpoint/2010/main" val="72142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1F064-BDE2-4256-92FA-B25E97391A24}" type="slidenum">
              <a:rPr lang="en-US" altLang="en-US">
                <a:solidFill>
                  <a:prstClr val="black"/>
                </a:solidFill>
                <a:latin typeface="Times New Roman" panose="02020603050405020304" pitchFamily="18" charset="0"/>
              </a:rPr>
              <a:t>17</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81846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1F064-BDE2-4256-92FA-B25E97391A24}" type="slidenum">
              <a:rPr lang="en-US" altLang="en-US">
                <a:solidFill>
                  <a:prstClr val="black"/>
                </a:solidFill>
                <a:latin typeface="Times New Roman" panose="02020603050405020304" pitchFamily="18" charset="0"/>
              </a:rPr>
              <a:t>2</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33289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9277F-8A7F-4040-897D-9158C8906AA4}" type="slidenum">
              <a:rPr lang="en-US" smtClean="0"/>
              <a:t>3</a:t>
            </a:fld>
            <a:endParaRPr lang="en-US"/>
          </a:p>
        </p:txBody>
      </p:sp>
    </p:spTree>
    <p:extLst>
      <p:ext uri="{BB962C8B-B14F-4D97-AF65-F5344CB8AC3E}">
        <p14:creationId xmlns:p14="http://schemas.microsoft.com/office/powerpoint/2010/main" val="421111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9277F-8A7F-4040-897D-9158C8906AA4}" type="slidenum">
              <a:rPr lang="en-US" smtClean="0"/>
              <a:t>4</a:t>
            </a:fld>
            <a:endParaRPr lang="en-US"/>
          </a:p>
        </p:txBody>
      </p:sp>
    </p:spTree>
    <p:extLst>
      <p:ext uri="{BB962C8B-B14F-4D97-AF65-F5344CB8AC3E}">
        <p14:creationId xmlns:p14="http://schemas.microsoft.com/office/powerpoint/2010/main" val="290441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1F064-BDE2-4256-92FA-B25E97391A24}" type="slidenum">
              <a:rPr lang="en-US" altLang="en-US">
                <a:solidFill>
                  <a:prstClr val="black"/>
                </a:solidFill>
                <a:latin typeface="Times New Roman" panose="02020603050405020304" pitchFamily="18" charset="0"/>
              </a:rPr>
              <a:t>5</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03088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1F064-BDE2-4256-92FA-B25E97391A24}" type="slidenum">
              <a:rPr lang="en-US" altLang="en-US">
                <a:solidFill>
                  <a:prstClr val="black"/>
                </a:solidFill>
                <a:latin typeface="Times New Roman" panose="02020603050405020304" pitchFamily="18" charset="0"/>
              </a:rPr>
              <a:t>12</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51130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9277F-8A7F-4040-897D-9158C8906AA4}" type="slidenum">
              <a:rPr lang="en-US" smtClean="0"/>
              <a:t>14</a:t>
            </a:fld>
            <a:endParaRPr lang="en-US"/>
          </a:p>
        </p:txBody>
      </p:sp>
    </p:spTree>
    <p:extLst>
      <p:ext uri="{BB962C8B-B14F-4D97-AF65-F5344CB8AC3E}">
        <p14:creationId xmlns:p14="http://schemas.microsoft.com/office/powerpoint/2010/main" val="418829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9277F-8A7F-4040-897D-9158C8906AA4}" type="slidenum">
              <a:rPr lang="en-US" smtClean="0"/>
              <a:t>15</a:t>
            </a:fld>
            <a:endParaRPr lang="en-US"/>
          </a:p>
        </p:txBody>
      </p:sp>
    </p:spTree>
    <p:extLst>
      <p:ext uri="{BB962C8B-B14F-4D97-AF65-F5344CB8AC3E}">
        <p14:creationId xmlns:p14="http://schemas.microsoft.com/office/powerpoint/2010/main" val="332270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9277F-8A7F-4040-897D-9158C8906AA4}" type="slidenum">
              <a:rPr lang="en-US" smtClean="0"/>
              <a:t>16</a:t>
            </a:fld>
            <a:endParaRPr lang="en-US"/>
          </a:p>
        </p:txBody>
      </p:sp>
    </p:spTree>
    <p:extLst>
      <p:ext uri="{BB962C8B-B14F-4D97-AF65-F5344CB8AC3E}">
        <p14:creationId xmlns:p14="http://schemas.microsoft.com/office/powerpoint/2010/main" val="208548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E6913D-17BA-49E6-BB39-34805F0A792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8D6476-3F90-420F-A798-6E1201F804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C364E0-7FD0-43B7-9AF3-BF3E1ADF05F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t>2025/9/21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C7828A-D6A9-4019-B85B-71EA6D46EA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639F19-AD41-4867-A9C1-959FC27EAA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4605B7-7BB6-452C-B6BF-5D0E2E8C8C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F3D283-9893-434C-88AA-855CA17187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AA86A2B-E6AC-4E5D-A281-1BD4489DE2B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2E76DDA-5A57-4BBA-8EF8-02AC1536D2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0"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38DBAD4-C42A-48A6-B3F0-420776F08F0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7C829B-494A-4540-B6A5-A14EBAC667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18CB97-F0DD-435F-BD38-4E3922C9C4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ppt/slides/ppt/media/media1.wav" TargetMode="External"/><Relationship Id="rId1" Type="http://schemas.microsoft.com/office/2007/relationships/media" Target="ppt/slides/ppt/media/media1.wav"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4.x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6.wmf"/><Relationship Id="rId7" Type="http://schemas.openxmlformats.org/officeDocument/2006/relationships/image" Target="../media/image19.GI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18.GIF"/><Relationship Id="rId11" Type="http://schemas.openxmlformats.org/officeDocument/2006/relationships/image" Target="../media/image23.GIF"/><Relationship Id="rId5" Type="http://schemas.openxmlformats.org/officeDocument/2006/relationships/image" Target="../media/image17.wmf"/><Relationship Id="rId10" Type="http://schemas.openxmlformats.org/officeDocument/2006/relationships/image" Target="../media/image22.GIF"/><Relationship Id="rId4" Type="http://schemas.openxmlformats.org/officeDocument/2006/relationships/oleObject" Target="../embeddings/oleObject6.bin"/><Relationship Id="rId9" Type="http://schemas.openxmlformats.org/officeDocument/2006/relationships/image" Target="../media/image21.w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10.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8486" y="3090227"/>
            <a:ext cx="3840162" cy="2096851"/>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1066" y="1183762"/>
            <a:ext cx="2870979" cy="1438537"/>
          </a:xfrm>
          <a:prstGeom prst="rect">
            <a:avLst/>
          </a:prstGeom>
        </p:spPr>
      </p:pic>
      <p:pic>
        <p:nvPicPr>
          <p:cNvPr id="9" name="轻快儿童音乐.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8" cstate="print"/>
          <a:stretch>
            <a:fillRect/>
          </a:stretch>
        </p:blipFill>
        <p:spPr>
          <a:xfrm>
            <a:off x="95350" y="4743550"/>
            <a:ext cx="399950" cy="399950"/>
          </a:xfrm>
          <a:prstGeom prst="rect">
            <a:avLst/>
          </a:prstGeom>
        </p:spPr>
      </p:pic>
      <p:sp>
        <p:nvSpPr>
          <p:cNvPr id="2" name="Rectangle 1"/>
          <p:cNvSpPr/>
          <p:nvPr/>
        </p:nvSpPr>
        <p:spPr>
          <a:xfrm>
            <a:off x="457202" y="-19049"/>
            <a:ext cx="7677733" cy="184665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MỪNG QUÝ THẦY CÔ </a:t>
            </a:r>
          </a:p>
          <a:p>
            <a:pPr algn="ctr">
              <a:lnSpc>
                <a:spcPct val="150000"/>
              </a:lnSpc>
            </a:pPr>
            <a:r>
              <a:rPr lang="en-US" sz="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VỀ DỰ GIỜ THĂM LỚP</a:t>
            </a:r>
          </a:p>
        </p:txBody>
      </p:sp>
      <p:sp>
        <p:nvSpPr>
          <p:cNvPr id="3" name="Rectangle 2"/>
          <p:cNvSpPr/>
          <p:nvPr/>
        </p:nvSpPr>
        <p:spPr>
          <a:xfrm>
            <a:off x="2343306" y="1723132"/>
            <a:ext cx="3885565" cy="1568450"/>
          </a:xfrm>
          <a:prstGeom prst="rect">
            <a:avLst/>
          </a:prstGeom>
          <a:noFill/>
        </p:spPr>
        <p:txBody>
          <a:bodyPr wrap="none" lIns="91440" tIns="45720" rIns="91440" bIns="45720">
            <a:spAutoFit/>
          </a:bodyPr>
          <a:lstStyle/>
          <a:p>
            <a:pPr algn="ctr">
              <a:lnSpc>
                <a:spcPct val="150000"/>
              </a:lnSpc>
            </a:pP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MÔN: CÔNG NGHỆ</a:t>
            </a:r>
          </a:p>
          <a:p>
            <a:pPr algn="ctr">
              <a:lnSpc>
                <a:spcPct val="150000"/>
              </a:lnSpc>
            </a:pP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LỚP 3</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latin typeface="Times New Roman" panose="02020603050405020304" pitchFamily="18" charset="0"/>
                <a:cs typeface="Times New Roman" panose="02020603050405020304" pitchFamily="18" charset="0"/>
                <a:sym typeface="+mn-ea"/>
              </a:rPr>
              <a:t>Sản phẩm công nghệ</a:t>
            </a:r>
            <a:endParaRPr lang="en-US"/>
          </a:p>
        </p:txBody>
      </p:sp>
      <p:graphicFrame>
        <p:nvGraphicFramePr>
          <p:cNvPr id="5" name="Content Placeholder 4"/>
          <p:cNvGraphicFramePr>
            <a:graphicFrameLocks noGrp="1" noChangeAspect="1"/>
          </p:cNvGraphicFramePr>
          <p:nvPr>
            <p:ph sz="half" idx="1"/>
          </p:nvPr>
        </p:nvGraphicFramePr>
        <p:xfrm>
          <a:off x="228600" y="1727835"/>
          <a:ext cx="4178300" cy="2632075"/>
        </p:xfrm>
        <a:graphic>
          <a:graphicData uri="http://schemas.openxmlformats.org/presentationml/2006/ole">
            <mc:AlternateContent xmlns:mc="http://schemas.openxmlformats.org/markup-compatibility/2006">
              <mc:Choice xmlns:v="urn:schemas-microsoft-com:vml" Requires="v">
                <p:oleObj r:id="rId2" imgW="2657475" imgH="1504950" progId="Paint.Picture">
                  <p:embed/>
                </p:oleObj>
              </mc:Choice>
              <mc:Fallback>
                <p:oleObj r:id="rId2" imgW="2657475" imgH="1504950" progId="Paint.Picture">
                  <p:embed/>
                  <p:pic>
                    <p:nvPicPr>
                      <p:cNvPr id="0" name="Picture 9"/>
                      <p:cNvPicPr/>
                      <p:nvPr/>
                    </p:nvPicPr>
                    <p:blipFill>
                      <a:blip r:embed="rId3"/>
                      <a:stretch>
                        <a:fillRect/>
                      </a:stretch>
                    </p:blipFill>
                    <p:spPr>
                      <a:xfrm>
                        <a:off x="228600" y="1727835"/>
                        <a:ext cx="4178300" cy="2632075"/>
                      </a:xfrm>
                      <a:prstGeom prst="rect">
                        <a:avLst/>
                      </a:prstGeom>
                    </p:spPr>
                  </p:pic>
                </p:oleObj>
              </mc:Fallback>
            </mc:AlternateContent>
          </a:graphicData>
        </a:graphic>
      </p:graphicFrame>
      <p:graphicFrame>
        <p:nvGraphicFramePr>
          <p:cNvPr id="11" name="Content Placeholder 10"/>
          <p:cNvGraphicFramePr>
            <a:graphicFrameLocks noGrp="1" noChangeAspect="1"/>
          </p:cNvGraphicFramePr>
          <p:nvPr>
            <p:ph sz="half" idx="2"/>
          </p:nvPr>
        </p:nvGraphicFramePr>
        <p:xfrm>
          <a:off x="4909820" y="1772920"/>
          <a:ext cx="4010025" cy="2586990"/>
        </p:xfrm>
        <a:graphic>
          <a:graphicData uri="http://schemas.openxmlformats.org/presentationml/2006/ole">
            <mc:AlternateContent xmlns:mc="http://schemas.openxmlformats.org/markup-compatibility/2006">
              <mc:Choice xmlns:v="urn:schemas-microsoft-com:vml" Requires="v">
                <p:oleObj r:id="rId4" imgW="2562225" imgH="1638300" progId="Paint.Picture">
                  <p:embed/>
                </p:oleObj>
              </mc:Choice>
              <mc:Fallback>
                <p:oleObj r:id="rId4" imgW="2562225" imgH="1638300" progId="Paint.Picture">
                  <p:embed/>
                  <p:pic>
                    <p:nvPicPr>
                      <p:cNvPr id="0" name="Picture 11"/>
                      <p:cNvPicPr/>
                      <p:nvPr/>
                    </p:nvPicPr>
                    <p:blipFill>
                      <a:blip r:embed="rId5"/>
                      <a:stretch>
                        <a:fillRect/>
                      </a:stretch>
                    </p:blipFill>
                    <p:spPr>
                      <a:xfrm>
                        <a:off x="4909820" y="1772920"/>
                        <a:ext cx="4010025" cy="258699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Box 16"/>
          <p:cNvSpPr txBox="1">
            <a:spLocks noChangeArrowheads="1"/>
          </p:cNvSpPr>
          <p:nvPr/>
        </p:nvSpPr>
        <p:spPr bwMode="auto">
          <a:xfrm>
            <a:off x="381000" y="1504950"/>
            <a:ext cx="8633460" cy="3239770"/>
          </a:xfrm>
          <a:prstGeom prst="rect">
            <a:avLst/>
          </a:prstGeom>
          <a:noFill/>
          <a:ln w="9525">
            <a:noFill/>
            <a:miter lim="800000"/>
          </a:ln>
        </p:spPr>
        <p:txBody>
          <a:bodyPr wrap="square" lIns="40522" tIns="20261" rIns="40522" bIns="20261">
            <a:spAutoFit/>
          </a:bodyPr>
          <a:lstStyle/>
          <a:p>
            <a:pPr marL="225425" indent="-225425" algn="just">
              <a:lnSpc>
                <a:spcPct val="150000"/>
              </a:lnSpc>
            </a:pPr>
            <a:r>
              <a:rPr lang="en-US" sz="3200" b="1" dirty="0">
                <a:solidFill>
                  <a:srgbClr val="0000FF"/>
                </a:solidFill>
                <a:latin typeface="Times New Roman" panose="02020603050405020304" pitchFamily="18" charset="0"/>
                <a:cs typeface="Times New Roman" panose="02020603050405020304" pitchFamily="18" charset="0"/>
              </a:rPr>
              <a:t>1. </a:t>
            </a:r>
            <a:r>
              <a:rPr lang="en-US" sz="3200" b="1">
                <a:solidFill>
                  <a:srgbClr val="0000FF"/>
                </a:solidFill>
                <a:latin typeface="Times New Roman" panose="02020603050405020304" pitchFamily="18" charset="0"/>
                <a:cs typeface="Times New Roman" panose="02020603050405020304" pitchFamily="18" charset="0"/>
              </a:rPr>
              <a:t>Đối tượng thiên nhiên và sản phẩm công nghệ</a:t>
            </a:r>
            <a:r>
              <a:rPr lang="en-US" sz="3200" b="1" dirty="0">
                <a:solidFill>
                  <a:srgbClr val="0000FF"/>
                </a:solidFill>
                <a:latin typeface="Times New Roman" panose="02020603050405020304" pitchFamily="18" charset="0"/>
                <a:cs typeface="Times New Roman" panose="02020603050405020304" pitchFamily="18" charset="0"/>
              </a:rPr>
              <a:t>.</a:t>
            </a:r>
          </a:p>
          <a:p>
            <a:pPr marL="225425" indent="-225425" algn="just">
              <a:lnSpc>
                <a:spcPct val="150000"/>
              </a:lnSpc>
            </a:pPr>
            <a:endParaRPr lang="en-US" sz="3200" b="1" dirty="0">
              <a:solidFill>
                <a:srgbClr val="0000FF"/>
              </a:solidFill>
              <a:latin typeface="Times New Roman" panose="02020603050405020304" pitchFamily="18" charset="0"/>
              <a:cs typeface="Times New Roman" panose="02020603050405020304" pitchFamily="18" charset="0"/>
            </a:endParaRPr>
          </a:p>
          <a:p>
            <a:pPr algn="just">
              <a:spcBef>
                <a:spcPct val="50000"/>
              </a:spcBef>
            </a:pPr>
            <a:r>
              <a:rPr lang="en-US" sz="3200" i="1">
                <a:solidFill>
                  <a:srgbClr val="0000FF"/>
                </a:solidFill>
                <a:latin typeface="Times New Roman" panose="02020603050405020304" pitchFamily="18" charset="0"/>
                <a:cs typeface="Times New Roman" panose="02020603050405020304" pitchFamily="18" charset="0"/>
              </a:rPr>
              <a:t>Đối tượng tự nhiên là những đối tượng có sẵn trong tự nhiên. Sản phẩm công nghệ là những sản phẩm do con người tạo ra. </a:t>
            </a:r>
            <a:r>
              <a:rPr lang="en-US" sz="2800" b="1"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Text Box 21"/>
          <p:cNvSpPr txBox="1">
            <a:spLocks noChangeArrowheads="1"/>
          </p:cNvSpPr>
          <p:nvPr/>
        </p:nvSpPr>
        <p:spPr bwMode="auto">
          <a:xfrm>
            <a:off x="304800" y="742950"/>
            <a:ext cx="8534400" cy="469900"/>
          </a:xfrm>
          <a:prstGeom prst="rect">
            <a:avLst/>
          </a:prstGeom>
          <a:noFill/>
          <a:ln w="9525">
            <a:noFill/>
            <a:miter lim="800000"/>
          </a:ln>
        </p:spPr>
        <p:txBody>
          <a:bodyPr wrap="square" lIns="40522" tIns="20261" rIns="40522" bIns="20261">
            <a:spAutoFit/>
          </a:bodyPr>
          <a:lstStyle/>
          <a:p>
            <a:pPr algn="ctr">
              <a:spcBef>
                <a:spcPct val="50000"/>
              </a:spcBef>
            </a:pPr>
            <a:r>
              <a:rPr lang="en-US" sz="2800" b="1" dirty="0">
                <a:solidFill>
                  <a:srgbClr val="FF0000"/>
                </a:solidFill>
                <a:latin typeface="Times New Roman" panose="02020603050405020304" pitchFamily="18" charset="0"/>
                <a:cs typeface="Times New Roman" panose="02020603050405020304" pitchFamily="18" charset="0"/>
                <a:sym typeface="+mn-ea"/>
              </a:rPr>
              <a:t>Bài 01: TỰ NHIÊN VÀ CÔNG NGHỆ (T1) </a:t>
            </a:r>
            <a:endParaRPr lang="en-US" sz="28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5">
                                            <p:txEl>
                                              <p:pRg st="0" end="0"/>
                                            </p:txEl>
                                          </p:spTgt>
                                        </p:tgtEl>
                                        <p:attrNameLst>
                                          <p:attrName>style.visibility</p:attrName>
                                        </p:attrNameLst>
                                      </p:cBhvr>
                                      <p:to>
                                        <p:strVal val="visible"/>
                                      </p:to>
                                    </p:set>
                                    <p:animEffect transition="in" filter="blinds(horizontal)">
                                      <p:cBhvr>
                                        <p:cTn id="12" dur="500"/>
                                        <p:tgtEl>
                                          <p:spTgt spid="71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5">
                                            <p:txEl>
                                              <p:pRg st="2" end="2"/>
                                            </p:txEl>
                                          </p:spTgt>
                                        </p:tgtEl>
                                        <p:attrNameLst>
                                          <p:attrName>style.visibility</p:attrName>
                                        </p:attrNameLst>
                                      </p:cBhvr>
                                      <p:to>
                                        <p:strVal val="visible"/>
                                      </p:to>
                                    </p:set>
                                    <p:animEffect transition="in" filter="blinds(horizontal)">
                                      <p:cBhvr>
                                        <p:cTn id="17" dur="500"/>
                                        <p:tgtEl>
                                          <p:spTgt spid="71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08292" y="285751"/>
            <a:ext cx="3527425" cy="76835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400" b="1" cap="all" dirty="0" err="1">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LUYỆN TẬP</a:t>
            </a:r>
            <a:r>
              <a:rPr lang="en-US"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 </a:t>
            </a:r>
          </a:p>
        </p:txBody>
      </p:sp>
      <p:pic>
        <p:nvPicPr>
          <p:cNvPr id="9221" name="Picture 2" descr="Káº¿t quáº£ hÃ¬nh áº£nh cho HOC BAI PNG"/>
          <p:cNvPicPr>
            <a:picLocks noChangeAspect="1" noChangeArrowheads="1"/>
          </p:cNvPicPr>
          <p:nvPr/>
        </p:nvPicPr>
        <p:blipFill>
          <a:blip r:embed="rId3">
            <a:extLst>
              <a:ext uri="{28A0092B-C50C-407E-A947-70E740481C1C}">
                <a14:useLocalDpi xmlns:a14="http://schemas.microsoft.com/office/drawing/2010/main" val="0"/>
              </a:ext>
            </a:extLst>
          </a:blip>
          <a:srcRect t="18951" b="19534"/>
          <a:stretch>
            <a:fillRect/>
          </a:stretch>
        </p:blipFill>
        <p:spPr bwMode="auto">
          <a:xfrm>
            <a:off x="609603" y="1123950"/>
            <a:ext cx="8105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2"/>
          <p:cNvSpPr txBox="1">
            <a:spLocks noChangeArrowheads="1"/>
          </p:cNvSpPr>
          <p:nvPr/>
        </p:nvSpPr>
        <p:spPr bwMode="auto">
          <a:xfrm>
            <a:off x="685800" y="1885951"/>
            <a:ext cx="8305800" cy="2162810"/>
          </a:xfrm>
          <a:prstGeom prst="rect">
            <a:avLst/>
          </a:prstGeom>
          <a:noFill/>
          <a:ln w="9525">
            <a:noFill/>
            <a:miter lim="800000"/>
          </a:ln>
        </p:spPr>
        <p:txBody>
          <a:bodyPr wrap="square" lIns="40522" tIns="20261" rIns="40522" bIns="20261">
            <a:spAutoFit/>
          </a:bodyPr>
          <a:lstStyle/>
          <a:p>
            <a:pPr marL="227965" indent="-227965" algn="just">
              <a:lnSpc>
                <a:spcPct val="150000"/>
              </a:lnSpc>
            </a:pPr>
            <a:r>
              <a:rPr lang="en-US" sz="3600" b="1" dirty="0">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Luyện tập:</a:t>
            </a:r>
          </a:p>
          <a:p>
            <a:pPr marL="227965" indent="-227965" algn="just">
              <a:lnSpc>
                <a:spcPct val="150000"/>
              </a:lnSpc>
            </a:pPr>
            <a:r>
              <a:rPr lang="en-US" sz="2800">
                <a:solidFill>
                  <a:srgbClr val="0000FF"/>
                </a:solidFill>
                <a:latin typeface="Times New Roman" panose="02020603050405020304" pitchFamily="18" charset="0"/>
                <a:cs typeface="Times New Roman" panose="02020603050405020304" pitchFamily="18" charset="0"/>
              </a:rPr>
              <a:t>Ai kể đúng: Em hãy cùng các bạn kể một số đối tượng tự nhiên hoặc sản phẩm công nghệ.</a:t>
            </a:r>
          </a:p>
        </p:txBody>
      </p:sp>
      <p:sp>
        <p:nvSpPr>
          <p:cNvPr id="5" name="Text Box 21"/>
          <p:cNvSpPr txBox="1">
            <a:spLocks noChangeArrowheads="1"/>
          </p:cNvSpPr>
          <p:nvPr/>
        </p:nvSpPr>
        <p:spPr bwMode="auto">
          <a:xfrm>
            <a:off x="457200" y="800100"/>
            <a:ext cx="7924800" cy="1270000"/>
          </a:xfrm>
          <a:prstGeom prst="rect">
            <a:avLst/>
          </a:prstGeom>
          <a:noFill/>
          <a:ln w="9525">
            <a:noFill/>
            <a:miter lim="800000"/>
          </a:ln>
        </p:spPr>
        <p:txBody>
          <a:bodyPr wrap="square" lIns="40522" tIns="20261" rIns="40522" bIns="20261">
            <a:spAutoFit/>
          </a:bodyPr>
          <a:lstStyle/>
          <a:p>
            <a:pPr algn="ctr">
              <a:spcBef>
                <a:spcPct val="50000"/>
              </a:spcBef>
            </a:pPr>
            <a:r>
              <a:rPr lang="en-US" sz="3200" b="1" dirty="0">
                <a:solidFill>
                  <a:srgbClr val="FF0000"/>
                </a:solidFill>
                <a:latin typeface="Times New Roman" panose="02020603050405020304" pitchFamily="18" charset="0"/>
                <a:cs typeface="Times New Roman" panose="02020603050405020304" pitchFamily="18" charset="0"/>
                <a:sym typeface="+mn-ea"/>
              </a:rPr>
              <a:t>Bài 01: TỰ NHIÊN VÀ CÔNG NGHỆ (T1) </a:t>
            </a:r>
            <a:endParaRPr lang="en-US" sz="3200" b="1" u="sng" dirty="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srcRect/>
          <a:stretch>
            <a:fillRect/>
          </a:stretch>
        </p:blipFill>
        <p:spPr bwMode="auto">
          <a:xfrm>
            <a:off x="8724900" y="4833938"/>
            <a:ext cx="419100" cy="328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72600" cy="5143500"/>
          </a:xfrm>
          <a:prstGeom prst="rect">
            <a:avLst/>
          </a:prstGeom>
        </p:spPr>
      </p:pic>
      <p:pic>
        <p:nvPicPr>
          <p:cNvPr id="14" name="Picture 10" descr="chika8[1]"/>
          <p:cNvPicPr>
            <a:picLocks noChangeAspect="1" noChangeArrowheads="1" noCrop="1"/>
          </p:cNvPicPr>
          <p:nvPr/>
        </p:nvPicPr>
        <p:blipFill>
          <a:blip r:embed="rId4"/>
          <a:srcRect/>
          <a:stretch>
            <a:fillRect/>
          </a:stretch>
        </p:blipFill>
        <p:spPr bwMode="auto">
          <a:xfrm>
            <a:off x="4344991" y="4251723"/>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hika8[1]"/>
          <p:cNvPicPr>
            <a:picLocks noChangeAspect="1" noChangeArrowheads="1" noCrop="1"/>
          </p:cNvPicPr>
          <p:nvPr/>
        </p:nvPicPr>
        <p:blipFill>
          <a:blip r:embed="rId4"/>
          <a:srcRect/>
          <a:stretch>
            <a:fillRect/>
          </a:stretch>
        </p:blipFill>
        <p:spPr bwMode="auto">
          <a:xfrm>
            <a:off x="5180016" y="4262439"/>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hika8[1]"/>
          <p:cNvPicPr>
            <a:picLocks noChangeAspect="1" noChangeArrowheads="1" noCrop="1"/>
          </p:cNvPicPr>
          <p:nvPr/>
        </p:nvPicPr>
        <p:blipFill>
          <a:blip r:embed="rId4"/>
          <a:srcRect/>
          <a:stretch>
            <a:fillRect/>
          </a:stretch>
        </p:blipFill>
        <p:spPr bwMode="auto">
          <a:xfrm>
            <a:off x="6092825" y="4229101"/>
            <a:ext cx="960438"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228600" y="114300"/>
            <a:ext cx="8686800" cy="1076325"/>
          </a:xfrm>
          <a:prstGeom prst="rect">
            <a:avLst/>
          </a:prstGeom>
          <a:solidFill>
            <a:srgbClr val="92D050"/>
          </a:solidFill>
          <a:ln>
            <a:solidFill>
              <a:srgbClr val="FFFF00"/>
            </a:solidFill>
          </a:ln>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Thảo luận và trình bày những đối tượng tự nhiên và sản phẩm công nghệ mà em biết?</a:t>
            </a:r>
          </a:p>
        </p:txBody>
      </p:sp>
      <p:pic>
        <p:nvPicPr>
          <p:cNvPr id="6" name="Picture 2"/>
          <p:cNvPicPr>
            <a:picLocks noGrp="1" noChangeAspect="1"/>
          </p:cNvPicPr>
          <p:nvPr>
            <p:ph idx="1"/>
          </p:nvPr>
        </p:nvPicPr>
        <p:blipFill>
          <a:blip r:embed="rId5"/>
          <a:stretch>
            <a:fillRect/>
          </a:stretch>
        </p:blipFill>
        <p:spPr>
          <a:xfrm>
            <a:off x="560070" y="1200150"/>
            <a:ext cx="8173720" cy="3468370"/>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72600" cy="5143500"/>
          </a:xfrm>
          <a:prstGeom prst="rect">
            <a:avLst/>
          </a:prstGeom>
        </p:spPr>
      </p:pic>
      <p:sp>
        <p:nvSpPr>
          <p:cNvPr id="18" name="Rounded Rectangle 17"/>
          <p:cNvSpPr/>
          <p:nvPr/>
        </p:nvSpPr>
        <p:spPr>
          <a:xfrm>
            <a:off x="762000" y="1123950"/>
            <a:ext cx="7924800" cy="2924175"/>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10" descr="chika8[1]"/>
          <p:cNvPicPr>
            <a:picLocks noChangeAspect="1" noChangeArrowheads="1" noCrop="1"/>
          </p:cNvPicPr>
          <p:nvPr/>
        </p:nvPicPr>
        <p:blipFill>
          <a:blip r:embed="rId4"/>
          <a:srcRect/>
          <a:stretch>
            <a:fillRect/>
          </a:stretch>
        </p:blipFill>
        <p:spPr bwMode="auto">
          <a:xfrm>
            <a:off x="4344991" y="4251723"/>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hika8[1]"/>
          <p:cNvPicPr>
            <a:picLocks noChangeAspect="1" noChangeArrowheads="1" noCrop="1"/>
          </p:cNvPicPr>
          <p:nvPr/>
        </p:nvPicPr>
        <p:blipFill>
          <a:blip r:embed="rId4"/>
          <a:srcRect/>
          <a:stretch>
            <a:fillRect/>
          </a:stretch>
        </p:blipFill>
        <p:spPr bwMode="auto">
          <a:xfrm>
            <a:off x="5180016" y="4262439"/>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hika8[1]"/>
          <p:cNvPicPr>
            <a:picLocks noChangeAspect="1" noChangeArrowheads="1" noCrop="1"/>
          </p:cNvPicPr>
          <p:nvPr/>
        </p:nvPicPr>
        <p:blipFill>
          <a:blip r:embed="rId4"/>
          <a:srcRect/>
          <a:stretch>
            <a:fillRect/>
          </a:stretch>
        </p:blipFill>
        <p:spPr bwMode="auto">
          <a:xfrm>
            <a:off x="6092825" y="4229101"/>
            <a:ext cx="960438"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143000" y="1504950"/>
            <a:ext cx="7391400" cy="2061210"/>
          </a:xfrm>
          <a:prstGeom prst="rect">
            <a:avLst/>
          </a:prstGeom>
          <a:noFill/>
        </p:spPr>
        <p:txBody>
          <a:bodyPr wrap="square" rtlCol="0">
            <a:spAutoFit/>
          </a:bodyPr>
          <a:lstStyle/>
          <a:p>
            <a:r>
              <a:rPr lang="en-US" sz="3200">
                <a:solidFill>
                  <a:srgbClr val="0000FF"/>
                </a:solidFill>
                <a:latin typeface="Times New Roman" panose="02020603050405020304" pitchFamily="18" charset="0"/>
                <a:cs typeface="Times New Roman" panose="02020603050405020304" pitchFamily="18" charset="0"/>
              </a:rPr>
              <a:t>+ Một số đối tượng tự nhiên: sông, núi, biển, dòng suối…</a:t>
            </a:r>
          </a:p>
          <a:p>
            <a:r>
              <a:rPr lang="en-US" sz="3200">
                <a:solidFill>
                  <a:srgbClr val="0000FF"/>
                </a:solidFill>
                <a:latin typeface="Times New Roman" panose="02020603050405020304" pitchFamily="18" charset="0"/>
                <a:cs typeface="Times New Roman" panose="02020603050405020304" pitchFamily="18" charset="0"/>
              </a:rPr>
              <a:t>+ Một số sản phẩm công nghệ: cặp sách, áo quần, xe cộ, cầu cống, công viên,…</a:t>
            </a:r>
            <a:r>
              <a:rPr lang="en-US" sz="320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72600" cy="5143500"/>
          </a:xfrm>
          <a:prstGeom prst="rect">
            <a:avLst/>
          </a:prstGeom>
        </p:spPr>
      </p:pic>
      <p:sp>
        <p:nvSpPr>
          <p:cNvPr id="18" name="Rounded Rectangle 17"/>
          <p:cNvSpPr/>
          <p:nvPr/>
        </p:nvSpPr>
        <p:spPr>
          <a:xfrm>
            <a:off x="838200" y="399415"/>
            <a:ext cx="6498590" cy="654050"/>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solidFill>
                  <a:srgbClr val="FF0000"/>
                </a:solidFill>
                <a:latin typeface="Times New Roman" panose="02020603050405020304" pitchFamily="18" charset="0"/>
                <a:cs typeface="Times New Roman" panose="02020603050405020304" pitchFamily="18" charset="0"/>
              </a:rPr>
              <a:t>KẾT LUẬN</a:t>
            </a:r>
          </a:p>
        </p:txBody>
      </p:sp>
      <p:pic>
        <p:nvPicPr>
          <p:cNvPr id="14" name="Picture 10" descr="chika8[1]"/>
          <p:cNvPicPr>
            <a:picLocks noChangeAspect="1" noChangeArrowheads="1" noCrop="1"/>
          </p:cNvPicPr>
          <p:nvPr/>
        </p:nvPicPr>
        <p:blipFill>
          <a:blip r:embed="rId4"/>
          <a:srcRect/>
          <a:stretch>
            <a:fillRect/>
          </a:stretch>
        </p:blipFill>
        <p:spPr bwMode="auto">
          <a:xfrm>
            <a:off x="4344991" y="4251723"/>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hika8[1]"/>
          <p:cNvPicPr>
            <a:picLocks noChangeAspect="1" noChangeArrowheads="1" noCrop="1"/>
          </p:cNvPicPr>
          <p:nvPr/>
        </p:nvPicPr>
        <p:blipFill>
          <a:blip r:embed="rId4"/>
          <a:srcRect/>
          <a:stretch>
            <a:fillRect/>
          </a:stretch>
        </p:blipFill>
        <p:spPr bwMode="auto">
          <a:xfrm>
            <a:off x="5180016" y="4262439"/>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hika8[1]"/>
          <p:cNvPicPr>
            <a:picLocks noChangeAspect="1" noChangeArrowheads="1" noCrop="1"/>
          </p:cNvPicPr>
          <p:nvPr/>
        </p:nvPicPr>
        <p:blipFill>
          <a:blip r:embed="rId4"/>
          <a:srcRect/>
          <a:stretch>
            <a:fillRect/>
          </a:stretch>
        </p:blipFill>
        <p:spPr bwMode="auto">
          <a:xfrm>
            <a:off x="6092825" y="4229101"/>
            <a:ext cx="960438"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822960" y="1504950"/>
            <a:ext cx="7933055" cy="2061210"/>
          </a:xfrm>
          <a:prstGeom prst="rect">
            <a:avLst/>
          </a:prstGeom>
          <a:noFill/>
        </p:spPr>
        <p:txBody>
          <a:bodyPr wrap="square" rtlCol="0">
            <a:spAutoFit/>
          </a:bodyPr>
          <a:lstStyle/>
          <a:p>
            <a:r>
              <a:rPr lang="en-US" sz="3200" b="1" i="1">
                <a:solidFill>
                  <a:srgbClr val="0000FF"/>
                </a:solidFill>
                <a:latin typeface="Times New Roman" panose="02020603050405020304" pitchFamily="18" charset="0"/>
                <a:cs typeface="Times New Roman" panose="02020603050405020304" pitchFamily="18" charset="0"/>
              </a:rPr>
              <a:t>Các sản phẩm công nghệ có vai trò  rất quan trọng trong đời sống của chúng ta. Càng ngày những sản phẩm công nghệ càng hiện đại giúp cho con người có cuộc sống tốt đẹp hơn.</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21"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heel(1)">
                                      <p:cBhvr>
                                        <p:cTn id="2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12115" y="285751"/>
            <a:ext cx="3319780" cy="76835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400" b="1" cap="all" dirty="0" err="1">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VẬN DỤNG</a:t>
            </a:r>
            <a:r>
              <a:rPr lang="en-US"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 </a:t>
            </a:r>
          </a:p>
        </p:txBody>
      </p:sp>
      <p:pic>
        <p:nvPicPr>
          <p:cNvPr id="9221" name="Picture 2" descr="Káº¿t quáº£ hÃ¬nh áº£nh cho HOC BAI PNG"/>
          <p:cNvPicPr>
            <a:picLocks noChangeAspect="1" noChangeArrowheads="1"/>
          </p:cNvPicPr>
          <p:nvPr/>
        </p:nvPicPr>
        <p:blipFill>
          <a:blip r:embed="rId3">
            <a:extLst>
              <a:ext uri="{28A0092B-C50C-407E-A947-70E740481C1C}">
                <a14:useLocalDpi xmlns:a14="http://schemas.microsoft.com/office/drawing/2010/main" val="0"/>
              </a:ext>
            </a:extLst>
          </a:blip>
          <a:srcRect t="18951" b="19534"/>
          <a:stretch>
            <a:fillRect/>
          </a:stretch>
        </p:blipFill>
        <p:spPr bwMode="auto">
          <a:xfrm>
            <a:off x="609603" y="1123950"/>
            <a:ext cx="8105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3398" y="1647654"/>
            <a:ext cx="6897615" cy="1014730"/>
          </a:xfrm>
          <a:prstGeom prst="rect">
            <a:avLst/>
          </a:prstGeom>
          <a:noFill/>
        </p:spPr>
        <p:txBody>
          <a:bodyPr wrap="square" rtlCol="0">
            <a:spAutoFit/>
          </a:bodyPr>
          <a:lstStyle/>
          <a:p>
            <a:pPr algn="just"/>
            <a:r>
              <a:rPr lang="en-US" sz="3000" b="1" dirty="0">
                <a:solidFill>
                  <a:srgbClr val="006600"/>
                </a:solidFill>
                <a:latin typeface="Times New Roman" panose="02020603050405020304" pitchFamily="18" charset="0"/>
                <a:ea typeface="Times" panose="020B0500000000000000" pitchFamily="34" charset="0"/>
                <a:cs typeface="Times New Roman" panose="02020603050405020304" pitchFamily="18" charset="0"/>
              </a:rPr>
              <a:t>	</a:t>
            </a:r>
            <a:r>
              <a:rPr lang="en-US" sz="3000">
                <a:solidFill>
                  <a:srgbClr val="006600"/>
                </a:solidFill>
                <a:latin typeface="Times New Roman" panose="02020603050405020304" pitchFamily="18" charset="0"/>
                <a:cs typeface="Times New Roman" panose="02020603050405020304" pitchFamily="18" charset="0"/>
              </a:rPr>
              <a:t>Chia lớp thành 2 đội, viết những sản phẩm công nghệ mà em biết.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uble Wave 16"/>
          <p:cNvSpPr/>
          <p:nvPr/>
        </p:nvSpPr>
        <p:spPr>
          <a:xfrm>
            <a:off x="3087422" y="0"/>
            <a:ext cx="2810510" cy="606663"/>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rgbClr val="FF0000"/>
                </a:solidFill>
                <a:latin typeface="Times New Roman" panose="02020603050405020304" pitchFamily="18" charset="0"/>
                <a:ea typeface="Times" panose="020B0500000000000000" pitchFamily="34" charset="0"/>
                <a:cs typeface="Times New Roman" panose="02020603050405020304" pitchFamily="18" charset="0"/>
              </a:rPr>
              <a:t>LUẬT CHƠI:</a:t>
            </a:r>
            <a:endParaRPr lang="en-US" sz="225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66800" y="1124047"/>
            <a:ext cx="7200900" cy="437515"/>
          </a:xfrm>
          <a:prstGeom prst="rect">
            <a:avLst/>
          </a:prstGeom>
          <a:noFill/>
        </p:spPr>
        <p:txBody>
          <a:bodyPr wrap="square" rtlCol="0">
            <a:spAutoFit/>
          </a:bodyPr>
          <a:lstStyle/>
          <a:p>
            <a:pPr marL="457200" indent="-457200">
              <a:buFont typeface="Wingdings" panose="05000000000000000000" pitchFamily="2" charset="2"/>
              <a:buChar char="v"/>
            </a:pPr>
            <a:r>
              <a:rPr lang="en-US" sz="2250" dirty="0">
                <a:solidFill>
                  <a:srgbClr val="006600"/>
                </a:solidFill>
                <a:latin typeface="Times New Roman" panose="02020603050405020304" pitchFamily="18" charset="0"/>
                <a:cs typeface="Times New Roman" panose="02020603050405020304" pitchFamily="18" charset="0"/>
              </a:rPr>
              <a:t>Thời gian: 2-4 phút</a:t>
            </a:r>
          </a:p>
        </p:txBody>
      </p:sp>
      <p:sp>
        <p:nvSpPr>
          <p:cNvPr id="19" name="TextBox 18"/>
          <p:cNvSpPr txBox="1"/>
          <p:nvPr/>
        </p:nvSpPr>
        <p:spPr>
          <a:xfrm>
            <a:off x="1051560" y="1823914"/>
            <a:ext cx="7223760" cy="437515"/>
          </a:xfrm>
          <a:prstGeom prst="rect">
            <a:avLst/>
          </a:prstGeom>
          <a:noFill/>
        </p:spPr>
        <p:txBody>
          <a:bodyPr wrap="square" rtlCol="0">
            <a:spAutoFit/>
          </a:bodyPr>
          <a:lstStyle/>
          <a:p>
            <a:pPr marL="457200" indent="-457200">
              <a:buFont typeface="Wingdings" panose="05000000000000000000" pitchFamily="2" charset="2"/>
              <a:buChar char="v"/>
            </a:pPr>
            <a:r>
              <a:rPr lang="en-US" sz="2250" dirty="0">
                <a:solidFill>
                  <a:srgbClr val="006600"/>
                </a:solidFill>
                <a:latin typeface="Times New Roman" panose="02020603050405020304" pitchFamily="18" charset="0"/>
                <a:cs typeface="Times New Roman" panose="02020603050405020304" pitchFamily="18" charset="0"/>
              </a:rPr>
              <a:t>Mỗi đội xếp thành 1 hàng, chơi nối tiếp.</a:t>
            </a:r>
          </a:p>
        </p:txBody>
      </p:sp>
      <p:sp>
        <p:nvSpPr>
          <p:cNvPr id="20" name="TextBox 19"/>
          <p:cNvSpPr txBox="1"/>
          <p:nvPr/>
        </p:nvSpPr>
        <p:spPr>
          <a:xfrm>
            <a:off x="1066800" y="2571503"/>
            <a:ext cx="7033260" cy="783590"/>
          </a:xfrm>
          <a:prstGeom prst="rect">
            <a:avLst/>
          </a:prstGeom>
          <a:noFill/>
        </p:spPr>
        <p:txBody>
          <a:bodyPr wrap="square" rtlCol="0">
            <a:spAutoFit/>
          </a:bodyPr>
          <a:lstStyle/>
          <a:p>
            <a:pPr marL="457200" indent="-457200">
              <a:buFont typeface="Wingdings" panose="05000000000000000000" pitchFamily="2" charset="2"/>
              <a:buChar char="v"/>
            </a:pPr>
            <a:r>
              <a:rPr lang="en-US" sz="2250" dirty="0">
                <a:solidFill>
                  <a:srgbClr val="006600"/>
                </a:solidFill>
                <a:latin typeface="Times New Roman" panose="02020603050405020304" pitchFamily="18" charset="0"/>
                <a:cs typeface="Times New Roman" panose="02020603050405020304" pitchFamily="18" charset="0"/>
              </a:rPr>
              <a:t>Khi có hiệu lệnh của GV các đội lên viết tên những sản phẩm công nghệ mà em biết</a:t>
            </a:r>
          </a:p>
        </p:txBody>
      </p:sp>
      <p:sp>
        <p:nvSpPr>
          <p:cNvPr id="21" name="TextBox 20"/>
          <p:cNvSpPr txBox="1"/>
          <p:nvPr/>
        </p:nvSpPr>
        <p:spPr>
          <a:xfrm>
            <a:off x="1051560" y="3638550"/>
            <a:ext cx="7200900" cy="783590"/>
          </a:xfrm>
          <a:prstGeom prst="rect">
            <a:avLst/>
          </a:prstGeom>
          <a:noFill/>
        </p:spPr>
        <p:txBody>
          <a:bodyPr wrap="square" rtlCol="0">
            <a:spAutoFit/>
          </a:bodyPr>
          <a:lstStyle/>
          <a:p>
            <a:pPr marL="457200" indent="-457200">
              <a:buFont typeface="Wingdings" panose="05000000000000000000" pitchFamily="2" charset="2"/>
              <a:buChar char="v"/>
            </a:pPr>
            <a:r>
              <a:rPr lang="en-US" sz="2250" dirty="0">
                <a:solidFill>
                  <a:srgbClr val="006600"/>
                </a:solidFill>
                <a:latin typeface="Times New Roman" panose="02020603050405020304" pitchFamily="18" charset="0"/>
                <a:cs typeface="Times New Roman" panose="02020603050405020304" pitchFamily="18" charset="0"/>
              </a:rPr>
              <a:t>Hết thời gian, đội nào viết được nhiều sản phẩm, đội đó thắng.</a:t>
            </a:r>
          </a:p>
        </p:txBody>
      </p:sp>
      <p:sp>
        <p:nvSpPr>
          <p:cNvPr id="23" name="TextBox 22"/>
          <p:cNvSpPr txBox="1"/>
          <p:nvPr/>
        </p:nvSpPr>
        <p:spPr>
          <a:xfrm>
            <a:off x="1143000" y="5021580"/>
            <a:ext cx="5486400" cy="437515"/>
          </a:xfrm>
          <a:prstGeom prst="rect">
            <a:avLst/>
          </a:prstGeom>
          <a:noFill/>
        </p:spPr>
        <p:txBody>
          <a:bodyPr wrap="square" rtlCol="0">
            <a:spAutoFit/>
          </a:bodyPr>
          <a:lstStyle/>
          <a:p>
            <a:endParaRPr lang="en-US" sz="2250" dirty="0">
              <a:solidFill>
                <a:srgbClr val="0066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5599"/>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Effect transition="in" filter="wipe(left)">
                                      <p:cBhvr>
                                        <p:cTn id="11" dur="2000"/>
                                        <p:tgtEl>
                                          <p:spTgt spid="19"/>
                                        </p:tgtEl>
                                      </p:cBhvr>
                                    </p:animEffect>
                                  </p:childTnLst>
                                </p:cTn>
                              </p:par>
                            </p:childTnLst>
                          </p:cTn>
                        </p:par>
                        <p:par>
                          <p:cTn id="12" fill="hold">
                            <p:stCondLst>
                              <p:cond delay="15399"/>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20"/>
                                        </p:tgtEl>
                                        <p:attrNameLst>
                                          <p:attrName>style.visibility</p:attrName>
                                        </p:attrNameLst>
                                      </p:cBhvr>
                                      <p:to>
                                        <p:strVal val="visible"/>
                                      </p:to>
                                    </p:set>
                                    <p:animEffect transition="in" filter="wipe(left)">
                                      <p:cBhvr>
                                        <p:cTn id="15" dur="2000"/>
                                        <p:tgtEl>
                                          <p:spTgt spid="20"/>
                                        </p:tgtEl>
                                      </p:cBhvr>
                                    </p:animEffect>
                                  </p:childTnLst>
                                </p:cTn>
                              </p:par>
                            </p:childTnLst>
                          </p:cTn>
                        </p:par>
                        <p:par>
                          <p:cTn id="16" fill="hold">
                            <p:stCondLst>
                              <p:cond delay="33199"/>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21"/>
                                        </p:tgtEl>
                                        <p:attrNameLst>
                                          <p:attrName>style.visibility</p:attrName>
                                        </p:attrNameLst>
                                      </p:cBhvr>
                                      <p:to>
                                        <p:strVal val="visible"/>
                                      </p:to>
                                    </p:set>
                                    <p:animEffect transition="in" filter="wipe(left)">
                                      <p:cBhvr>
                                        <p:cTn id="1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23582" y="285751"/>
            <a:ext cx="3696845"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400" b="1" cap="all" dirty="0" err="1">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Khởi</a:t>
            </a:r>
            <a:r>
              <a:rPr lang="en-US"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 </a:t>
            </a:r>
            <a:r>
              <a:rPr lang="en-US" sz="4400" b="1" cap="all" dirty="0" err="1">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động</a:t>
            </a:r>
            <a:r>
              <a:rPr lang="en-US"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 </a:t>
            </a:r>
          </a:p>
        </p:txBody>
      </p:sp>
      <p:pic>
        <p:nvPicPr>
          <p:cNvPr id="9221" name="Picture 2" descr="Káº¿t quáº£ hÃ¬nh áº£nh cho HOC BAI PNG"/>
          <p:cNvPicPr>
            <a:picLocks noChangeAspect="1" noChangeArrowheads="1"/>
          </p:cNvPicPr>
          <p:nvPr/>
        </p:nvPicPr>
        <p:blipFill>
          <a:blip r:embed="rId3">
            <a:extLst>
              <a:ext uri="{28A0092B-C50C-407E-A947-70E740481C1C}">
                <a14:useLocalDpi xmlns:a14="http://schemas.microsoft.com/office/drawing/2010/main" val="0"/>
              </a:ext>
            </a:extLst>
          </a:blip>
          <a:srcRect t="18951" b="19534"/>
          <a:stretch>
            <a:fillRect/>
          </a:stretch>
        </p:blipFill>
        <p:spPr bwMode="auto">
          <a:xfrm>
            <a:off x="609603" y="1123950"/>
            <a:ext cx="8105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a:solidFill>
                  <a:srgbClr val="FF0000"/>
                </a:solidFill>
                <a:latin typeface="Times New Roman" panose="02020603050405020304" pitchFamily="18" charset="0"/>
                <a:cs typeface="Times New Roman" panose="02020603050405020304" pitchFamily="18" charset="0"/>
              </a:rPr>
              <a:t>Em có biết:</a:t>
            </a:r>
          </a:p>
        </p:txBody>
      </p:sp>
      <p:sp>
        <p:nvSpPr>
          <p:cNvPr id="6" name="Text Placeholder 5"/>
          <p:cNvSpPr>
            <a:spLocks noGrp="1"/>
          </p:cNvSpPr>
          <p:nvPr>
            <p:ph type="body" sz="half" idx="2"/>
          </p:nvPr>
        </p:nvSpPr>
        <p:spPr/>
        <p:txBody>
          <a:bodyPr/>
          <a:lstStyle/>
          <a:p>
            <a:r>
              <a:rPr lang="en-US" sz="3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Sách vở mà em đang sử dụng là các sản phẩm công nghệ được làm từ tự nhiên như tre, gỗ,…</a:t>
            </a:r>
          </a:p>
        </p:txBody>
      </p:sp>
      <p:pic>
        <p:nvPicPr>
          <p:cNvPr id="7" name="Picture 3"/>
          <p:cNvPicPr>
            <a:picLocks noGrp="1" noChangeAspect="1"/>
          </p:cNvPicPr>
          <p:nvPr>
            <p:ph idx="1"/>
          </p:nvPr>
        </p:nvPicPr>
        <p:blipFill>
          <a:blip r:embed="rId2"/>
          <a:stretch>
            <a:fillRect/>
          </a:stretch>
        </p:blipFill>
        <p:spPr>
          <a:xfrm>
            <a:off x="3581400" y="1200150"/>
            <a:ext cx="5111750" cy="33572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0" y="0"/>
          <a:ext cx="1422400" cy="2400300"/>
        </p:xfrm>
        <a:graphic>
          <a:graphicData uri="http://schemas.openxmlformats.org/presentationml/2006/ole">
            <mc:AlternateContent xmlns:mc="http://schemas.openxmlformats.org/markup-compatibility/2006">
              <mc:Choice xmlns:v="urn:schemas-microsoft-com:vml" Requires="v">
                <p:oleObj name="Clip" r:id="rId2" imgW="1278255" imgH="1273810" progId="">
                  <p:embed/>
                </p:oleObj>
              </mc:Choice>
              <mc:Fallback>
                <p:oleObj name="Clip" r:id="rId2" imgW="1278255" imgH="1273810"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22400" cy="240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3"/>
          <p:cNvGraphicFramePr>
            <a:graphicFrameLocks noChangeAspect="1"/>
          </p:cNvGraphicFramePr>
          <p:nvPr/>
        </p:nvGraphicFramePr>
        <p:xfrm>
          <a:off x="7145338" y="2571750"/>
          <a:ext cx="1998662" cy="2571750"/>
        </p:xfrm>
        <a:graphic>
          <a:graphicData uri="http://schemas.openxmlformats.org/presentationml/2006/ole">
            <mc:AlternateContent xmlns:mc="http://schemas.openxmlformats.org/markup-compatibility/2006">
              <mc:Choice xmlns:v="urn:schemas-microsoft-com:vml" Requires="v">
                <p:oleObj name="Clip" r:id="rId4" imgW="1999615" imgH="1831340" progId="">
                  <p:embed/>
                </p:oleObj>
              </mc:Choice>
              <mc:Fallback>
                <p:oleObj name="Clip" r:id="rId4" imgW="1999615" imgH="183134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5338" y="2571750"/>
                        <a:ext cx="1998662" cy="257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0" name="Picture 4"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2800350"/>
            <a:ext cx="6096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743200" y="2781300"/>
            <a:ext cx="45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7200900" y="-1485900"/>
            <a:ext cx="457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114800"/>
            <a:ext cx="1600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descr="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742950"/>
            <a:ext cx="609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descr="Firewrk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 y="3543300"/>
            <a:ext cx="1604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1" descr="Firewrk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9003" y="-228600"/>
            <a:ext cx="22193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FLOWERS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3403" y="4229100"/>
            <a:ext cx="138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3" descr="FLOWERS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1203" y="4229100"/>
            <a:ext cx="138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descr="bells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0"/>
            <a:ext cx="1219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6" descr="bells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0"/>
            <a:ext cx="1219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22" descr="C:\Users\NGOCTHANH\Desktop\anh dep\18541558_61673.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1885950"/>
            <a:ext cx="685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2" descr="C:\Users\NGOCTHANH\Desktop\anh dep\18541558_61673.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458200" y="1828800"/>
            <a:ext cx="685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2" descr="Firewrk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2571751"/>
            <a:ext cx="3200400" cy="277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4" descr="Firewrk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85750"/>
            <a:ext cx="1752600" cy="152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6" name="WordArt 21"/>
          <p:cNvSpPr>
            <a:spLocks noChangeArrowheads="1" noChangeShapeType="1" noTextEdit="1"/>
          </p:cNvSpPr>
          <p:nvPr/>
        </p:nvSpPr>
        <p:spPr bwMode="auto">
          <a:xfrm>
            <a:off x="1524000" y="857250"/>
            <a:ext cx="6629400" cy="2857500"/>
          </a:xfrm>
          <a:prstGeom prst="rect">
            <a:avLst/>
          </a:prstGeom>
        </p:spPr>
        <p:txBody>
          <a:bodyPr spcFirstLastPara="1" wrap="none" fromWordArt="1">
            <a:prstTxWarp prst="textArchUp">
              <a:avLst>
                <a:gd name="adj" fmla="val 10800000"/>
              </a:avLst>
            </a:prstTxWarp>
          </a:bodyPr>
          <a:lstStyle/>
          <a:p>
            <a:pPr algn="ctr"/>
            <a:r>
              <a:rPr lang="vi-VN" sz="3600" kern="10">
                <a:ln w="9525">
                  <a:solidFill>
                    <a:srgbClr val="000000"/>
                  </a:solidFill>
                  <a:round/>
                </a:ln>
                <a:solidFill>
                  <a:srgbClr val="000000"/>
                </a:solidFill>
                <a:latin typeface="Times New Roman" panose="02020603050405020304"/>
                <a:cs typeface="Times New Roman" panose="02020603050405020304"/>
              </a:rPr>
              <a:t>Xin chân thành cảm ơn</a:t>
            </a:r>
          </a:p>
        </p:txBody>
      </p:sp>
      <p:sp>
        <p:nvSpPr>
          <p:cNvPr id="19477" name="WordArt 22"/>
          <p:cNvSpPr>
            <a:spLocks noChangeArrowheads="1" noChangeShapeType="1" noTextEdit="1"/>
          </p:cNvSpPr>
          <p:nvPr/>
        </p:nvSpPr>
        <p:spPr bwMode="auto">
          <a:xfrm>
            <a:off x="762000" y="2857500"/>
            <a:ext cx="7696200" cy="1143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kern="10">
                <a:ln w="9525">
                  <a:rou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Times New Roman" panose="02020603050405020304"/>
                <a:cs typeface="Times New Roman" panose="02020603050405020304"/>
              </a:rPr>
              <a:t>Quý thầy, cô giáo và các em học sinh.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72600" cy="5143500"/>
          </a:xfrm>
          <a:prstGeom prst="rect">
            <a:avLst/>
          </a:prstGeom>
        </p:spPr>
      </p:pic>
      <p:sp>
        <p:nvSpPr>
          <p:cNvPr id="18" name="Rounded Rectangle 17"/>
          <p:cNvSpPr/>
          <p:nvPr/>
        </p:nvSpPr>
        <p:spPr>
          <a:xfrm>
            <a:off x="381000" y="2114550"/>
            <a:ext cx="7924800" cy="1828800"/>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10" descr="chika8[1]"/>
          <p:cNvPicPr>
            <a:picLocks noChangeAspect="1" noChangeArrowheads="1" noCrop="1"/>
          </p:cNvPicPr>
          <p:nvPr/>
        </p:nvPicPr>
        <p:blipFill>
          <a:blip r:embed="rId4"/>
          <a:srcRect/>
          <a:stretch>
            <a:fillRect/>
          </a:stretch>
        </p:blipFill>
        <p:spPr bwMode="auto">
          <a:xfrm>
            <a:off x="4344991" y="4251723"/>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hika8[1]"/>
          <p:cNvPicPr>
            <a:picLocks noChangeAspect="1" noChangeArrowheads="1" noCrop="1"/>
          </p:cNvPicPr>
          <p:nvPr/>
        </p:nvPicPr>
        <p:blipFill>
          <a:blip r:embed="rId4"/>
          <a:srcRect/>
          <a:stretch>
            <a:fillRect/>
          </a:stretch>
        </p:blipFill>
        <p:spPr bwMode="auto">
          <a:xfrm>
            <a:off x="5180016" y="4262439"/>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hika8[1]"/>
          <p:cNvPicPr>
            <a:picLocks noChangeAspect="1" noChangeArrowheads="1" noCrop="1"/>
          </p:cNvPicPr>
          <p:nvPr/>
        </p:nvPicPr>
        <p:blipFill>
          <a:blip r:embed="rId4"/>
          <a:srcRect/>
          <a:stretch>
            <a:fillRect/>
          </a:stretch>
        </p:blipFill>
        <p:spPr bwMode="auto">
          <a:xfrm>
            <a:off x="6092825" y="4229101"/>
            <a:ext cx="960438"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685800" y="2647950"/>
            <a:ext cx="7391400" cy="1076325"/>
          </a:xfrm>
          <a:prstGeom prst="rect">
            <a:avLst/>
          </a:prstGeom>
          <a:noFill/>
        </p:spPr>
        <p:txBody>
          <a:bodyPr wrap="square" rtlCol="0">
            <a:spAutoFit/>
          </a:bodyPr>
          <a:lstStyle/>
          <a:p>
            <a:r>
              <a:rPr lang="en-US" sz="3200">
                <a:solidFill>
                  <a:srgbClr val="0000FF"/>
                </a:solidFill>
                <a:latin typeface="Times New Roman" panose="02020603050405020304" pitchFamily="18" charset="0"/>
                <a:cs typeface="Times New Roman" panose="02020603050405020304" pitchFamily="18" charset="0"/>
              </a:rPr>
              <a:t>Trong bài hát bạn nhỏ yêu thiên nhiên, yêu mẹ cha, yêu Bác Hồ</a:t>
            </a:r>
            <a:r>
              <a:rPr lang="en-US" sz="3200" dirty="0">
                <a:solidFill>
                  <a:srgbClr val="0000FF"/>
                </a:solidFill>
                <a:latin typeface="Times New Roman" panose="02020603050405020304" pitchFamily="18" charset="0"/>
                <a:cs typeface="Times New Roman" panose="02020603050405020304" pitchFamily="18" charset="0"/>
              </a:rPr>
              <a:t> …</a:t>
            </a:r>
          </a:p>
        </p:txBody>
      </p:sp>
      <p:sp>
        <p:nvSpPr>
          <p:cNvPr id="23" name="TextBox 22"/>
          <p:cNvSpPr txBox="1"/>
          <p:nvPr/>
        </p:nvSpPr>
        <p:spPr>
          <a:xfrm>
            <a:off x="228600" y="114300"/>
            <a:ext cx="8686800" cy="583565"/>
          </a:xfrm>
          <a:prstGeom prst="rect">
            <a:avLst/>
          </a:prstGeom>
          <a:solidFill>
            <a:srgbClr val="92D050"/>
          </a:solidFill>
          <a:ln>
            <a:solidFill>
              <a:srgbClr val="FFFF00"/>
            </a:solidFill>
          </a:ln>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Trong bài hát bạn nhỏ yêu những gì?</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9372600" cy="5143500"/>
          </a:xfrm>
          <a:prstGeom prst="rect">
            <a:avLst/>
          </a:prstGeom>
        </p:spPr>
      </p:pic>
      <p:pic>
        <p:nvPicPr>
          <p:cNvPr id="14" name="Picture 10" descr="chika8[1]"/>
          <p:cNvPicPr>
            <a:picLocks noChangeAspect="1" noChangeArrowheads="1" noCrop="1"/>
          </p:cNvPicPr>
          <p:nvPr/>
        </p:nvPicPr>
        <p:blipFill>
          <a:blip r:embed="rId4"/>
          <a:srcRect/>
          <a:stretch>
            <a:fillRect/>
          </a:stretch>
        </p:blipFill>
        <p:spPr bwMode="auto">
          <a:xfrm>
            <a:off x="4344991" y="4251723"/>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hika8[1]"/>
          <p:cNvPicPr>
            <a:picLocks noChangeAspect="1" noChangeArrowheads="1" noCrop="1"/>
          </p:cNvPicPr>
          <p:nvPr/>
        </p:nvPicPr>
        <p:blipFill>
          <a:blip r:embed="rId4"/>
          <a:srcRect/>
          <a:stretch>
            <a:fillRect/>
          </a:stretch>
        </p:blipFill>
        <p:spPr bwMode="auto">
          <a:xfrm>
            <a:off x="5180016" y="4262439"/>
            <a:ext cx="960437"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hika8[1]"/>
          <p:cNvPicPr>
            <a:picLocks noChangeAspect="1" noChangeArrowheads="1" noCrop="1"/>
          </p:cNvPicPr>
          <p:nvPr/>
        </p:nvPicPr>
        <p:blipFill>
          <a:blip r:embed="rId4"/>
          <a:srcRect/>
          <a:stretch>
            <a:fillRect/>
          </a:stretch>
        </p:blipFill>
        <p:spPr bwMode="auto">
          <a:xfrm>
            <a:off x="6092825" y="4229101"/>
            <a:ext cx="960438"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143000" y="1504950"/>
            <a:ext cx="7391400" cy="107632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Vậy thiên nhiên có những gì mà bạn nhỏ yêu nhỉ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0837" y="285751"/>
            <a:ext cx="3442335" cy="76835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400" b="1" cap="all" dirty="0" err="1">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KhÁM PHÁ</a:t>
            </a:r>
            <a:r>
              <a:rPr lang="en-US"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Arial" panose="020B0604020202020204" pitchFamily="34" charset="0"/>
              </a:rPr>
              <a:t> </a:t>
            </a:r>
          </a:p>
        </p:txBody>
      </p:sp>
      <p:pic>
        <p:nvPicPr>
          <p:cNvPr id="9221" name="Picture 2" descr="Káº¿t quáº£ hÃ¬nh áº£nh cho HOC BAI PNG"/>
          <p:cNvPicPr>
            <a:picLocks noChangeAspect="1" noChangeArrowheads="1"/>
          </p:cNvPicPr>
          <p:nvPr/>
        </p:nvPicPr>
        <p:blipFill>
          <a:blip r:embed="rId3">
            <a:extLst>
              <a:ext uri="{28A0092B-C50C-407E-A947-70E740481C1C}">
                <a14:useLocalDpi xmlns:a14="http://schemas.microsoft.com/office/drawing/2010/main" val="0"/>
              </a:ext>
            </a:extLst>
          </a:blip>
          <a:srcRect t="18951" b="19534"/>
          <a:stretch>
            <a:fillRect/>
          </a:stretch>
        </p:blipFill>
        <p:spPr bwMode="auto">
          <a:xfrm>
            <a:off x="609603" y="1123950"/>
            <a:ext cx="8105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WordArt 14"/>
          <p:cNvSpPr>
            <a:spLocks noChangeArrowheads="1" noChangeShapeType="1" noTextEdit="1"/>
          </p:cNvSpPr>
          <p:nvPr/>
        </p:nvSpPr>
        <p:spPr bwMode="auto">
          <a:xfrm>
            <a:off x="1371600" y="2000250"/>
            <a:ext cx="6781800" cy="1371600"/>
          </a:xfrm>
          <a:prstGeom prst="rect">
            <a:avLst/>
          </a:prstGeom>
        </p:spPr>
        <p:txBody>
          <a:bodyPr wrap="none" lIns="40522" tIns="20261" rIns="40522" bIns="20261" fromWordArt="1">
            <a:prstTxWarp prst="textPlain">
              <a:avLst>
                <a:gd name="adj" fmla="val 50000"/>
              </a:avLst>
            </a:prstTxWarp>
          </a:bodyPr>
          <a:lstStyle/>
          <a:p>
            <a:pPr algn="ctr"/>
            <a:endParaRPr lang="en-US" sz="2000" b="1" kern="10">
              <a:ln w="12700">
                <a:solidFill>
                  <a:srgbClr val="3333CC"/>
                </a:solidFill>
                <a:round/>
              </a:ln>
              <a:solidFill>
                <a:srgbClr val="B2B2B2">
                  <a:alpha val="50195"/>
                </a:srgbClr>
              </a:solidFill>
              <a:effectLst>
                <a:outerShdw dist="45791" dir="2021404" algn="ctr" rotWithShape="0">
                  <a:srgbClr val="9999FF"/>
                </a:outerShdw>
              </a:effectLst>
              <a:latin typeface="Arial" panose="020B0604020202020204"/>
              <a:cs typeface="Arial" panose="020B0604020202020204"/>
            </a:endParaRPr>
          </a:p>
        </p:txBody>
      </p:sp>
      <p:sp>
        <p:nvSpPr>
          <p:cNvPr id="6" name="Text Box 21"/>
          <p:cNvSpPr txBox="1">
            <a:spLocks noChangeArrowheads="1"/>
          </p:cNvSpPr>
          <p:nvPr/>
        </p:nvSpPr>
        <p:spPr bwMode="auto">
          <a:xfrm>
            <a:off x="685800" y="2000072"/>
            <a:ext cx="7924800" cy="1270000"/>
          </a:xfrm>
          <a:prstGeom prst="rect">
            <a:avLst/>
          </a:prstGeom>
          <a:noFill/>
          <a:ln w="9525">
            <a:noFill/>
            <a:miter lim="800000"/>
          </a:ln>
        </p:spPr>
        <p:txBody>
          <a:bodyPr lIns="40522" tIns="20261" rIns="40522" bIns="20261">
            <a:spAutoFit/>
          </a:bodyPr>
          <a:lstStyle/>
          <a:p>
            <a:pPr algn="ctr">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CHỦ ĐỀ 1: TỰ NHIÊN VÀ CÔNG NGHỆ</a:t>
            </a:r>
          </a:p>
          <a:p>
            <a:pPr algn="ctr">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Bài 01: TỰ NHIÊN VÀ CÔNG NGHỆ (T1)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Box 16"/>
          <p:cNvSpPr txBox="1">
            <a:spLocks noChangeArrowheads="1"/>
          </p:cNvSpPr>
          <p:nvPr/>
        </p:nvSpPr>
        <p:spPr bwMode="auto">
          <a:xfrm>
            <a:off x="381000" y="1276350"/>
            <a:ext cx="8633460" cy="3239770"/>
          </a:xfrm>
          <a:prstGeom prst="rect">
            <a:avLst/>
          </a:prstGeom>
          <a:noFill/>
          <a:ln w="9525">
            <a:noFill/>
            <a:miter lim="800000"/>
          </a:ln>
        </p:spPr>
        <p:txBody>
          <a:bodyPr wrap="square" lIns="40522" tIns="20261" rIns="40522" bIns="20261">
            <a:spAutoFit/>
          </a:bodyPr>
          <a:lstStyle/>
          <a:p>
            <a:pPr marL="225425" indent="-225425" algn="just">
              <a:lnSpc>
                <a:spcPct val="150000"/>
              </a:lnSpc>
            </a:pPr>
            <a:r>
              <a:rPr lang="en-US" sz="3200" b="1" dirty="0">
                <a:solidFill>
                  <a:srgbClr val="0000FF"/>
                </a:solidFill>
                <a:latin typeface="Times New Roman" panose="02020603050405020304" pitchFamily="18" charset="0"/>
                <a:cs typeface="Times New Roman" panose="02020603050405020304" pitchFamily="18" charset="0"/>
              </a:rPr>
              <a:t>1. </a:t>
            </a:r>
            <a:r>
              <a:rPr lang="en-US" sz="3200" b="1">
                <a:solidFill>
                  <a:srgbClr val="0000FF"/>
                </a:solidFill>
                <a:latin typeface="Times New Roman" panose="02020603050405020304" pitchFamily="18" charset="0"/>
                <a:cs typeface="Times New Roman" panose="02020603050405020304" pitchFamily="18" charset="0"/>
              </a:rPr>
              <a:t>Đối tượng thiên nhiên và sản phẩm công nghệ</a:t>
            </a:r>
            <a:r>
              <a:rPr lang="en-US" sz="3200" b="1" dirty="0">
                <a:solidFill>
                  <a:srgbClr val="0000FF"/>
                </a:solidFill>
                <a:latin typeface="Times New Roman" panose="02020603050405020304" pitchFamily="18" charset="0"/>
                <a:cs typeface="Times New Roman" panose="02020603050405020304" pitchFamily="18" charset="0"/>
              </a:rPr>
              <a:t>.</a:t>
            </a:r>
          </a:p>
          <a:p>
            <a:pPr algn="just">
              <a:spcBef>
                <a:spcPct val="50000"/>
              </a:spcBef>
            </a:pPr>
            <a:r>
              <a:rPr lang="en-US" sz="3200" dirty="0">
                <a:solidFill>
                  <a:srgbClr val="FF0000"/>
                </a:solidFill>
                <a:latin typeface="Times New Roman" panose="02020603050405020304" pitchFamily="18" charset="0"/>
                <a:cs typeface="Times New Roman" panose="02020603050405020304" pitchFamily="18" charset="0"/>
              </a:rPr>
              <a:t>Làm việc cá nhân:</a:t>
            </a:r>
          </a:p>
          <a:p>
            <a:pPr algn="just">
              <a:spcBef>
                <a:spcPct val="50000"/>
              </a:spcBef>
            </a:pPr>
            <a:r>
              <a:rPr lang="en-US" sz="3200" dirty="0">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Em hãy cho biết đâu là đối tượng tự nhiên (có sẵn trong tự nhiên) và đâu là sản phẩm công nghệ (do con người tạo ra) trong các hình dưới đây </a:t>
            </a:r>
            <a:r>
              <a:rPr lang="en-US" sz="2800" b="1"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Text Box 21"/>
          <p:cNvSpPr txBox="1">
            <a:spLocks noChangeArrowheads="1"/>
          </p:cNvSpPr>
          <p:nvPr/>
        </p:nvSpPr>
        <p:spPr bwMode="auto">
          <a:xfrm>
            <a:off x="304800" y="742950"/>
            <a:ext cx="8534400" cy="469900"/>
          </a:xfrm>
          <a:prstGeom prst="rect">
            <a:avLst/>
          </a:prstGeom>
          <a:noFill/>
          <a:ln w="9525">
            <a:noFill/>
            <a:miter lim="800000"/>
          </a:ln>
        </p:spPr>
        <p:txBody>
          <a:bodyPr wrap="square" lIns="40522" tIns="20261" rIns="40522" bIns="20261">
            <a:spAutoFit/>
          </a:bodyPr>
          <a:lstStyle/>
          <a:p>
            <a:pPr algn="ctr">
              <a:spcBef>
                <a:spcPct val="50000"/>
              </a:spcBef>
            </a:pPr>
            <a:r>
              <a:rPr lang="en-US" sz="2800" b="1" dirty="0">
                <a:solidFill>
                  <a:srgbClr val="FF0000"/>
                </a:solidFill>
                <a:latin typeface="Times New Roman" panose="02020603050405020304" pitchFamily="18" charset="0"/>
                <a:cs typeface="Times New Roman" panose="02020603050405020304" pitchFamily="18" charset="0"/>
                <a:sym typeface="+mn-ea"/>
              </a:rPr>
              <a:t>Bài 01: TỰ NHIÊN VÀ CÔNG NGHỆ (T1) </a:t>
            </a:r>
            <a:endParaRPr lang="en-US" sz="28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5">
                                            <p:txEl>
                                              <p:pRg st="0" end="0"/>
                                            </p:txEl>
                                          </p:spTgt>
                                        </p:tgtEl>
                                        <p:attrNameLst>
                                          <p:attrName>style.visibility</p:attrName>
                                        </p:attrNameLst>
                                      </p:cBhvr>
                                      <p:to>
                                        <p:strVal val="visible"/>
                                      </p:to>
                                    </p:set>
                                    <p:animEffect transition="in" filter="blinds(horizontal)">
                                      <p:cBhvr>
                                        <p:cTn id="12" dur="500"/>
                                        <p:tgtEl>
                                          <p:spTgt spid="71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5">
                                            <p:txEl>
                                              <p:pRg st="1" end="1"/>
                                            </p:txEl>
                                          </p:spTgt>
                                        </p:tgtEl>
                                        <p:attrNameLst>
                                          <p:attrName>style.visibility</p:attrName>
                                        </p:attrNameLst>
                                      </p:cBhvr>
                                      <p:to>
                                        <p:strVal val="visible"/>
                                      </p:to>
                                    </p:set>
                                    <p:animEffect transition="in" filter="blinds(horizontal)">
                                      <p:cBhvr>
                                        <p:cTn id="17" dur="500"/>
                                        <p:tgtEl>
                                          <p:spTgt spid="71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5">
                                            <p:txEl>
                                              <p:pRg st="2" end="2"/>
                                            </p:txEl>
                                          </p:spTgt>
                                        </p:tgtEl>
                                        <p:attrNameLst>
                                          <p:attrName>style.visibility</p:attrName>
                                        </p:attrNameLst>
                                      </p:cBhvr>
                                      <p:to>
                                        <p:strVal val="visible"/>
                                      </p:to>
                                    </p:set>
                                    <p:animEffect transition="in" filter="blinds(horizontal)">
                                      <p:cBhvr>
                                        <p:cTn id="22" dur="500"/>
                                        <p:tgtEl>
                                          <p:spTgt spid="71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stretch>
            <a:fillRect/>
          </a:stretch>
        </p:blipFill>
        <p:spPr>
          <a:xfrm>
            <a:off x="-64135" y="76200"/>
            <a:ext cx="8745855" cy="52476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latin typeface="Times New Roman" panose="02020603050405020304" pitchFamily="18" charset="0"/>
                <a:cs typeface="Times New Roman" panose="02020603050405020304" pitchFamily="18" charset="0"/>
                <a:sym typeface="+mn-ea"/>
              </a:rPr>
              <a:t>Đối tượng tự nhiên</a:t>
            </a:r>
            <a:endParaRPr lang="en-US"/>
          </a:p>
        </p:txBody>
      </p:sp>
      <p:graphicFrame>
        <p:nvGraphicFramePr>
          <p:cNvPr id="6" name="Content Placeholder 5"/>
          <p:cNvGraphicFramePr>
            <a:graphicFrameLocks noGrp="1" noChangeAspect="1"/>
          </p:cNvGraphicFramePr>
          <p:nvPr>
            <p:ph sz="half" idx="1"/>
          </p:nvPr>
        </p:nvGraphicFramePr>
        <p:xfrm>
          <a:off x="159385" y="1226820"/>
          <a:ext cx="4180205" cy="3546475"/>
        </p:xfrm>
        <a:graphic>
          <a:graphicData uri="http://schemas.openxmlformats.org/presentationml/2006/ole">
            <mc:AlternateContent xmlns:mc="http://schemas.openxmlformats.org/markup-compatibility/2006">
              <mc:Choice xmlns:v="urn:schemas-microsoft-com:vml" Requires="v">
                <p:oleObj r:id="rId2" imgW="2619375" imgH="1524000" progId="Paint.Picture">
                  <p:embed/>
                </p:oleObj>
              </mc:Choice>
              <mc:Fallback>
                <p:oleObj r:id="rId2" imgW="2619375" imgH="1524000" progId="Paint.Picture">
                  <p:embed/>
                  <p:pic>
                    <p:nvPicPr>
                      <p:cNvPr id="0" name="Picture 6"/>
                      <p:cNvPicPr/>
                      <p:nvPr/>
                    </p:nvPicPr>
                    <p:blipFill>
                      <a:blip r:embed="rId3"/>
                      <a:stretch>
                        <a:fillRect/>
                      </a:stretch>
                    </p:blipFill>
                    <p:spPr>
                      <a:xfrm>
                        <a:off x="159385" y="1226820"/>
                        <a:ext cx="4180205" cy="3546475"/>
                      </a:xfrm>
                      <a:prstGeom prst="rect">
                        <a:avLst/>
                      </a:prstGeom>
                    </p:spPr>
                  </p:pic>
                </p:oleObj>
              </mc:Fallback>
            </mc:AlternateContent>
          </a:graphicData>
        </a:graphic>
      </p:graphicFrame>
      <p:graphicFrame>
        <p:nvGraphicFramePr>
          <p:cNvPr id="8" name="Content Placeholder 7"/>
          <p:cNvGraphicFramePr>
            <a:graphicFrameLocks noGrp="1" noChangeAspect="1"/>
          </p:cNvGraphicFramePr>
          <p:nvPr>
            <p:ph sz="half" idx="2"/>
          </p:nvPr>
        </p:nvGraphicFramePr>
        <p:xfrm>
          <a:off x="4449445" y="1226820"/>
          <a:ext cx="4273550" cy="3610610"/>
        </p:xfrm>
        <a:graphic>
          <a:graphicData uri="http://schemas.openxmlformats.org/presentationml/2006/ole">
            <mc:AlternateContent xmlns:mc="http://schemas.openxmlformats.org/markup-compatibility/2006">
              <mc:Choice xmlns:v="urn:schemas-microsoft-com:vml" Requires="v">
                <p:oleObj r:id="rId4" imgW="2533650" imgH="1590675" progId="Paint.Picture">
                  <p:embed/>
                </p:oleObj>
              </mc:Choice>
              <mc:Fallback>
                <p:oleObj r:id="rId4" imgW="2533650" imgH="1590675" progId="Paint.Picture">
                  <p:embed/>
                  <p:pic>
                    <p:nvPicPr>
                      <p:cNvPr id="0" name="Picture 8"/>
                      <p:cNvPicPr/>
                      <p:nvPr/>
                    </p:nvPicPr>
                    <p:blipFill>
                      <a:blip r:embed="rId5"/>
                      <a:stretch>
                        <a:fillRect/>
                      </a:stretch>
                    </p:blipFill>
                    <p:spPr>
                      <a:xfrm>
                        <a:off x="4449445" y="1226820"/>
                        <a:ext cx="4273550" cy="361061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31&quot;&gt;&lt;object type=&quot;3&quot; unique_id=&quot;10035&quot;&gt;&lt;property id=&quot;20148&quot; value=&quot;5&quot;/&gt;&lt;property id=&quot;20300&quot; value=&quot;Slide 4&quot;/&gt;&lt;property id=&quot;20307&quot; value=&quot;271&quot;/&gt;&lt;/object&gt;&lt;object type=&quot;3&quot; unique_id=&quot;10036&quot;&gt;&lt;property id=&quot;20148&quot; value=&quot;5&quot;/&gt;&lt;property id=&quot;20300&quot; value=&quot;Slide 5&quot;/&gt;&lt;property id=&quot;20307&quot; value=&quot;264&quot;/&gt;&lt;/object&gt;&lt;object type=&quot;3&quot; unique_id=&quot;10039&quot;&gt;&lt;property id=&quot;20148&quot; value=&quot;5&quot;/&gt;&lt;property id=&quot;20300&quot; value=&quot;Slide 6&quot;/&gt;&lt;property id=&quot;20307&quot; value=&quot;266&quot;/&gt;&lt;/object&gt;&lt;object type=&quot;3&quot; unique_id=&quot;10045&quot;&gt;&lt;property id=&quot;20148&quot; value=&quot;5&quot;/&gt;&lt;property id=&quot;20300&quot; value=&quot;Slide 9&quot;/&gt;&lt;property id=&quot;20307&quot; value=&quot;272&quot;/&gt;&lt;/object&gt;&lt;object type=&quot;3&quot; unique_id=&quot;10047&quot;&gt;&lt;property id=&quot;20148&quot; value=&quot;5&quot;/&gt;&lt;property id=&quot;20300&quot; value=&quot;Slide 13&quot;/&gt;&lt;property id=&quot;20307&quot; value=&quot;282&quot;/&gt;&lt;/object&gt;&lt;object type=&quot;3&quot; unique_id=&quot;10192&quot;&gt;&lt;property id=&quot;20148&quot; value=&quot;5&quot;/&gt;&lt;property id=&quot;20300&quot; value=&quot;Slide 1&quot;/&gt;&lt;property id=&quot;20307&quot; value=&quot;283&quot;/&gt;&lt;/object&gt;&lt;object type=&quot;3&quot; unique_id=&quot;10384&quot;&gt;&lt;property id=&quot;20148&quot; value=&quot;5&quot;/&gt;&lt;property id=&quot;20300&quot; value=&quot;Slide 2&quot;/&gt;&lt;property id=&quot;20307&quot; value=&quot;284&quot;/&gt;&lt;/object&gt;&lt;object type=&quot;3&quot; unique_id=&quot;11316&quot;&gt;&lt;property id=&quot;20148&quot; value=&quot;5&quot;/&gt;&lt;property id=&quot;20300&quot; value=&quot;Slide 8&quot;/&gt;&lt;property id=&quot;20307&quot; value=&quot;288&quot;/&gt;&lt;/object&gt;&lt;object type=&quot;3&quot; unique_id=&quot;11317&quot;&gt;&lt;property id=&quot;20148&quot; value=&quot;5&quot;/&gt;&lt;property id=&quot;20300&quot; value=&quot;Slide 7&quot;/&gt;&lt;property id=&quot;20307&quot; value=&quot;287&quot;/&gt;&lt;/object&gt;&lt;object type=&quot;3&quot; unique_id=&quot;11403&quot;&gt;&lt;property id=&quot;20148&quot; value=&quot;5&quot;/&gt;&lt;property id=&quot;20300&quot; value=&quot;Slide 11&quot;/&gt;&lt;property id=&quot;20307&quot; value=&quot;289&quot;/&gt;&lt;/object&gt;&lt;object type=&quot;3&quot; unique_id=&quot;11450&quot;&gt;&lt;property id=&quot;20148&quot; value=&quot;5&quot;/&gt;&lt;property id=&quot;20300&quot; value=&quot;Slide 3&quot;/&gt;&lt;property id=&quot;20307&quot; value=&quot;290&quot;/&gt;&lt;/object&gt;&lt;object type=&quot;3&quot; unique_id=&quot;11508&quot;&gt;&lt;property id=&quot;20148&quot; value=&quot;5&quot;/&gt;&lt;property id=&quot;20300&quot; value=&quot;Slide 10&quot;/&gt;&lt;property id=&quot;20307&quot; value=&quot;292&quot;/&gt;&lt;/object&gt;&lt;object type=&quot;3&quot; unique_id=&quot;11552&quot;&gt;&lt;property id=&quot;20148&quot; value=&quot;5&quot;/&gt;&lt;property id=&quot;20300&quot; value=&quot;Slide 12&quot;/&gt;&lt;property id=&quot;20307&quot; value=&quot;293&quot;/&gt;&lt;/object&gt;&lt;/object&gt;&lt;object type=&quot;8&quot; unique_id=&quot;1006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472</Words>
  <Application>Microsoft Office PowerPoint</Application>
  <PresentationFormat>On-screen Show (16:9)</PresentationFormat>
  <Paragraphs>51</Paragraphs>
  <Slides>21</Slides>
  <Notes>10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8" baseType="lpstr">
      <vt:lpstr>Arial</vt:lpstr>
      <vt:lpstr>Calibri</vt:lpstr>
      <vt:lpstr>Times New Roman</vt:lpstr>
      <vt:lpstr>Wingdings</vt:lpstr>
      <vt:lpstr>Office Theme</vt:lpstr>
      <vt:lpstr>Paintbrush Picture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Đối tượng tự nhiên</vt:lpstr>
      <vt:lpstr>Sản phẩm công nghệ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có biết: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Lương Quốc Phương</cp:lastModifiedBy>
  <cp:revision>467</cp:revision>
  <cp:lastPrinted>2113-01-01T00:00:00Z</cp:lastPrinted>
  <dcterms:created xsi:type="dcterms:W3CDTF">2113-01-01T00:00:00Z</dcterms:created>
  <dcterms:modified xsi:type="dcterms:W3CDTF">2025-09-21T15:12:49Z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7236858A311C47A89DE392E2F48494A5</vt:lpwstr>
  </property>
  <property fmtid="{D5CDD505-2E9C-101B-9397-08002B2CF9AE}" pid="4" name="KSOProductBuildVer">
    <vt:lpwstr>1033-11.2.0.11156</vt:lpwstr>
  </property>
</Properties>
</file>