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5" r:id="rId2"/>
  </p:sldMasterIdLst>
  <p:notesMasterIdLst>
    <p:notesMasterId r:id="rId31"/>
  </p:notesMasterIdLst>
  <p:sldIdLst>
    <p:sldId id="295" r:id="rId3"/>
    <p:sldId id="293" r:id="rId4"/>
    <p:sldId id="294" r:id="rId5"/>
    <p:sldId id="297" r:id="rId6"/>
    <p:sldId id="296" r:id="rId7"/>
    <p:sldId id="259" r:id="rId8"/>
    <p:sldId id="266" r:id="rId9"/>
    <p:sldId id="309" r:id="rId10"/>
    <p:sldId id="325" r:id="rId11"/>
    <p:sldId id="298" r:id="rId12"/>
    <p:sldId id="300" r:id="rId13"/>
    <p:sldId id="301" r:id="rId14"/>
    <p:sldId id="306" r:id="rId15"/>
    <p:sldId id="312" r:id="rId16"/>
    <p:sldId id="317" r:id="rId17"/>
    <p:sldId id="318" r:id="rId18"/>
    <p:sldId id="326" r:id="rId19"/>
    <p:sldId id="316" r:id="rId20"/>
    <p:sldId id="276" r:id="rId21"/>
    <p:sldId id="279" r:id="rId22"/>
    <p:sldId id="320" r:id="rId23"/>
    <p:sldId id="321" r:id="rId24"/>
    <p:sldId id="323" r:id="rId25"/>
    <p:sldId id="324" r:id="rId26"/>
    <p:sldId id="314" r:id="rId27"/>
    <p:sldId id="327" r:id="rId28"/>
    <p:sldId id="311" r:id="rId29"/>
    <p:sldId id="315" r:id="rId30"/>
  </p:sldIdLst>
  <p:sldSz cx="12192000" cy="6858000"/>
  <p:notesSz cx="6858000" cy="9144000"/>
  <p:embeddedFontLst>
    <p:embeddedFont>
      <p:font typeface="Lato Light" panose="020B0604020202020204" charset="0"/>
      <p:regular r:id="rId32"/>
      <p:bold r:id="rId33"/>
      <p:italic r:id="rId34"/>
      <p:boldItalic r:id="rId35"/>
    </p:embeddedFont>
    <p:embeddedFont>
      <p:font typeface="Roboto Slab" panose="020B060402020202020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hDThTwChGOj/vf0lWX6oILPOof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0E8C73-A515-48FF-A741-1F63EB7086ED}">
  <a:tblStyle styleId="{DC0E8C73-A515-48FF-A741-1F63EB7086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FA7D227-E4F9-436B-9710-A427C98E7B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5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" name="Google Shape;7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098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09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194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046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8"/>
          <p:cNvSpPr txBox="1">
            <a:spLocks noGrp="1"/>
          </p:cNvSpPr>
          <p:nvPr>
            <p:ph type="body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p48"/>
          <p:cNvSpPr txBox="1">
            <a:spLocks noGrp="1"/>
          </p:cNvSpPr>
          <p:nvPr>
            <p:ph type="body" idx="2"/>
          </p:nvPr>
        </p:nvSpPr>
        <p:spPr>
          <a:xfrm>
            <a:off x="0" y="932723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67"/>
              <a:buNone/>
              <a:defRPr sz="1867" b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6" name="Google Shape;596;p48" descr="E:\002-KIMS BUSINESS\007-02-Fullslidesppt-Contents\20161206\02-\color-pencil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51972"/>
            <a:ext cx="12192000" cy="71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10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4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4"/>
          <p:cNvSpPr/>
          <p:nvPr/>
        </p:nvSpPr>
        <p:spPr>
          <a:xfrm>
            <a:off x="1058933" y="104299"/>
            <a:ext cx="188800" cy="188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4"/>
          <p:cNvSpPr/>
          <p:nvPr/>
        </p:nvSpPr>
        <p:spPr>
          <a:xfrm>
            <a:off x="-187200" y="200273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4"/>
          <p:cNvSpPr/>
          <p:nvPr/>
        </p:nvSpPr>
        <p:spPr>
          <a:xfrm>
            <a:off x="10772401" y="5035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4"/>
          <p:cNvSpPr/>
          <p:nvPr/>
        </p:nvSpPr>
        <p:spPr>
          <a:xfrm>
            <a:off x="928733" y="1223500"/>
            <a:ext cx="449200" cy="449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4"/>
          <p:cNvSpPr/>
          <p:nvPr/>
        </p:nvSpPr>
        <p:spPr>
          <a:xfrm>
            <a:off x="11899071" y="159175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4"/>
          <p:cNvSpPr/>
          <p:nvPr/>
        </p:nvSpPr>
        <p:spPr>
          <a:xfrm>
            <a:off x="10299129" y="10228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4"/>
          <p:cNvSpPr/>
          <p:nvPr/>
        </p:nvSpPr>
        <p:spPr>
          <a:xfrm>
            <a:off x="11898583" y="602588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4"/>
          <p:cNvSpPr/>
          <p:nvPr/>
        </p:nvSpPr>
        <p:spPr>
          <a:xfrm>
            <a:off x="704879" y="-166299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4"/>
          <p:cNvSpPr/>
          <p:nvPr/>
        </p:nvSpPr>
        <p:spPr>
          <a:xfrm>
            <a:off x="11103717" y="834817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" name="Google Shape;210;p44"/>
          <p:cNvGrpSpPr/>
          <p:nvPr/>
        </p:nvGrpSpPr>
        <p:grpSpPr>
          <a:xfrm>
            <a:off x="205367" y="585206"/>
            <a:ext cx="678468" cy="638281"/>
            <a:chOff x="5972700" y="2330200"/>
            <a:chExt cx="411625" cy="387275"/>
          </a:xfrm>
        </p:grpSpPr>
        <p:sp>
          <p:nvSpPr>
            <p:cNvPr id="211" name="Google Shape;211;p4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44"/>
          <p:cNvSpPr txBox="1">
            <a:spLocks noGrp="1"/>
          </p:cNvSpPr>
          <p:nvPr>
            <p:ph type="body" idx="1"/>
          </p:nvPr>
        </p:nvSpPr>
        <p:spPr>
          <a:xfrm>
            <a:off x="609600" y="5570279"/>
            <a:ext cx="10972800" cy="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  <a:lvl2pPr marL="914400" lvl="1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214" name="Google Shape;214;p44"/>
          <p:cNvSpPr/>
          <p:nvPr/>
        </p:nvSpPr>
        <p:spPr>
          <a:xfrm>
            <a:off x="10293833" y="138500"/>
            <a:ext cx="835200" cy="8352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44"/>
          <p:cNvGrpSpPr/>
          <p:nvPr/>
        </p:nvGrpSpPr>
        <p:grpSpPr>
          <a:xfrm>
            <a:off x="10553895" y="305530"/>
            <a:ext cx="315843" cy="500583"/>
            <a:chOff x="6718575" y="2318625"/>
            <a:chExt cx="256950" cy="407375"/>
          </a:xfrm>
        </p:grpSpPr>
        <p:sp>
          <p:nvSpPr>
            <p:cNvPr id="216" name="Google Shape;216;p4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44"/>
          <p:cNvSpPr txBox="1">
            <a:spLocks noGrp="1"/>
          </p:cNvSpPr>
          <p:nvPr>
            <p:ph type="sldNum" idx="12"/>
          </p:nvPr>
        </p:nvSpPr>
        <p:spPr>
          <a:xfrm>
            <a:off x="10823979" y="573825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1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1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1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1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1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1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1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1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1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1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71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71"/>
          <p:cNvSpPr/>
          <p:nvPr/>
        </p:nvSpPr>
        <p:spPr>
          <a:xfrm>
            <a:off x="3067482" y="13202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71"/>
          <p:cNvGrpSpPr/>
          <p:nvPr/>
        </p:nvGrpSpPr>
        <p:grpSpPr>
          <a:xfrm>
            <a:off x="4001434" y="5576165"/>
            <a:ext cx="678468" cy="638281"/>
            <a:chOff x="5972700" y="2330200"/>
            <a:chExt cx="411625" cy="387275"/>
          </a:xfrm>
        </p:grpSpPr>
        <p:sp>
          <p:nvSpPr>
            <p:cNvPr id="267" name="Google Shape;267;p7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7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1"/>
          <p:cNvGrpSpPr/>
          <p:nvPr/>
        </p:nvGrpSpPr>
        <p:grpSpPr>
          <a:xfrm>
            <a:off x="7815692" y="675413"/>
            <a:ext cx="699967" cy="1109527"/>
            <a:chOff x="6718575" y="2318625"/>
            <a:chExt cx="256950" cy="407375"/>
          </a:xfrm>
        </p:grpSpPr>
        <p:sp>
          <p:nvSpPr>
            <p:cNvPr id="270" name="Google Shape;270;p7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7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7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7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7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7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7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71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1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1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1"/>
          <p:cNvSpPr txBox="1">
            <a:spLocks noGrp="1"/>
          </p:cNvSpPr>
          <p:nvPr>
            <p:ph type="ctrTitle"/>
          </p:nvPr>
        </p:nvSpPr>
        <p:spPr>
          <a:xfrm>
            <a:off x="3848133" y="2517533"/>
            <a:ext cx="44956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1"/>
          <p:cNvSpPr txBox="1">
            <a:spLocks noGrp="1"/>
          </p:cNvSpPr>
          <p:nvPr>
            <p:ph type="subTitle" idx="1"/>
          </p:nvPr>
        </p:nvSpPr>
        <p:spPr>
          <a:xfrm>
            <a:off x="3848133" y="3888336"/>
            <a:ext cx="449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2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2"/>
          <p:cNvSpPr/>
          <p:nvPr/>
        </p:nvSpPr>
        <p:spPr>
          <a:xfrm>
            <a:off x="5082400" y="-259733"/>
            <a:ext cx="2027200" cy="202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2"/>
          <p:cNvSpPr/>
          <p:nvPr/>
        </p:nvSpPr>
        <p:spPr>
          <a:xfrm>
            <a:off x="6642867" y="979700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2"/>
          <p:cNvSpPr/>
          <p:nvPr/>
        </p:nvSpPr>
        <p:spPr>
          <a:xfrm>
            <a:off x="4626599" y="1081297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2"/>
          <p:cNvSpPr/>
          <p:nvPr/>
        </p:nvSpPr>
        <p:spPr>
          <a:xfrm>
            <a:off x="4146500" y="205891"/>
            <a:ext cx="678400" cy="6784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2"/>
          <p:cNvSpPr/>
          <p:nvPr/>
        </p:nvSpPr>
        <p:spPr>
          <a:xfrm>
            <a:off x="7194037" y="-11425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2"/>
          <p:cNvSpPr/>
          <p:nvPr/>
        </p:nvSpPr>
        <p:spPr>
          <a:xfrm>
            <a:off x="-187200" y="5045605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2"/>
          <p:cNvSpPr/>
          <p:nvPr/>
        </p:nvSpPr>
        <p:spPr>
          <a:xfrm>
            <a:off x="10772401" y="58883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2"/>
          <p:cNvSpPr/>
          <p:nvPr/>
        </p:nvSpPr>
        <p:spPr>
          <a:xfrm>
            <a:off x="542867" y="6268599"/>
            <a:ext cx="449200" cy="449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2"/>
          <p:cNvSpPr/>
          <p:nvPr/>
        </p:nvSpPr>
        <p:spPr>
          <a:xfrm>
            <a:off x="11862101" y="5497761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2"/>
          <p:cNvSpPr/>
          <p:nvPr/>
        </p:nvSpPr>
        <p:spPr>
          <a:xfrm>
            <a:off x="10400729" y="62044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2"/>
          <p:cNvSpPr/>
          <p:nvPr/>
        </p:nvSpPr>
        <p:spPr>
          <a:xfrm>
            <a:off x="11295996" y="560430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2"/>
          <p:cNvSpPr/>
          <p:nvPr/>
        </p:nvSpPr>
        <p:spPr>
          <a:xfrm>
            <a:off x="704879" y="467903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2"/>
          <p:cNvSpPr/>
          <p:nvPr/>
        </p:nvSpPr>
        <p:spPr>
          <a:xfrm>
            <a:off x="11103717" y="6219617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72"/>
          <p:cNvGrpSpPr/>
          <p:nvPr/>
        </p:nvGrpSpPr>
        <p:grpSpPr>
          <a:xfrm>
            <a:off x="205367" y="5458265"/>
            <a:ext cx="678468" cy="638281"/>
            <a:chOff x="5972700" y="2330200"/>
            <a:chExt cx="411625" cy="387275"/>
          </a:xfrm>
        </p:grpSpPr>
        <p:sp>
          <p:nvSpPr>
            <p:cNvPr id="299" name="Google Shape;299;p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7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72"/>
          <p:cNvGrpSpPr/>
          <p:nvPr/>
        </p:nvGrpSpPr>
        <p:grpSpPr>
          <a:xfrm>
            <a:off x="6963951" y="1186297"/>
            <a:ext cx="390564" cy="619047"/>
            <a:chOff x="6718575" y="2318625"/>
            <a:chExt cx="256950" cy="407375"/>
          </a:xfrm>
        </p:grpSpPr>
        <p:sp>
          <p:nvSpPr>
            <p:cNvPr id="302" name="Google Shape;302;p7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7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7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7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7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7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7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7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72"/>
          <p:cNvSpPr txBox="1">
            <a:spLocks noGrp="1"/>
          </p:cNvSpPr>
          <p:nvPr>
            <p:ph type="body" idx="1"/>
          </p:nvPr>
        </p:nvSpPr>
        <p:spPr>
          <a:xfrm>
            <a:off x="1656367" y="2272800"/>
            <a:ext cx="887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4000" i="1"/>
            </a:lvl1pPr>
            <a:lvl2pPr marL="914400" lvl="1" indent="-419100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4000" i="1"/>
            </a:lvl2pPr>
            <a:lvl3pPr marL="1371600" lvl="2" indent="-419100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4000" i="1"/>
            </a:lvl3pPr>
            <a:lvl4pPr marL="1828800" lvl="3" indent="-419100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3000"/>
              <a:buChar char="◦"/>
              <a:defRPr sz="4000" i="1"/>
            </a:lvl4pPr>
            <a:lvl5pPr marL="2286000" lvl="4" indent="-419100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3000"/>
              <a:buChar char="◦"/>
              <a:defRPr sz="4000" i="1"/>
            </a:lvl5pPr>
            <a:lvl6pPr marL="2743200" lvl="5" indent="-419100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3000"/>
              <a:buChar char="◦"/>
              <a:defRPr sz="4000" i="1"/>
            </a:lvl6pPr>
            <a:lvl7pPr marL="3200400" lvl="6" indent="-419100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3000"/>
              <a:buChar char="◦"/>
              <a:defRPr sz="4000" i="1"/>
            </a:lvl7pPr>
            <a:lvl8pPr marL="3657600" lvl="7" indent="-419100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3000"/>
              <a:buChar char="◦"/>
              <a:defRPr sz="4000" i="1"/>
            </a:lvl8pPr>
            <a:lvl9pPr marL="4114800" lvl="8" indent="-419100" algn="ctr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3000"/>
              <a:buChar char="◦"/>
              <a:defRPr sz="4000" i="1"/>
            </a:lvl9pPr>
          </a:lstStyle>
          <a:p>
            <a:endParaRPr/>
          </a:p>
        </p:txBody>
      </p:sp>
      <p:sp>
        <p:nvSpPr>
          <p:cNvPr id="311" name="Google Shape;311;p72"/>
          <p:cNvSpPr txBox="1"/>
          <p:nvPr/>
        </p:nvSpPr>
        <p:spPr>
          <a:xfrm>
            <a:off x="4791200" y="11907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</a:pPr>
            <a:r>
              <a:rPr lang="en-US" sz="1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28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2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3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3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3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73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73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73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73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3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3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3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3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3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3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" name="Google Shape;328;p73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329" name="Google Shape;329;p7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73"/>
          <p:cNvGrpSpPr/>
          <p:nvPr/>
        </p:nvGrpSpPr>
        <p:grpSpPr>
          <a:xfrm>
            <a:off x="2853162" y="643387"/>
            <a:ext cx="531544" cy="842560"/>
            <a:chOff x="6718575" y="2318625"/>
            <a:chExt cx="256950" cy="407375"/>
          </a:xfrm>
        </p:grpSpPr>
        <p:sp>
          <p:nvSpPr>
            <p:cNvPr id="332" name="Google Shape;332;p7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7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7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7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" name="Google Shape;340;p73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3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342" name="Google Shape;342;p73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4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4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4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4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4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4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4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4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4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74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74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74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4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74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74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359" name="Google Shape;359;p7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74"/>
          <p:cNvGrpSpPr/>
          <p:nvPr/>
        </p:nvGrpSpPr>
        <p:grpSpPr>
          <a:xfrm>
            <a:off x="2853162" y="643387"/>
            <a:ext cx="531544" cy="842560"/>
            <a:chOff x="6718575" y="2318625"/>
            <a:chExt cx="256950" cy="407375"/>
          </a:xfrm>
        </p:grpSpPr>
        <p:sp>
          <p:nvSpPr>
            <p:cNvPr id="362" name="Google Shape;362;p7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7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74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74"/>
          <p:cNvSpPr txBox="1">
            <a:spLocks noGrp="1"/>
          </p:cNvSpPr>
          <p:nvPr>
            <p:ph type="body" idx="1"/>
          </p:nvPr>
        </p:nvSpPr>
        <p:spPr>
          <a:xfrm>
            <a:off x="3774567" y="1600200"/>
            <a:ext cx="3355200" cy="4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372" name="Google Shape;372;p74"/>
          <p:cNvSpPr txBox="1">
            <a:spLocks noGrp="1"/>
          </p:cNvSpPr>
          <p:nvPr>
            <p:ph type="body" idx="2"/>
          </p:nvPr>
        </p:nvSpPr>
        <p:spPr>
          <a:xfrm>
            <a:off x="7534725" y="1600200"/>
            <a:ext cx="3562000" cy="4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373" name="Google Shape;373;p74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5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75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75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5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75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75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75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75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75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75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75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75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75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75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75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390" name="Google Shape;390;p7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75"/>
          <p:cNvGrpSpPr/>
          <p:nvPr/>
        </p:nvGrpSpPr>
        <p:grpSpPr>
          <a:xfrm>
            <a:off x="2853162" y="643387"/>
            <a:ext cx="531544" cy="842560"/>
            <a:chOff x="6718575" y="2318625"/>
            <a:chExt cx="256950" cy="407375"/>
          </a:xfrm>
        </p:grpSpPr>
        <p:sp>
          <p:nvSpPr>
            <p:cNvPr id="393" name="Google Shape;393;p7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7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7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75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5"/>
          <p:cNvSpPr txBox="1">
            <a:spLocks noGrp="1"/>
          </p:cNvSpPr>
          <p:nvPr>
            <p:ph type="body" idx="1"/>
          </p:nvPr>
        </p:nvSpPr>
        <p:spPr>
          <a:xfrm>
            <a:off x="3577333" y="1905000"/>
            <a:ext cx="2478400" cy="3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914400" lvl="1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371600" lvl="2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403" name="Google Shape;403;p75"/>
          <p:cNvSpPr txBox="1">
            <a:spLocks noGrp="1"/>
          </p:cNvSpPr>
          <p:nvPr>
            <p:ph type="body" idx="2"/>
          </p:nvPr>
        </p:nvSpPr>
        <p:spPr>
          <a:xfrm>
            <a:off x="6182819" y="1905000"/>
            <a:ext cx="2478400" cy="3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914400" lvl="1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371600" lvl="2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404" name="Google Shape;404;p75"/>
          <p:cNvSpPr txBox="1">
            <a:spLocks noGrp="1"/>
          </p:cNvSpPr>
          <p:nvPr>
            <p:ph type="body" idx="3"/>
          </p:nvPr>
        </p:nvSpPr>
        <p:spPr>
          <a:xfrm>
            <a:off x="8788304" y="1905000"/>
            <a:ext cx="2478400" cy="3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914400" lvl="1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371600" lvl="2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405" name="Google Shape;405;p75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6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76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76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76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76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76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76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76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76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76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6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6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76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76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1" name="Google Shape;421;p76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422" name="Google Shape;422;p7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" name="Google Shape;424;p76"/>
          <p:cNvGrpSpPr/>
          <p:nvPr/>
        </p:nvGrpSpPr>
        <p:grpSpPr>
          <a:xfrm>
            <a:off x="2853162" y="643387"/>
            <a:ext cx="531544" cy="842560"/>
            <a:chOff x="6718575" y="2318625"/>
            <a:chExt cx="256950" cy="407375"/>
          </a:xfrm>
        </p:grpSpPr>
        <p:sp>
          <p:nvSpPr>
            <p:cNvPr id="425" name="Google Shape;425;p7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7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7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7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7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76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6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5"/>
          <p:cNvSpPr/>
          <p:nvPr/>
        </p:nvSpPr>
        <p:spPr>
          <a:xfrm>
            <a:off x="1058933" y="104299"/>
            <a:ext cx="188800" cy="188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5"/>
          <p:cNvSpPr/>
          <p:nvPr/>
        </p:nvSpPr>
        <p:spPr>
          <a:xfrm>
            <a:off x="-187200" y="200273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5"/>
          <p:cNvSpPr/>
          <p:nvPr/>
        </p:nvSpPr>
        <p:spPr>
          <a:xfrm>
            <a:off x="10772401" y="5035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5"/>
          <p:cNvSpPr/>
          <p:nvPr/>
        </p:nvSpPr>
        <p:spPr>
          <a:xfrm>
            <a:off x="928733" y="1223500"/>
            <a:ext cx="449200" cy="449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5"/>
          <p:cNvSpPr/>
          <p:nvPr/>
        </p:nvSpPr>
        <p:spPr>
          <a:xfrm>
            <a:off x="11899071" y="159175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5"/>
          <p:cNvSpPr/>
          <p:nvPr/>
        </p:nvSpPr>
        <p:spPr>
          <a:xfrm>
            <a:off x="10299129" y="10228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5"/>
          <p:cNvSpPr/>
          <p:nvPr/>
        </p:nvSpPr>
        <p:spPr>
          <a:xfrm>
            <a:off x="11898583" y="602588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5"/>
          <p:cNvSpPr/>
          <p:nvPr/>
        </p:nvSpPr>
        <p:spPr>
          <a:xfrm>
            <a:off x="704879" y="-166299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5"/>
          <p:cNvSpPr/>
          <p:nvPr/>
        </p:nvSpPr>
        <p:spPr>
          <a:xfrm>
            <a:off x="11103717" y="834817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38;p45"/>
          <p:cNvGrpSpPr/>
          <p:nvPr/>
        </p:nvGrpSpPr>
        <p:grpSpPr>
          <a:xfrm>
            <a:off x="205367" y="585206"/>
            <a:ext cx="678468" cy="638281"/>
            <a:chOff x="5972700" y="2330200"/>
            <a:chExt cx="411625" cy="387275"/>
          </a:xfrm>
        </p:grpSpPr>
        <p:sp>
          <p:nvSpPr>
            <p:cNvPr id="39" name="Google Shape;39;p4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45"/>
          <p:cNvSpPr txBox="1">
            <a:spLocks noGrp="1"/>
          </p:cNvSpPr>
          <p:nvPr>
            <p:ph type="body" idx="1"/>
          </p:nvPr>
        </p:nvSpPr>
        <p:spPr>
          <a:xfrm>
            <a:off x="609600" y="5570279"/>
            <a:ext cx="10972800" cy="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914400" lvl="1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/>
          <p:nvPr/>
        </p:nvSpPr>
        <p:spPr>
          <a:xfrm>
            <a:off x="10293833" y="138500"/>
            <a:ext cx="835200" cy="8352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43;p45"/>
          <p:cNvGrpSpPr/>
          <p:nvPr/>
        </p:nvGrpSpPr>
        <p:grpSpPr>
          <a:xfrm>
            <a:off x="10553895" y="305530"/>
            <a:ext cx="315843" cy="500583"/>
            <a:chOff x="6718575" y="2318625"/>
            <a:chExt cx="256950" cy="407375"/>
          </a:xfrm>
        </p:grpSpPr>
        <p:sp>
          <p:nvSpPr>
            <p:cNvPr id="44" name="Google Shape;44;p4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4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4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4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4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4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45"/>
          <p:cNvSpPr txBox="1">
            <a:spLocks noGrp="1"/>
          </p:cNvSpPr>
          <p:nvPr>
            <p:ph type="sldNum" idx="12"/>
          </p:nvPr>
        </p:nvSpPr>
        <p:spPr>
          <a:xfrm>
            <a:off x="10823979" y="573825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7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77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77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7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77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77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77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77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77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77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7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77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77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7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0" name="Google Shape;450;p77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451" name="Google Shape;451;p7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77"/>
          <p:cNvGrpSpPr/>
          <p:nvPr/>
        </p:nvGrpSpPr>
        <p:grpSpPr>
          <a:xfrm>
            <a:off x="727496" y="509853"/>
            <a:ext cx="531544" cy="842560"/>
            <a:chOff x="6718575" y="2318625"/>
            <a:chExt cx="256950" cy="407375"/>
          </a:xfrm>
        </p:grpSpPr>
        <p:sp>
          <p:nvSpPr>
            <p:cNvPr id="454" name="Google Shape;454;p7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77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8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8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8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8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8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8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8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8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8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8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8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78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78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78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8" name="Google Shape;478;p78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479" name="Google Shape;479;p7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7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78"/>
          <p:cNvGrpSpPr/>
          <p:nvPr/>
        </p:nvGrpSpPr>
        <p:grpSpPr>
          <a:xfrm>
            <a:off x="727496" y="509853"/>
            <a:ext cx="531544" cy="842560"/>
            <a:chOff x="6718575" y="2318625"/>
            <a:chExt cx="256950" cy="407375"/>
          </a:xfrm>
        </p:grpSpPr>
        <p:sp>
          <p:nvSpPr>
            <p:cNvPr id="482" name="Google Shape;482;p7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0" name="Google Shape;490;p78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9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9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9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9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9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9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9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79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9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9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9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79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79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9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79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507" name="Google Shape;507;p7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9" name="Google Shape;509;p79"/>
          <p:cNvGrpSpPr/>
          <p:nvPr/>
        </p:nvGrpSpPr>
        <p:grpSpPr>
          <a:xfrm>
            <a:off x="727496" y="509853"/>
            <a:ext cx="531544" cy="842560"/>
            <a:chOff x="6718575" y="2318625"/>
            <a:chExt cx="256950" cy="407375"/>
          </a:xfrm>
        </p:grpSpPr>
        <p:sp>
          <p:nvSpPr>
            <p:cNvPr id="510" name="Google Shape;510;p7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8" name="Google Shape;518;p79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0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80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0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0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80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80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80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80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80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80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80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0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80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80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p80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535" name="Google Shape;535;p8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8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7" name="Google Shape;537;p80"/>
          <p:cNvGrpSpPr/>
          <p:nvPr/>
        </p:nvGrpSpPr>
        <p:grpSpPr>
          <a:xfrm>
            <a:off x="727496" y="509853"/>
            <a:ext cx="531544" cy="842560"/>
            <a:chOff x="6718575" y="2318625"/>
            <a:chExt cx="256950" cy="407375"/>
          </a:xfrm>
        </p:grpSpPr>
        <p:sp>
          <p:nvSpPr>
            <p:cNvPr id="538" name="Google Shape;538;p8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8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8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8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8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8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8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8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6" name="Google Shape;546;p80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 Magenta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1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81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81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81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81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81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81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81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81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81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81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81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81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1" name="Google Shape;561;p8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562" name="Google Shape;562;p8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8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4" name="Google Shape;564;p81"/>
          <p:cNvGrpSpPr/>
          <p:nvPr/>
        </p:nvGrpSpPr>
        <p:grpSpPr>
          <a:xfrm>
            <a:off x="727496" y="509853"/>
            <a:ext cx="531544" cy="842560"/>
            <a:chOff x="6718575" y="2318625"/>
            <a:chExt cx="256950" cy="407375"/>
          </a:xfrm>
        </p:grpSpPr>
        <p:sp>
          <p:nvSpPr>
            <p:cNvPr id="565" name="Google Shape;565;p8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8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8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8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8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8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8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3" name="Google Shape;573;p81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rgbClr val="FFFFFF"/>
              </a:buClr>
              <a:buSzPts val="1600"/>
              <a:buFont typeface="Lato Light"/>
              <a:buNone/>
              <a:defRPr sz="1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2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82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78" name="Google Shape;578;p8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9" name="Google Shape;579;p8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" name="Google Shape;580;p82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buClr>
                <a:schemeClr val="dk2"/>
              </a:buClr>
              <a:buSzPts val="1600"/>
              <a:buFont typeface="Lato Light"/>
              <a:buNone/>
              <a:defRPr sz="1600" u="sng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3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98" name="Google Shape;198;p43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buClr>
                <a:schemeClr val="dk2"/>
              </a:buClr>
              <a:buSzPts val="1600"/>
              <a:buFont typeface="Lato Light"/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7492" y="2419927"/>
            <a:ext cx="7878618" cy="1154162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6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TRÒ CHƠI Ô CHỮ</a:t>
            </a:r>
            <a:endParaRPr lang="en-US" sz="6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00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6"/>
          <p:cNvSpPr/>
          <p:nvPr/>
        </p:nvSpPr>
        <p:spPr>
          <a:xfrm>
            <a:off x="775855" y="1694793"/>
            <a:ext cx="3969566" cy="1182414"/>
          </a:xfrm>
          <a:prstGeom prst="roundRect">
            <a:avLst>
              <a:gd name="adj" fmla="val 16667"/>
            </a:avLst>
          </a:prstGeom>
          <a:solidFill>
            <a:srgbClr val="467EC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TẠO NHÓM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CHUYÊN 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GIA</a:t>
            </a:r>
            <a:endParaRPr dirty="0">
              <a:latin typeface="+mj-lt"/>
            </a:endParaRPr>
          </a:p>
        </p:txBody>
      </p:sp>
      <p:sp>
        <p:nvSpPr>
          <p:cNvPr id="4" name="Google Shape;711;p6"/>
          <p:cNvSpPr/>
          <p:nvPr/>
        </p:nvSpPr>
        <p:spPr>
          <a:xfrm>
            <a:off x="5231726" y="2079231"/>
            <a:ext cx="5472863" cy="1103586"/>
          </a:xfrm>
          <a:prstGeom prst="homePlat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2: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Dãy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bàn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ea typeface="Times New Roman"/>
                <a:cs typeface="Times New Roman"/>
                <a:sym typeface="Times New Roman"/>
              </a:rPr>
              <a:t>ngang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2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712;p6"/>
          <p:cNvSpPr/>
          <p:nvPr/>
        </p:nvSpPr>
        <p:spPr>
          <a:xfrm>
            <a:off x="5231726" y="674787"/>
            <a:ext cx="5472863" cy="1103586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1: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Dãy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bàn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ngang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1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713;p6"/>
          <p:cNvSpPr/>
          <p:nvPr/>
        </p:nvSpPr>
        <p:spPr>
          <a:xfrm>
            <a:off x="5231725" y="3551994"/>
            <a:ext cx="5472863" cy="1103586"/>
          </a:xfrm>
          <a:prstGeom prst="homePlate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3: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Dãy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bàn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ea typeface="Times New Roman"/>
                <a:cs typeface="Times New Roman"/>
                <a:sym typeface="Times New Roman"/>
              </a:rPr>
              <a:t>ngang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3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714;p6"/>
          <p:cNvSpPr/>
          <p:nvPr/>
        </p:nvSpPr>
        <p:spPr>
          <a:xfrm>
            <a:off x="5231725" y="5024757"/>
            <a:ext cx="5472863" cy="1103586"/>
          </a:xfrm>
          <a:prstGeom prst="homePlate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4: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Dãy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bàn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ea typeface="Times New Roman"/>
                <a:cs typeface="Times New Roman"/>
                <a:sym typeface="Times New Roman"/>
              </a:rPr>
              <a:t>ngang</a:t>
            </a:r>
            <a:r>
              <a:rPr lang="en-US" sz="2800" b="1" dirty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4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715;p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8957" y="3429000"/>
            <a:ext cx="2356391" cy="2237062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6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6"/>
          <p:cNvSpPr/>
          <p:nvPr/>
        </p:nvSpPr>
        <p:spPr>
          <a:xfrm>
            <a:off x="935740" y="840932"/>
            <a:ext cx="3945627" cy="1182414"/>
          </a:xfrm>
          <a:prstGeom prst="roundRect">
            <a:avLst>
              <a:gd name="adj" fmla="val 16667"/>
            </a:avLst>
          </a:prstGeom>
          <a:solidFill>
            <a:srgbClr val="467EC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VÒNG CHUYÊN GIA</a:t>
            </a:r>
            <a:endParaRPr dirty="0">
              <a:latin typeface="+mj-lt"/>
            </a:endParaRPr>
          </a:p>
        </p:txBody>
      </p:sp>
      <p:sp>
        <p:nvSpPr>
          <p:cNvPr id="4" name="Google Shape;711;p6"/>
          <p:cNvSpPr/>
          <p:nvPr/>
        </p:nvSpPr>
        <p:spPr>
          <a:xfrm>
            <a:off x="5102773" y="2260760"/>
            <a:ext cx="5814609" cy="1103586"/>
          </a:xfrm>
          <a:prstGeom prst="homePlat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2: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xăng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712;p6"/>
          <p:cNvSpPr/>
          <p:nvPr/>
        </p:nvSpPr>
        <p:spPr>
          <a:xfrm>
            <a:off x="5102773" y="856316"/>
            <a:ext cx="5814609" cy="1103586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1: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rPr>
              <a:t>than </a:t>
            </a:r>
            <a:r>
              <a:rPr lang="en-US" sz="2800" b="1" dirty="0" err="1" smtClean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rPr>
              <a:t>củi</a:t>
            </a:r>
            <a:endParaRPr lang="en-US" sz="2800" b="1" dirty="0">
              <a:solidFill>
                <a:schemeClr val="lt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713;p6"/>
          <p:cNvSpPr/>
          <p:nvPr/>
        </p:nvSpPr>
        <p:spPr>
          <a:xfrm>
            <a:off x="5102772" y="3733523"/>
            <a:ext cx="5814609" cy="1103586"/>
          </a:xfrm>
          <a:prstGeom prst="homePlate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3: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củi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714;p6"/>
          <p:cNvSpPr/>
          <p:nvPr/>
        </p:nvSpPr>
        <p:spPr>
          <a:xfrm>
            <a:off x="5102772" y="5206286"/>
            <a:ext cx="5814609" cy="1103586"/>
          </a:xfrm>
          <a:prstGeom prst="homePlate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4: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gas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5740" y="2260760"/>
            <a:ext cx="3945627" cy="399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sz="2400" b="1" u="sng" dirty="0" err="1" smtClean="0">
                <a:solidFill>
                  <a:srgbClr val="FF0000"/>
                </a:solidFill>
              </a:rPr>
              <a:t>Yêu</a:t>
            </a:r>
            <a:r>
              <a:rPr 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cầu</a:t>
            </a:r>
            <a:r>
              <a:rPr lang="en-US" sz="2400" b="1" u="sng" dirty="0" smtClean="0">
                <a:solidFill>
                  <a:srgbClr val="FF0000"/>
                </a:solidFill>
              </a:rPr>
              <a:t>: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thí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b="1" dirty="0"/>
              <a:t>3</a:t>
            </a:r>
            <a:r>
              <a:rPr lang="en-US" sz="2400" b="1" dirty="0" smtClean="0"/>
              <a:t> </a:t>
            </a:r>
            <a:r>
              <a:rPr lang="en-US" sz="2400" b="1" dirty="0" err="1"/>
              <a:t>phút</a:t>
            </a:r>
            <a:endParaRPr lang="en-US" sz="2400" b="1" dirty="0"/>
          </a:p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Lưu</a:t>
            </a:r>
            <a:r>
              <a:rPr lang="en-US" sz="2400" dirty="0">
                <a:solidFill>
                  <a:schemeClr val="tx1"/>
                </a:solidFill>
              </a:rPr>
              <a:t> 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:</a:t>
            </a:r>
          </a:p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sz="2400" dirty="0"/>
              <a:t>-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nhiên</a:t>
            </a:r>
            <a:r>
              <a:rPr lang="en-US" sz="2400" b="1" dirty="0"/>
              <a:t> </a:t>
            </a:r>
            <a:r>
              <a:rPr lang="en-US" sz="2400" b="1" dirty="0" err="1"/>
              <a:t>liệu</a:t>
            </a:r>
            <a:endParaRPr lang="en-US" sz="2400" b="1" dirty="0"/>
          </a:p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sz="2400" dirty="0"/>
              <a:t>- </a:t>
            </a:r>
            <a:r>
              <a:rPr lang="en-US" sz="2400" b="1" dirty="0" err="1"/>
              <a:t>Tính</a:t>
            </a:r>
            <a:r>
              <a:rPr lang="en-US" sz="2400" b="1" dirty="0"/>
              <a:t> tan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endParaRPr lang="en-US" sz="2400" b="1" dirty="0"/>
          </a:p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sz="2400" dirty="0"/>
              <a:t>- </a:t>
            </a:r>
            <a:r>
              <a:rPr lang="en-US" sz="2400" b="1" dirty="0" err="1"/>
              <a:t>Nặng</a:t>
            </a:r>
            <a:r>
              <a:rPr lang="en-US" sz="2400" b="1" dirty="0"/>
              <a:t> hay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endParaRPr lang="en-US" sz="2400" b="1" dirty="0"/>
          </a:p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n-US" sz="2400" dirty="0"/>
              <a:t>- </a:t>
            </a:r>
            <a:r>
              <a:rPr lang="en-US" sz="2400" b="1" dirty="0" err="1"/>
              <a:t>Mùi</a:t>
            </a:r>
            <a:r>
              <a:rPr lang="en-US" sz="2400" b="1" dirty="0"/>
              <a:t> </a:t>
            </a:r>
            <a:r>
              <a:rPr lang="en-US" sz="2400" b="1" dirty="0" err="1"/>
              <a:t>đặc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730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6"/>
          <p:cNvSpPr/>
          <p:nvPr/>
        </p:nvSpPr>
        <p:spPr>
          <a:xfrm>
            <a:off x="535824" y="-12961"/>
            <a:ext cx="7756838" cy="64442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VÒNG  MẢNH GHÉP</a:t>
            </a:r>
            <a:endParaRPr dirty="0">
              <a:latin typeface="+mj-lt"/>
            </a:endParaRPr>
          </a:p>
        </p:txBody>
      </p:sp>
      <p:sp>
        <p:nvSpPr>
          <p:cNvPr id="4" name="Google Shape;711;p6"/>
          <p:cNvSpPr/>
          <p:nvPr/>
        </p:nvSpPr>
        <p:spPr>
          <a:xfrm>
            <a:off x="8599301" y="2342490"/>
            <a:ext cx="2909330" cy="873806"/>
          </a:xfrm>
          <a:prstGeom prst="homePlate">
            <a:avLst>
              <a:gd name="adj" fmla="val 50000"/>
            </a:avLst>
          </a:prstGeom>
          <a:solidFill>
            <a:srgbClr val="8ACCF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2: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2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712;p6"/>
          <p:cNvSpPr/>
          <p:nvPr/>
        </p:nvSpPr>
        <p:spPr>
          <a:xfrm>
            <a:off x="8599301" y="952343"/>
            <a:ext cx="2909330" cy="873806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1: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1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713;p6"/>
          <p:cNvSpPr/>
          <p:nvPr/>
        </p:nvSpPr>
        <p:spPr>
          <a:xfrm>
            <a:off x="8599301" y="3732637"/>
            <a:ext cx="2909330" cy="873806"/>
          </a:xfrm>
          <a:prstGeom prst="homePlate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3: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3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714;p6"/>
          <p:cNvSpPr/>
          <p:nvPr/>
        </p:nvSpPr>
        <p:spPr>
          <a:xfrm>
            <a:off x="8599301" y="5054568"/>
            <a:ext cx="2909330" cy="873806"/>
          </a:xfrm>
          <a:prstGeom prst="homePlate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NHÓM 4: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4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824" y="534919"/>
            <a:ext cx="7756837" cy="1723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</a:pPr>
            <a:r>
              <a:rPr lang="en-US" sz="2800" b="1" u="sng" dirty="0" err="1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Yêu</a:t>
            </a:r>
            <a:r>
              <a:rPr lang="en-US" sz="2800" b="1" u="sng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cầu: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sẻ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mảnh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ghép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dung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thí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nghiệm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chuyên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gia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bảng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5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  <a:cs typeface="Times New Roman"/>
                <a:sym typeface="Times New Roman"/>
              </a:rPr>
              <a:t>phút</a:t>
            </a:r>
            <a:endParaRPr lang="en-US" sz="2600" dirty="0">
              <a:solidFill>
                <a:srgbClr val="4D699A"/>
              </a:solidFill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71079"/>
              </p:ext>
            </p:extLst>
          </p:nvPr>
        </p:nvGraphicFramePr>
        <p:xfrm>
          <a:off x="535824" y="2258468"/>
          <a:ext cx="7756839" cy="4306875"/>
        </p:xfrm>
        <a:graphic>
          <a:graphicData uri="http://schemas.openxmlformats.org/drawingml/2006/table">
            <a:tbl>
              <a:tblPr firstRow="1" bandRow="1">
                <a:tableStyleId>{DC0E8C73-A515-48FF-A741-1F63EB7086ED}</a:tableStyleId>
              </a:tblPr>
              <a:tblGrid>
                <a:gridCol w="3191043">
                  <a:extLst>
                    <a:ext uri="{9D8B030D-6E8A-4147-A177-3AD203B41FA5}">
                      <a16:colId xmlns:a16="http://schemas.microsoft.com/office/drawing/2014/main" val="411780274"/>
                    </a:ext>
                  </a:extLst>
                </a:gridCol>
                <a:gridCol w="1230780">
                  <a:extLst>
                    <a:ext uri="{9D8B030D-6E8A-4147-A177-3AD203B41FA5}">
                      <a16:colId xmlns:a16="http://schemas.microsoft.com/office/drawing/2014/main" val="3930227889"/>
                    </a:ext>
                  </a:extLst>
                </a:gridCol>
                <a:gridCol w="1230780">
                  <a:extLst>
                    <a:ext uri="{9D8B030D-6E8A-4147-A177-3AD203B41FA5}">
                      <a16:colId xmlns:a16="http://schemas.microsoft.com/office/drawing/2014/main" val="3270276426"/>
                    </a:ext>
                  </a:extLst>
                </a:gridCol>
                <a:gridCol w="966097">
                  <a:extLst>
                    <a:ext uri="{9D8B030D-6E8A-4147-A177-3AD203B41FA5}">
                      <a16:colId xmlns:a16="http://schemas.microsoft.com/office/drawing/2014/main" val="1178165598"/>
                    </a:ext>
                  </a:extLst>
                </a:gridCol>
                <a:gridCol w="1138139">
                  <a:extLst>
                    <a:ext uri="{9D8B030D-6E8A-4147-A177-3AD203B41FA5}">
                      <a16:colId xmlns:a16="http://schemas.microsoft.com/office/drawing/2014/main" val="2622720547"/>
                    </a:ext>
                  </a:extLst>
                </a:gridCol>
              </a:tblGrid>
              <a:tr h="434105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/>
                        <a:t>Than</a:t>
                      </a:r>
                      <a:endParaRPr lang="en-US" sz="26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 smtClean="0"/>
                        <a:t>Xăng</a:t>
                      </a:r>
                      <a:endParaRPr lang="en-US" sz="2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 smtClean="0"/>
                        <a:t>Củi</a:t>
                      </a:r>
                      <a:endParaRPr lang="en-US" sz="2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/>
                        <a:t>Gas</a:t>
                      </a:r>
                      <a:endParaRPr lang="en-US" sz="2600" b="1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94781"/>
                  </a:ext>
                </a:extLst>
              </a:tr>
              <a:tr h="61584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/>
                        <a:t>Thể</a:t>
                      </a:r>
                      <a:endParaRPr lang="en-US" sz="2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496211"/>
                  </a:ext>
                </a:extLst>
              </a:tr>
              <a:tr h="67096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 err="1" smtClean="0"/>
                        <a:t>Khả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baseline="0" dirty="0" err="1" smtClean="0"/>
                        <a:t>năng</a:t>
                      </a:r>
                      <a:r>
                        <a:rPr lang="en-US" sz="2600" baseline="0" dirty="0" smtClean="0"/>
                        <a:t> tan </a:t>
                      </a:r>
                      <a:r>
                        <a:rPr lang="en-US" sz="2600" baseline="0" dirty="0" err="1" smtClean="0"/>
                        <a:t>trong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baseline="0" dirty="0" err="1" smtClean="0"/>
                        <a:t>nước</a:t>
                      </a:r>
                      <a:endParaRPr lang="en-US" sz="2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240357"/>
                  </a:ext>
                </a:extLst>
              </a:tr>
              <a:tr h="67096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/>
                        <a:t>Nhẹ</a:t>
                      </a:r>
                      <a:r>
                        <a:rPr lang="en-US" sz="2600" baseline="0" dirty="0" smtClean="0"/>
                        <a:t> hay </a:t>
                      </a:r>
                      <a:r>
                        <a:rPr lang="en-US" sz="2600" baseline="0" dirty="0" err="1" smtClean="0"/>
                        <a:t>nặng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baseline="0" dirty="0" err="1" smtClean="0"/>
                        <a:t>hơn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baseline="0" dirty="0" err="1" smtClean="0"/>
                        <a:t>nước</a:t>
                      </a:r>
                      <a:endParaRPr lang="en-US" sz="2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780956"/>
                  </a:ext>
                </a:extLst>
              </a:tr>
              <a:tr h="67096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 err="1" smtClean="0"/>
                        <a:t>Khả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baseline="0" dirty="0" err="1" smtClean="0"/>
                        <a:t>năng</a:t>
                      </a:r>
                      <a:r>
                        <a:rPr lang="en-US" sz="26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600" baseline="0" dirty="0" smtClean="0"/>
                        <a:t>bay </a:t>
                      </a:r>
                      <a:r>
                        <a:rPr lang="en-US" sz="2600" baseline="0" dirty="0" err="1" smtClean="0"/>
                        <a:t>hơi</a:t>
                      </a:r>
                      <a:endParaRPr lang="en-US" sz="2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308985"/>
                  </a:ext>
                </a:extLst>
              </a:tr>
              <a:tr h="551591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/>
                        <a:t>Công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baseline="0" dirty="0" err="1" smtClean="0"/>
                        <a:t>dụng</a:t>
                      </a:r>
                      <a:endParaRPr lang="en-US" sz="2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6514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459398" y="42553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CHIA NHÓM THEO </a:t>
            </a:r>
          </a:p>
          <a:p>
            <a:pPr algn="ctr"/>
            <a:r>
              <a:rPr lang="en-US" sz="2400" dirty="0" smtClean="0"/>
              <a:t>DÃY BÀN DỌC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9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616236"/>
              </p:ext>
            </p:extLst>
          </p:nvPr>
        </p:nvGraphicFramePr>
        <p:xfrm>
          <a:off x="762001" y="569469"/>
          <a:ext cx="10843846" cy="5267378"/>
        </p:xfrm>
        <a:graphic>
          <a:graphicData uri="http://schemas.openxmlformats.org/drawingml/2006/table">
            <a:tbl>
              <a:tblPr firstRow="1" bandRow="1">
                <a:tableStyleId>{DC0E8C73-A515-48FF-A741-1F63EB7086ED}</a:tableStyleId>
              </a:tblPr>
              <a:tblGrid>
                <a:gridCol w="2591835">
                  <a:extLst>
                    <a:ext uri="{9D8B030D-6E8A-4147-A177-3AD203B41FA5}">
                      <a16:colId xmlns:a16="http://schemas.microsoft.com/office/drawing/2014/main" val="1540752224"/>
                    </a:ext>
                  </a:extLst>
                </a:gridCol>
                <a:gridCol w="3343931">
                  <a:extLst>
                    <a:ext uri="{9D8B030D-6E8A-4147-A177-3AD203B41FA5}">
                      <a16:colId xmlns:a16="http://schemas.microsoft.com/office/drawing/2014/main" val="261195645"/>
                    </a:ext>
                  </a:extLst>
                </a:gridCol>
                <a:gridCol w="1585186">
                  <a:extLst>
                    <a:ext uri="{9D8B030D-6E8A-4147-A177-3AD203B41FA5}">
                      <a16:colId xmlns:a16="http://schemas.microsoft.com/office/drawing/2014/main" val="2527885765"/>
                    </a:ext>
                  </a:extLst>
                </a:gridCol>
                <a:gridCol w="1654610">
                  <a:extLst>
                    <a:ext uri="{9D8B030D-6E8A-4147-A177-3AD203B41FA5}">
                      <a16:colId xmlns:a16="http://schemas.microsoft.com/office/drawing/2014/main" val="3544890761"/>
                    </a:ext>
                  </a:extLst>
                </a:gridCol>
                <a:gridCol w="1668284">
                  <a:extLst>
                    <a:ext uri="{9D8B030D-6E8A-4147-A177-3AD203B41FA5}">
                      <a16:colId xmlns:a16="http://schemas.microsoft.com/office/drawing/2014/main" val="472144472"/>
                    </a:ext>
                  </a:extLst>
                </a:gridCol>
              </a:tblGrid>
              <a:tr h="611328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Than </a:t>
                      </a:r>
                      <a:r>
                        <a:rPr lang="en-US" sz="3000" b="1" dirty="0" err="1" smtClean="0"/>
                        <a:t>củi</a:t>
                      </a:r>
                      <a:endParaRPr lang="en-US" sz="30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/>
                        <a:t>Xăng</a:t>
                      </a:r>
                      <a:endParaRPr lang="en-US" sz="30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/>
                        <a:t>Củi</a:t>
                      </a:r>
                      <a:endParaRPr lang="en-US" sz="3000" b="1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Gas</a:t>
                      </a:r>
                      <a:endParaRPr lang="en-US" sz="3000" b="1" dirty="0"/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03167"/>
                  </a:ext>
                </a:extLst>
              </a:tr>
              <a:tr h="53716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Thể</a:t>
                      </a:r>
                      <a:endParaRPr lang="en-US" sz="3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Rắn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Lỏng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Rắn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Khí</a:t>
                      </a:r>
                      <a:endParaRPr lang="en-US" sz="3000" dirty="0"/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26542"/>
                  </a:ext>
                </a:extLst>
              </a:tr>
              <a:tr h="1089890">
                <a:tc>
                  <a:txBody>
                    <a:bodyPr/>
                    <a:lstStyle/>
                    <a:p>
                      <a:pPr algn="ctr"/>
                      <a:r>
                        <a:rPr lang="en-US" sz="3000" baseline="0" dirty="0" err="1" smtClean="0"/>
                        <a:t>Khả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năng</a:t>
                      </a:r>
                      <a:r>
                        <a:rPr lang="en-US" sz="3000" baseline="0" dirty="0" smtClean="0"/>
                        <a:t> tan </a:t>
                      </a:r>
                      <a:r>
                        <a:rPr lang="en-US" sz="3000" baseline="0" dirty="0" err="1" smtClean="0"/>
                        <a:t>trong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nước</a:t>
                      </a:r>
                      <a:endParaRPr lang="en-US" sz="3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Không</a:t>
                      </a:r>
                      <a:r>
                        <a:rPr lang="en-US" sz="3000" baseline="0" dirty="0" smtClean="0"/>
                        <a:t> tan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Không</a:t>
                      </a:r>
                      <a:r>
                        <a:rPr lang="en-US" sz="3000" baseline="0" dirty="0" smtClean="0"/>
                        <a:t> tan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Không</a:t>
                      </a:r>
                      <a:r>
                        <a:rPr lang="en-US" sz="3000" baseline="0" dirty="0" smtClean="0"/>
                        <a:t> tan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Không</a:t>
                      </a:r>
                      <a:r>
                        <a:rPr lang="en-US" sz="3000" baseline="0" dirty="0" smtClean="0"/>
                        <a:t> tan</a:t>
                      </a:r>
                      <a:endParaRPr lang="en-US" sz="3000" dirty="0"/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143353"/>
                  </a:ext>
                </a:extLst>
              </a:tr>
              <a:tr h="85418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Nhẹ</a:t>
                      </a:r>
                      <a:r>
                        <a:rPr lang="en-US" sz="3000" baseline="0" dirty="0" smtClean="0"/>
                        <a:t> hay </a:t>
                      </a:r>
                      <a:r>
                        <a:rPr lang="en-US" sz="3000" baseline="0" dirty="0" err="1" smtClean="0"/>
                        <a:t>nặng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hơn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nước</a:t>
                      </a:r>
                      <a:endParaRPr lang="en-US" sz="3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Nhẹ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Nhẹ</a:t>
                      </a:r>
                      <a:endPara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Nhẹ</a:t>
                      </a:r>
                      <a:endPara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Nhẹ</a:t>
                      </a:r>
                      <a:endPara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973833"/>
                  </a:ext>
                </a:extLst>
              </a:tr>
              <a:tr h="611328">
                <a:tc>
                  <a:txBody>
                    <a:bodyPr/>
                    <a:lstStyle/>
                    <a:p>
                      <a:pPr algn="ctr"/>
                      <a:r>
                        <a:rPr lang="en-US" sz="3000" baseline="0" dirty="0" err="1" smtClean="0"/>
                        <a:t>Khả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năng</a:t>
                      </a:r>
                      <a:r>
                        <a:rPr lang="en-US" sz="3000" baseline="0" dirty="0" smtClean="0"/>
                        <a:t> </a:t>
                      </a:r>
                    </a:p>
                    <a:p>
                      <a:pPr algn="ctr"/>
                      <a:r>
                        <a:rPr lang="en-US" sz="3000" baseline="0" dirty="0" smtClean="0"/>
                        <a:t>bay </a:t>
                      </a:r>
                      <a:r>
                        <a:rPr lang="en-US" sz="3000" baseline="0" dirty="0" err="1" smtClean="0"/>
                        <a:t>hơi</a:t>
                      </a:r>
                      <a:endParaRPr lang="en-US" sz="3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Không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Có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Không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Có</a:t>
                      </a:r>
                      <a:endParaRPr lang="en-US" sz="3000" dirty="0"/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318945"/>
                  </a:ext>
                </a:extLst>
              </a:tr>
              <a:tr h="611328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Công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dụng</a:t>
                      </a:r>
                      <a:endParaRPr lang="en-US" sz="3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Đun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nấu</a:t>
                      </a:r>
                      <a:r>
                        <a:rPr lang="en-US" sz="3000" baseline="0" dirty="0" smtClean="0"/>
                        <a:t>, </a:t>
                      </a:r>
                      <a:r>
                        <a:rPr lang="en-US" sz="3000" baseline="0" dirty="0" err="1" smtClean="0"/>
                        <a:t>sưởi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ấm</a:t>
                      </a:r>
                      <a:r>
                        <a:rPr lang="en-US" sz="3000" baseline="0" dirty="0" smtClean="0"/>
                        <a:t>,…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aseline="0" dirty="0" err="1" smtClean="0"/>
                        <a:t>Chạy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động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cơ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Đun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nấu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sưởi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ấm</a:t>
                      </a:r>
                      <a:endParaRPr lang="en-US" sz="3000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Đun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err="1" smtClean="0"/>
                        <a:t>nấu</a:t>
                      </a:r>
                      <a:endParaRPr lang="en-US" sz="3000" dirty="0"/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862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4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34460" y="4925523"/>
            <a:ext cx="11723077" cy="69280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nhiên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liệu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an </a:t>
            </a:r>
            <a:r>
              <a:rPr lang="en-US" sz="4000" b="1" dirty="0" err="1" smtClean="0">
                <a:solidFill>
                  <a:srgbClr val="FF0000"/>
                </a:solidFill>
              </a:rPr>
              <a:t>toàn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hiệu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quả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572598"/>
            <a:ext cx="72485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8830" y="818224"/>
            <a:ext cx="8898885" cy="153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2C4967"/>
              </a:buClr>
              <a:buSzPts val="3200"/>
            </a:pP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Câu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hiệu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quả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cần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phải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300" b="1" dirty="0" smtClean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lnSpc>
                <a:spcPct val="150000"/>
              </a:lnSpc>
              <a:buClr>
                <a:srgbClr val="2C4967"/>
              </a:buClr>
              <a:buSzPts val="3200"/>
            </a:pP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cung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cấp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khí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hoặc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oxi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thế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3300" b="1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79;p29"/>
          <p:cNvSpPr txBox="1"/>
          <p:nvPr/>
        </p:nvSpPr>
        <p:spPr>
          <a:xfrm>
            <a:off x="1893810" y="2355311"/>
            <a:ext cx="6253566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3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33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Thiếu</a:t>
            </a:r>
            <a:r>
              <a:rPr lang="en-US" sz="33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3300"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Dư</a:t>
            </a:r>
            <a:endParaRPr lang="en-US" sz="3300" b="1" dirty="0" smtClean="0">
              <a:solidFill>
                <a:srgbClr val="2C49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3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3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Vừa</a:t>
            </a:r>
            <a:r>
              <a:rPr lang="en-US" sz="33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đủ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793631" y="4780635"/>
            <a:ext cx="586383" cy="554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</p:spTree>
    <p:extLst>
      <p:ext uri="{BB962C8B-B14F-4D97-AF65-F5344CB8AC3E}">
        <p14:creationId xmlns:p14="http://schemas.microsoft.com/office/powerpoint/2010/main" val="2221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3195" y="1649329"/>
            <a:ext cx="1014091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2C4967"/>
              </a:buClr>
              <a:buSzPts val="3200"/>
            </a:pPr>
            <a:r>
              <a:rPr lang="en-US" sz="33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Câu</a:t>
            </a:r>
            <a:r>
              <a:rPr lang="en-US" sz="33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Chọn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hương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án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sai</a:t>
            </a:r>
            <a:r>
              <a:rPr lang="en-US" sz="33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bếp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gas ta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nên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?</a:t>
            </a:r>
            <a:endParaRPr lang="en-US" sz="3300" b="1" dirty="0">
              <a:solidFill>
                <a:srgbClr val="2C49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79;p29"/>
          <p:cNvSpPr txBox="1"/>
          <p:nvPr/>
        </p:nvSpPr>
        <p:spPr>
          <a:xfrm>
            <a:off x="938820" y="2448097"/>
            <a:ext cx="10831150" cy="23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Đóng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chặt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cửa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lửa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ở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mức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nhất</a:t>
            </a:r>
            <a:endParaRPr sz="33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Mở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cửa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thoáng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khí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vệ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sinh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sạch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bếp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cụ</a:t>
            </a:r>
            <a:endParaRPr lang="en-US" sz="3300" b="1" dirty="0" smtClean="0">
              <a:solidFill>
                <a:srgbClr val="2C49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C.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Đặt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các</a:t>
            </a:r>
            <a:r>
              <a:rPr lang="en-US" sz="3300" b="1" dirty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đồ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vật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dễ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cháy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ra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xa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nguồn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300" b="1" dirty="0" err="1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cháy</a:t>
            </a:r>
            <a:r>
              <a:rPr lang="en-US" sz="3300" b="1" dirty="0" smtClean="0">
                <a:solidFill>
                  <a:srgbClr val="2C4967"/>
                </a:solidFill>
                <a:latin typeface="Calibri"/>
                <a:cs typeface="Calibri"/>
                <a:sym typeface="Calibri"/>
              </a:rPr>
              <a:t> </a:t>
            </a:r>
            <a:endParaRPr sz="3300" dirty="0"/>
          </a:p>
        </p:txBody>
      </p:sp>
      <p:sp>
        <p:nvSpPr>
          <p:cNvPr id="7" name="Oval 6"/>
          <p:cNvSpPr/>
          <p:nvPr/>
        </p:nvSpPr>
        <p:spPr>
          <a:xfrm>
            <a:off x="863903" y="2647390"/>
            <a:ext cx="608922" cy="554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</p:spTree>
    <p:extLst>
      <p:ext uri="{BB962C8B-B14F-4D97-AF65-F5344CB8AC3E}">
        <p14:creationId xmlns:p14="http://schemas.microsoft.com/office/powerpoint/2010/main" val="258976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05840" y="765810"/>
            <a:ext cx="5067300" cy="692800"/>
          </a:xfrm>
        </p:spPr>
        <p:txBody>
          <a:bodyPr/>
          <a:lstStyle/>
          <a:p>
            <a:pPr algn="l"/>
            <a:r>
              <a:rPr lang="en-US" sz="3000" dirty="0" smtClean="0"/>
              <a:t>	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3.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sao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càng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phun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xe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càng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cháy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</a:rPr>
              <a:t>mạnh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 ?</a:t>
            </a:r>
            <a:endParaRPr lang="en-US" sz="3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0" y="555475"/>
            <a:ext cx="6286500" cy="5715000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1005840" y="2019358"/>
            <a:ext cx="4914900" cy="358134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sz="3000" dirty="0"/>
              <a:t>	</a:t>
            </a:r>
            <a:r>
              <a:rPr lang="en-US" sz="3000" dirty="0" smtClean="0"/>
              <a:t>D</a:t>
            </a:r>
            <a:r>
              <a:rPr lang="vi-VN" sz="3000" dirty="0" smtClean="0"/>
              <a:t>o </a:t>
            </a:r>
            <a:r>
              <a:rPr lang="vi-VN" sz="3000" b="1" dirty="0"/>
              <a:t>xăng dầu nhẹ hơn nước </a:t>
            </a:r>
            <a:r>
              <a:rPr lang="vi-VN" sz="3000" dirty="0"/>
              <a:t>nên khi dùng nước chữa cháy sẽ khiến xăng dầu nổi lên </a:t>
            </a:r>
            <a:r>
              <a:rPr lang="vi-VN" sz="3000" dirty="0" smtClean="0"/>
              <a:t>trên</a:t>
            </a:r>
            <a:r>
              <a:rPr lang="en-US" sz="3000" dirty="0" smtClean="0"/>
              <a:t> </a:t>
            </a:r>
            <a:r>
              <a:rPr lang="en-US" sz="3000" dirty="0" err="1" smtClean="0"/>
              <a:t>nước</a:t>
            </a:r>
            <a:r>
              <a:rPr lang="vi-VN" sz="3000" dirty="0" smtClean="0"/>
              <a:t>. </a:t>
            </a:r>
            <a:r>
              <a:rPr lang="en-US" sz="3000" dirty="0" err="1" smtClean="0"/>
              <a:t>Kết</a:t>
            </a:r>
            <a:r>
              <a:rPr lang="en-US" sz="3000" dirty="0" smtClean="0"/>
              <a:t> </a:t>
            </a:r>
            <a:r>
              <a:rPr lang="en-US" sz="3000" dirty="0" err="1" smtClean="0"/>
              <a:t>quả</a:t>
            </a:r>
            <a:r>
              <a:rPr lang="en-US" sz="3000" dirty="0" smtClean="0"/>
              <a:t> </a:t>
            </a:r>
            <a:r>
              <a:rPr lang="vi-VN" sz="3000" dirty="0" smtClean="0"/>
              <a:t>không </a:t>
            </a:r>
            <a:r>
              <a:rPr lang="vi-VN" sz="3000" dirty="0"/>
              <a:t>dập tắt được lửa mà còn </a:t>
            </a:r>
            <a:r>
              <a:rPr lang="vi-VN" sz="3000" b="1" dirty="0"/>
              <a:t>làm đám cháy lan rộng hơn</a:t>
            </a:r>
            <a:r>
              <a:rPr lang="vi-VN" sz="3000" dirty="0"/>
              <a:t>. 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687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0;p6"/>
          <p:cNvSpPr/>
          <p:nvPr/>
        </p:nvSpPr>
        <p:spPr>
          <a:xfrm>
            <a:off x="529493" y="1694793"/>
            <a:ext cx="3969566" cy="118241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SỬ DỤNG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 LIỆU</a:t>
            </a:r>
            <a:endParaRPr dirty="0">
              <a:latin typeface="+mj-lt"/>
            </a:endParaRPr>
          </a:p>
        </p:txBody>
      </p:sp>
      <p:sp>
        <p:nvSpPr>
          <p:cNvPr id="4" name="Google Shape;711;p6"/>
          <p:cNvSpPr/>
          <p:nvPr/>
        </p:nvSpPr>
        <p:spPr>
          <a:xfrm>
            <a:off x="4721976" y="2145992"/>
            <a:ext cx="7001102" cy="731216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/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chỉnh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liệu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hợp</a:t>
            </a:r>
            <a:endParaRPr sz="26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712;p6"/>
          <p:cNvSpPr/>
          <p:nvPr/>
        </p:nvSpPr>
        <p:spPr>
          <a:xfrm>
            <a:off x="4721976" y="339632"/>
            <a:ext cx="7047994" cy="1355161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Tăng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diện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xúc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giữa</a:t>
            </a:r>
            <a:endParaRPr lang="en-US" sz="2800" b="1" dirty="0" smtClean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liệu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khí</a:t>
            </a:r>
            <a:endParaRPr lang="en-US" sz="2800" b="1" dirty="0" smtClean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Cung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cấp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đủ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Oxygen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cháy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)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713;p6"/>
          <p:cNvSpPr/>
          <p:nvPr/>
        </p:nvSpPr>
        <p:spPr>
          <a:xfrm>
            <a:off x="4768868" y="4904315"/>
            <a:ext cx="7001102" cy="1324701"/>
          </a:xfrm>
          <a:prstGeom prst="homePlate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/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Tăng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cường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nguồn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ít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ảnh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hưởng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môi</a:t>
            </a:r>
            <a:r>
              <a:rPr lang="en-US" sz="28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endParaRPr sz="28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715;p6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273" y="3308789"/>
            <a:ext cx="2940006" cy="2807563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Google Shape;711;p6"/>
          <p:cNvSpPr/>
          <p:nvPr/>
        </p:nvSpPr>
        <p:spPr>
          <a:xfrm>
            <a:off x="4721976" y="3379367"/>
            <a:ext cx="7047994" cy="1022789"/>
          </a:xfrm>
          <a:prstGeom prst="homePlate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/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phòng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cháy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chữa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cháy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loại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dụng</a:t>
            </a:r>
            <a:endParaRPr sz="2600" b="1" dirty="0">
              <a:solidFill>
                <a:schemeClr val="lt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774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21"/>
          <p:cNvSpPr/>
          <p:nvPr/>
        </p:nvSpPr>
        <p:spPr>
          <a:xfrm>
            <a:off x="1888440" y="92405"/>
            <a:ext cx="8694553" cy="976394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MỘT SỐ NGUỒN NĂNG LƯỢNG TÁI TẠO</a:t>
            </a:r>
            <a:endParaRPr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94" name="Google Shape;8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611" y="4080389"/>
            <a:ext cx="4331667" cy="198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95" name="Google Shape;8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8764" y="1187402"/>
            <a:ext cx="4331667" cy="231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97" name="Google Shape;89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1222" y="4080390"/>
            <a:ext cx="4331667" cy="198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898" name="Google Shape;898;p21"/>
          <p:cNvSpPr txBox="1"/>
          <p:nvPr/>
        </p:nvSpPr>
        <p:spPr>
          <a:xfrm>
            <a:off x="1583501" y="3497882"/>
            <a:ext cx="3976790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điện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9" name="Google Shape;899;p21"/>
          <p:cNvSpPr txBox="1"/>
          <p:nvPr/>
        </p:nvSpPr>
        <p:spPr>
          <a:xfrm>
            <a:off x="6651247" y="3497460"/>
            <a:ext cx="3976790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gió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0" name="Google Shape;900;p21"/>
          <p:cNvSpPr txBox="1"/>
          <p:nvPr/>
        </p:nvSpPr>
        <p:spPr>
          <a:xfrm>
            <a:off x="1583501" y="6063646"/>
            <a:ext cx="3976790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1" name="Google Shape;901;p21"/>
          <p:cNvSpPr txBox="1"/>
          <p:nvPr/>
        </p:nvSpPr>
        <p:spPr>
          <a:xfrm>
            <a:off x="6606203" y="6123396"/>
            <a:ext cx="3976790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16673" r="6518" b="17293"/>
          <a:stretch/>
        </p:blipFill>
        <p:spPr>
          <a:xfrm>
            <a:off x="1327459" y="1199496"/>
            <a:ext cx="4577291" cy="2298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" grpId="0" animBg="1"/>
      <p:bldP spid="899" grpId="0" animBg="1"/>
      <p:bldP spid="900" grpId="0" animBg="1"/>
      <p:bldP spid="90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92727" y="586436"/>
            <a:ext cx="10972800" cy="692800"/>
          </a:xfrm>
        </p:spPr>
        <p:txBody>
          <a:bodyPr/>
          <a:lstStyle/>
          <a:p>
            <a:r>
              <a:rPr lang="en-US" sz="3000" dirty="0" err="1" smtClean="0"/>
              <a:t>Đây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trường</a:t>
            </a:r>
            <a:r>
              <a:rPr lang="en-US" sz="3000" dirty="0" smtClean="0"/>
              <a:t> </a:t>
            </a:r>
            <a:r>
              <a:rPr lang="en-US" sz="3000" dirty="0" err="1" smtClean="0"/>
              <a:t>khai</a:t>
            </a:r>
            <a:r>
              <a:rPr lang="en-US" sz="3000" dirty="0" smtClean="0"/>
              <a:t> </a:t>
            </a:r>
            <a:r>
              <a:rPr lang="en-US" sz="3000" dirty="0" err="1" smtClean="0"/>
              <a:t>thác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 ?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01757"/>
              </p:ext>
            </p:extLst>
          </p:nvPr>
        </p:nvGraphicFramePr>
        <p:xfrm>
          <a:off x="3440544" y="5578764"/>
          <a:ext cx="5310912" cy="7161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7728">
                  <a:extLst>
                    <a:ext uri="{9D8B030D-6E8A-4147-A177-3AD203B41FA5}">
                      <a16:colId xmlns:a16="http://schemas.microsoft.com/office/drawing/2014/main" val="263680729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1681388745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3992179879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931434971"/>
                    </a:ext>
                  </a:extLst>
                </a:gridCol>
              </a:tblGrid>
              <a:tr h="716165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45266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571895"/>
              </p:ext>
            </p:extLst>
          </p:nvPr>
        </p:nvGraphicFramePr>
        <p:xfrm>
          <a:off x="3440544" y="5572125"/>
          <a:ext cx="5310912" cy="7161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7728">
                  <a:extLst>
                    <a:ext uri="{9D8B030D-6E8A-4147-A177-3AD203B41FA5}">
                      <a16:colId xmlns:a16="http://schemas.microsoft.com/office/drawing/2014/main" val="1247177325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381940383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3970671050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1397259969"/>
                    </a:ext>
                  </a:extLst>
                </a:gridCol>
              </a:tblGrid>
              <a:tr h="7161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T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H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A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N</a:t>
                      </a:r>
                      <a:endParaRPr lang="en-US" sz="3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4068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2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4"/>
          <p:cNvSpPr/>
          <p:nvPr/>
        </p:nvSpPr>
        <p:spPr>
          <a:xfrm>
            <a:off x="2930769" y="413527"/>
            <a:ext cx="6283570" cy="17502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ƯU ĐIỂM CỦA NGUỒN NĂNG LƯỢNG TÁI TẠO</a:t>
            </a:r>
            <a:endParaRPr dirty="0">
              <a:latin typeface="+mj-lt"/>
            </a:endParaRPr>
          </a:p>
        </p:txBody>
      </p:sp>
      <p:pic>
        <p:nvPicPr>
          <p:cNvPr id="920" name="Google Shape;92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532" y="2790088"/>
            <a:ext cx="2361653" cy="2249141"/>
          </a:xfrm>
          <a:prstGeom prst="ellipse">
            <a:avLst/>
          </a:prstGeom>
          <a:noFill/>
          <a:ln w="63500" cap="rnd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921" name="Google Shape;92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9802" y="2476346"/>
            <a:ext cx="2733836" cy="2562883"/>
          </a:xfrm>
          <a:prstGeom prst="ellipse">
            <a:avLst/>
          </a:prstGeom>
          <a:noFill/>
          <a:ln w="63500" cap="rnd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922" name="Google Shape;92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81081" y="2605301"/>
            <a:ext cx="2286000" cy="2286000"/>
          </a:xfrm>
          <a:prstGeom prst="ellipse">
            <a:avLst/>
          </a:prstGeom>
          <a:noFill/>
          <a:ln w="63500" cap="rnd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923" name="Google Shape;923;p24"/>
          <p:cNvSpPr txBox="1"/>
          <p:nvPr/>
        </p:nvSpPr>
        <p:spPr>
          <a:xfrm>
            <a:off x="642461" y="5203851"/>
            <a:ext cx="3229062" cy="58473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3200" b="1" dirty="0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được</a:t>
            </a:r>
            <a:endParaRPr sz="3200" b="1" dirty="0">
              <a:solidFill>
                <a:srgbClr val="385623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4" name="Google Shape;924;p24"/>
          <p:cNvSpPr txBox="1"/>
          <p:nvPr/>
        </p:nvSpPr>
        <p:spPr>
          <a:xfrm>
            <a:off x="4853925" y="5203851"/>
            <a:ext cx="2484150" cy="107717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môi</a:t>
            </a:r>
            <a:r>
              <a:rPr lang="en-US" sz="3200" b="1" dirty="0" smtClean="0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endParaRPr sz="3200" b="1" dirty="0">
              <a:solidFill>
                <a:srgbClr val="385623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5" name="Google Shape;925;p24"/>
          <p:cNvSpPr txBox="1"/>
          <p:nvPr/>
        </p:nvSpPr>
        <p:spPr>
          <a:xfrm>
            <a:off x="8495008" y="5203851"/>
            <a:ext cx="2858145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Chi </a:t>
            </a:r>
            <a:r>
              <a:rPr lang="en-US" sz="3200" b="1" dirty="0" err="1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phí</a:t>
            </a:r>
            <a:r>
              <a:rPr lang="en-US" sz="3200" b="1" dirty="0">
                <a:solidFill>
                  <a:srgbClr val="385623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lí</a:t>
            </a:r>
            <a:endParaRPr sz="3200" b="1" dirty="0">
              <a:solidFill>
                <a:srgbClr val="385623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3946566" y="1553610"/>
            <a:ext cx="422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</a:t>
            </a:r>
            <a:r>
              <a:rPr lang="en-US" sz="2400" i="1" dirty="0" err="1" smtClean="0"/>
              <a:t>Tìm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hiểu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kĩ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hơn</a:t>
            </a:r>
            <a:r>
              <a:rPr lang="en-US" sz="2400" i="1" dirty="0" smtClean="0"/>
              <a:t> ở </a:t>
            </a:r>
            <a:r>
              <a:rPr lang="en-US" sz="2400" i="1" dirty="0" err="1" smtClean="0"/>
              <a:t>chương</a:t>
            </a:r>
            <a:r>
              <a:rPr lang="en-US" sz="2400" i="1" dirty="0" smtClean="0"/>
              <a:t> 9)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6"/>
          <p:cNvSpPr txBox="1"/>
          <p:nvPr/>
        </p:nvSpPr>
        <p:spPr>
          <a:xfrm>
            <a:off x="0" y="0"/>
            <a:ext cx="12192000" cy="1824501"/>
          </a:xfrm>
          <a:prstGeom prst="rect">
            <a:avLst/>
          </a:prstGeom>
          <a:solidFill>
            <a:srgbClr val="FFFF7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D24"/>
              </a:buClr>
              <a:buSzPts val="3600"/>
              <a:buFont typeface="Calibri"/>
              <a:buNone/>
            </a:pPr>
            <a:r>
              <a:rPr lang="en-US" sz="3600" b="1" i="0" u="none" strike="noStrike" cap="none" dirty="0" smtClean="0">
                <a:solidFill>
                  <a:srgbClr val="2E4D24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600" b="1" i="0" u="none" strike="noStrike" cap="none" dirty="0" err="1" smtClean="0">
                <a:solidFill>
                  <a:srgbClr val="2E4D24"/>
                </a:solidFill>
                <a:latin typeface="Calibri"/>
                <a:ea typeface="Calibri"/>
                <a:cs typeface="Calibri"/>
                <a:sym typeface="Calibri"/>
              </a:rPr>
              <a:t>Câu</a:t>
            </a:r>
            <a:r>
              <a:rPr lang="en-US" sz="3600" b="1" i="0" u="none" strike="noStrike" cap="none" dirty="0" smtClean="0">
                <a:solidFill>
                  <a:srgbClr val="2E4D2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 dirty="0">
                <a:solidFill>
                  <a:srgbClr val="2E4D24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6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Nhận</a:t>
            </a:r>
            <a:r>
              <a:rPr lang="en-US" sz="36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định</a:t>
            </a:r>
            <a:r>
              <a:rPr lang="en-US" sz="36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36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sau</a:t>
            </a:r>
            <a:r>
              <a:rPr lang="en-US" sz="36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đây</a:t>
            </a:r>
            <a:r>
              <a:rPr lang="en-US" sz="36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36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sai</a:t>
            </a:r>
            <a:r>
              <a:rPr lang="en-US" sz="36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  <p:sp>
        <p:nvSpPr>
          <p:cNvPr id="945" name="Google Shape;945;p26"/>
          <p:cNvSpPr/>
          <p:nvPr/>
        </p:nvSpPr>
        <p:spPr>
          <a:xfrm>
            <a:off x="787460" y="3791959"/>
            <a:ext cx="631596" cy="663973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26"/>
          <p:cNvSpPr txBox="1"/>
          <p:nvPr/>
        </p:nvSpPr>
        <p:spPr>
          <a:xfrm>
            <a:off x="954626" y="1824501"/>
            <a:ext cx="1144476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tỏa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nhiệt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phát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sáng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đóng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vai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trò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trọng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đời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sống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sản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xuất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vi-VN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 liệu khí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vi-VN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gây độc </a:t>
            </a:r>
            <a:r>
              <a:rPr lang="vi-VN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hại</a:t>
            </a: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nhất</a:t>
            </a:r>
            <a:r>
              <a:rPr lang="vi-VN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cho môi trường.</a:t>
            </a:r>
            <a:endParaRPr lang="vi-VN" sz="2800" dirty="0"/>
          </a:p>
          <a:p>
            <a:pPr lvl="0" algn="just">
              <a:lnSpc>
                <a:spcPct val="200000"/>
              </a:lnSpc>
            </a:pPr>
            <a:r>
              <a:rPr lang="en-US" sz="2800" b="1" dirty="0" smtClean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rắn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gồm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than, </a:t>
            </a:r>
            <a:r>
              <a:rPr lang="en-US" sz="2800" b="1" dirty="0" err="1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gỗ</a:t>
            </a:r>
            <a:r>
              <a:rPr lang="en-US" sz="2800" b="1" dirty="0">
                <a:solidFill>
                  <a:srgbClr val="2C4967"/>
                </a:solidFill>
                <a:latin typeface="Calibri"/>
                <a:ea typeface="Calibri"/>
                <a:cs typeface="Calibri"/>
                <a:sym typeface="Calibri"/>
              </a:rPr>
              <a:t>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85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7"/>
          <p:cNvSpPr txBox="1"/>
          <p:nvPr/>
        </p:nvSpPr>
        <p:spPr>
          <a:xfrm>
            <a:off x="0" y="0"/>
            <a:ext cx="11726944" cy="1688123"/>
          </a:xfrm>
          <a:prstGeom prst="rect">
            <a:avLst/>
          </a:prstGeom>
          <a:solidFill>
            <a:srgbClr val="FFFF7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4967"/>
              </a:buClr>
              <a:buSzPts val="2800"/>
              <a:buFont typeface="Times New Roman"/>
              <a:buNone/>
            </a:pPr>
            <a:r>
              <a:rPr lang="en-US" sz="2800" b="1" i="0" u="none" strike="noStrike" cap="none" dirty="0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	   </a:t>
            </a:r>
            <a:r>
              <a:rPr lang="en-US" sz="3200" b="1" i="0" u="none" strike="noStrike" cap="none" dirty="0" err="1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Câu</a:t>
            </a:r>
            <a:r>
              <a:rPr lang="en-US" sz="3200" b="1" i="0" u="none" strike="noStrike" cap="none" dirty="0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i="0" u="none" strike="noStrike" cap="none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2.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Để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sử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dụng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nhiên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liệu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cho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hiệu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quả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cần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đảm</a:t>
            </a:r>
            <a:endParaRPr lang="en-US" sz="32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4967"/>
              </a:buClr>
              <a:buSzPts val="2800"/>
              <a:buFont typeface="Times New Roman"/>
              <a:buNone/>
            </a:pP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	 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 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bảo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yêu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cầu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nào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sau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đây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?</a:t>
            </a:r>
            <a:endParaRPr sz="3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6" name="Google Shape;956;p27"/>
          <p:cNvSpPr/>
          <p:nvPr/>
        </p:nvSpPr>
        <p:spPr>
          <a:xfrm>
            <a:off x="1056095" y="5237687"/>
            <a:ext cx="635187" cy="629637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sp>
        <p:nvSpPr>
          <p:cNvPr id="957" name="Google Shape;957;p27"/>
          <p:cNvSpPr txBox="1"/>
          <p:nvPr/>
        </p:nvSpPr>
        <p:spPr>
          <a:xfrm>
            <a:off x="1150364" y="1954198"/>
            <a:ext cx="1043974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A.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Cung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cấp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đủ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không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hoặc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oxi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cho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quá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trình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B.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Tăng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diện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tích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tiếp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xúc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của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rắn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không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khí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hoặc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oxi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Điều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chỉnh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lượng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để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duy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trì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sự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phù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hợp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với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nhu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sử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dụng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Cả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3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yêu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cầu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trên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34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36"/>
          <p:cNvSpPr/>
          <p:nvPr/>
        </p:nvSpPr>
        <p:spPr>
          <a:xfrm>
            <a:off x="767254" y="4630952"/>
            <a:ext cx="751522" cy="776751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4" name="Google Shape;1054;p36"/>
          <p:cNvSpPr txBox="1"/>
          <p:nvPr/>
        </p:nvSpPr>
        <p:spPr>
          <a:xfrm>
            <a:off x="-3594" y="19781"/>
            <a:ext cx="12192000" cy="1833977"/>
          </a:xfrm>
          <a:prstGeom prst="rect">
            <a:avLst/>
          </a:prstGeom>
          <a:solidFill>
            <a:srgbClr val="FFFF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967"/>
              </a:buClr>
              <a:buSzPts val="2800"/>
              <a:buFont typeface="Times New Roman"/>
              <a:buNone/>
            </a:pPr>
            <a:r>
              <a:rPr lang="en-US" sz="2800" b="1" i="0" u="none" strike="noStrike" cap="none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3200" b="1" i="0" u="none" strike="noStrike" cap="none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i="0" u="none" strike="noStrike" cap="none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200" b="1" i="0" u="none" strike="noStrike" cap="none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Chọn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nhất</a:t>
            </a:r>
            <a:r>
              <a:rPr lang="en-US" sz="3200" b="1" i="0" u="none" strike="noStrike" cap="none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4967"/>
              </a:buClr>
              <a:buSzPts val="2800"/>
              <a:buFont typeface="Times New Roman"/>
              <a:buNone/>
            </a:pP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Lợi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liệu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quả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, an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3200" b="1" i="0" u="none" strike="noStrike" cap="none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5" name="Google Shape;1055;p36"/>
          <p:cNvSpPr txBox="1"/>
          <p:nvPr/>
        </p:nvSpPr>
        <p:spPr>
          <a:xfrm>
            <a:off x="1029339" y="1968758"/>
            <a:ext cx="1012613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Tránh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nổ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gây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nguy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hiểm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tài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Giảm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thiểu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ô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nhiễm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liệu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tận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nhiệt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do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cháy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ra.</a:t>
            </a:r>
            <a:endParaRPr sz="2800" b="1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800" b="1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28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A, B </a:t>
            </a:r>
            <a:r>
              <a:rPr lang="en-US" sz="2800" b="1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C.</a:t>
            </a:r>
            <a:endParaRPr sz="2800" b="1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94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34"/>
          <p:cNvSpPr/>
          <p:nvPr/>
        </p:nvSpPr>
        <p:spPr>
          <a:xfrm>
            <a:off x="1770798" y="2077473"/>
            <a:ext cx="624474" cy="643161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2" name="Google Shape;1032;p34"/>
          <p:cNvSpPr txBox="1"/>
          <p:nvPr/>
        </p:nvSpPr>
        <p:spPr>
          <a:xfrm>
            <a:off x="0" y="-20240"/>
            <a:ext cx="12192000" cy="1825830"/>
          </a:xfrm>
          <a:prstGeom prst="rect">
            <a:avLst/>
          </a:prstGeom>
          <a:solidFill>
            <a:srgbClr val="FFFF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967"/>
              </a:buClr>
              <a:buSzPts val="2400"/>
              <a:buFont typeface="Times New Roman"/>
              <a:buNone/>
            </a:pPr>
            <a:r>
              <a:rPr lang="en-US" sz="3200" b="1" i="0" u="none" strike="noStrike" cap="none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3200" b="1" i="0" u="none" strike="noStrike" cap="none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i="0" u="none" strike="noStrike" cap="none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3200" b="1" i="0" u="none" strike="noStrike" cap="none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Nguồn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thay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nguồn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4967"/>
              </a:buClr>
              <a:buSzPts val="2400"/>
              <a:buFont typeface="Times New Roman"/>
              <a:buNone/>
            </a:pP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		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3200" b="1" dirty="0" smtClean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liệu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thạch</a:t>
            </a:r>
            <a:r>
              <a:rPr lang="en-US" sz="32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là</a:t>
            </a:r>
            <a:endParaRPr sz="3200" b="1" i="0" u="none" strike="noStrike" cap="none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3" name="Google Shape;1033;p34"/>
          <p:cNvSpPr txBox="1"/>
          <p:nvPr/>
        </p:nvSpPr>
        <p:spPr>
          <a:xfrm>
            <a:off x="1857945" y="1805590"/>
            <a:ext cx="784860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gió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Dầu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mỏ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thiên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+mj-lt"/>
            </a:endParaRP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Củi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dầu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mỏ</a:t>
            </a:r>
            <a:r>
              <a:rPr lang="en-US" sz="2800" b="1" dirty="0">
                <a:solidFill>
                  <a:srgbClr val="2C4967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b="1" dirty="0">
              <a:solidFill>
                <a:srgbClr val="2C4967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07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6" y="316523"/>
            <a:ext cx="11441722" cy="63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740518" y="0"/>
            <a:ext cx="7451481" cy="6857999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HÁNG </a:t>
            </a:r>
            <a:r>
              <a:rPr lang="vi-VN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9/2022</a:t>
            </a:r>
            <a:endParaRPr lang="en-US" sz="40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T</a:t>
            </a:r>
            <a:r>
              <a:rPr lang="vi-VN" sz="4000" dirty="0" smtClean="0"/>
              <a:t>oàn </a:t>
            </a:r>
            <a:r>
              <a:rPr lang="vi-VN" sz="4000" dirty="0"/>
              <a:t>quốc xảy ra </a:t>
            </a:r>
            <a:r>
              <a:rPr lang="vi-VN" sz="4000" b="1" dirty="0">
                <a:solidFill>
                  <a:srgbClr val="FF0000"/>
                </a:solidFill>
              </a:rPr>
              <a:t>138</a:t>
            </a:r>
            <a:r>
              <a:rPr lang="vi-VN" sz="4000" dirty="0"/>
              <a:t> vụ cháy </a:t>
            </a:r>
            <a:endParaRPr lang="en-US" sz="4000" dirty="0" smtClean="0"/>
          </a:p>
          <a:p>
            <a:pPr marL="6858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L</a:t>
            </a:r>
            <a:r>
              <a:rPr lang="vi-VN" sz="4000" dirty="0" smtClean="0"/>
              <a:t>àm </a:t>
            </a:r>
            <a:r>
              <a:rPr lang="vi-VN" sz="4000" dirty="0"/>
              <a:t>chết </a:t>
            </a:r>
            <a:r>
              <a:rPr lang="vi-VN" sz="4000" b="1" dirty="0">
                <a:solidFill>
                  <a:srgbClr val="FF0000"/>
                </a:solidFill>
              </a:rPr>
              <a:t>39</a:t>
            </a:r>
            <a:r>
              <a:rPr lang="vi-VN" sz="4000" dirty="0"/>
              <a:t> </a:t>
            </a:r>
            <a:r>
              <a:rPr lang="vi-VN" sz="4000" dirty="0" smtClean="0"/>
              <a:t>người</a:t>
            </a:r>
            <a:endParaRPr lang="en-US" sz="4000" dirty="0" smtClean="0"/>
          </a:p>
          <a:p>
            <a:pPr marL="6858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B</a:t>
            </a:r>
            <a:r>
              <a:rPr lang="vi-VN" sz="4000" dirty="0" smtClean="0"/>
              <a:t>ị </a:t>
            </a:r>
            <a:r>
              <a:rPr lang="vi-VN" sz="4000" dirty="0"/>
              <a:t>thương </a:t>
            </a:r>
            <a:r>
              <a:rPr lang="vi-VN" sz="4000" dirty="0">
                <a:solidFill>
                  <a:srgbClr val="FF0000"/>
                </a:solidFill>
              </a:rPr>
              <a:t>30</a:t>
            </a:r>
            <a:r>
              <a:rPr lang="vi-VN" sz="4000" dirty="0"/>
              <a:t> </a:t>
            </a:r>
            <a:r>
              <a:rPr lang="vi-VN" sz="4000" dirty="0" smtClean="0"/>
              <a:t>người</a:t>
            </a:r>
            <a:endParaRPr lang="en-US" sz="4000" dirty="0" smtClean="0"/>
          </a:p>
          <a:p>
            <a:pPr marL="6858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T</a:t>
            </a:r>
            <a:r>
              <a:rPr lang="vi-VN" sz="4000" dirty="0" smtClean="0"/>
              <a:t>hiệt </a:t>
            </a:r>
            <a:r>
              <a:rPr lang="vi-VN" sz="4000" dirty="0"/>
              <a:t>hại tài sản ước tính </a:t>
            </a:r>
            <a:r>
              <a:rPr lang="vi-VN" sz="4000" dirty="0" smtClean="0"/>
              <a:t>khoảng </a:t>
            </a:r>
            <a:r>
              <a:rPr lang="vi-VN" sz="4000" b="1" dirty="0">
                <a:solidFill>
                  <a:srgbClr val="FF0000"/>
                </a:solidFill>
              </a:rPr>
              <a:t>14,91</a:t>
            </a:r>
            <a:r>
              <a:rPr lang="vi-VN" sz="4000" dirty="0">
                <a:solidFill>
                  <a:srgbClr val="FF0000"/>
                </a:solidFill>
              </a:rPr>
              <a:t> tỷ </a:t>
            </a:r>
            <a:r>
              <a:rPr lang="vi-VN" sz="4000" dirty="0"/>
              <a:t>đồng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8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13163" y="564168"/>
            <a:ext cx="8857673" cy="9783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b="1" dirty="0" err="1" smtClean="0"/>
              <a:t>Em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sẽ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làm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gì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khi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có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cháy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b="7256"/>
          <a:stretch/>
        </p:blipFill>
        <p:spPr>
          <a:xfrm>
            <a:off x="276380" y="0"/>
            <a:ext cx="11369963" cy="6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87415" y="974832"/>
            <a:ext cx="10972800" cy="692800"/>
          </a:xfrm>
        </p:spPr>
        <p:txBody>
          <a:bodyPr/>
          <a:lstStyle/>
          <a:p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Chúc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cô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giáo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bạn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nữ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ngày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20/10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hạnh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phúc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nhiều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niềm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vui</a:t>
            </a:r>
            <a:endParaRPr lang="en-US" sz="4700" dirty="0" smtClean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Chúc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con </a:t>
            </a:r>
          </a:p>
          <a:p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luôn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chăm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ngoan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7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giỏi</a:t>
            </a:r>
            <a:endParaRPr lang="en-US" sz="4700" dirty="0" smtClean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47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4700" dirty="0" smtClean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47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Hẹn</a:t>
            </a:r>
            <a:r>
              <a:rPr lang="en-US" sz="47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7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gặp</a:t>
            </a:r>
            <a:r>
              <a:rPr lang="en-US" sz="47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7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lại</a:t>
            </a:r>
            <a:r>
              <a:rPr lang="en-US" sz="47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7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vào</a:t>
            </a:r>
            <a:r>
              <a:rPr lang="en-US" sz="47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7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</a:t>
            </a:r>
            <a:r>
              <a:rPr lang="en-US" sz="47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7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47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7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sau</a:t>
            </a:r>
            <a:endParaRPr lang="en-US" sz="47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30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03563" y="619588"/>
            <a:ext cx="10972800" cy="692800"/>
          </a:xfrm>
        </p:spPr>
        <p:txBody>
          <a:bodyPr/>
          <a:lstStyle/>
          <a:p>
            <a:r>
              <a:rPr lang="en-US" sz="3000" dirty="0" err="1" smtClean="0"/>
              <a:t>Ngọn</a:t>
            </a:r>
            <a:r>
              <a:rPr lang="en-US" sz="3000" dirty="0" smtClean="0"/>
              <a:t> </a:t>
            </a:r>
            <a:r>
              <a:rPr lang="en-US" sz="3000" dirty="0" err="1" smtClean="0"/>
              <a:t>lửa</a:t>
            </a:r>
            <a:r>
              <a:rPr lang="en-US" sz="3000" dirty="0" smtClean="0"/>
              <a:t> </a:t>
            </a:r>
            <a:r>
              <a:rPr lang="en-US" sz="3000" dirty="0" err="1" smtClean="0"/>
              <a:t>này</a:t>
            </a:r>
            <a:r>
              <a:rPr lang="en-US" sz="3000" dirty="0" smtClean="0"/>
              <a:t> </a:t>
            </a:r>
            <a:r>
              <a:rPr lang="en-US" sz="3000" dirty="0" err="1" smtClean="0"/>
              <a:t>được</a:t>
            </a:r>
            <a:r>
              <a:rPr lang="en-US" sz="3000" dirty="0" smtClean="0"/>
              <a:t> </a:t>
            </a:r>
            <a:r>
              <a:rPr lang="en-US" sz="3000" dirty="0" err="1" smtClean="0"/>
              <a:t>tạo</a:t>
            </a:r>
            <a:r>
              <a:rPr lang="en-US" sz="3000" dirty="0" smtClean="0"/>
              <a:t> </a:t>
            </a:r>
            <a:r>
              <a:rPr lang="en-US" sz="3000" dirty="0" err="1" smtClean="0"/>
              <a:t>thành</a:t>
            </a:r>
            <a:r>
              <a:rPr lang="en-US" sz="3000" dirty="0" smtClean="0"/>
              <a:t> </a:t>
            </a:r>
            <a:r>
              <a:rPr lang="en-US" sz="3000" dirty="0" err="1" smtClean="0"/>
              <a:t>từ</a:t>
            </a:r>
            <a:r>
              <a:rPr lang="en-US" sz="3000" dirty="0" smtClean="0"/>
              <a:t> </a:t>
            </a:r>
            <a:r>
              <a:rPr lang="en-US" sz="3000" dirty="0" err="1" smtClean="0"/>
              <a:t>khí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 ?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15" y="1283851"/>
            <a:ext cx="7315200" cy="41148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36151"/>
              </p:ext>
            </p:extLst>
          </p:nvPr>
        </p:nvGraphicFramePr>
        <p:xfrm>
          <a:off x="3722252" y="5398651"/>
          <a:ext cx="5098473" cy="93749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9491">
                  <a:extLst>
                    <a:ext uri="{9D8B030D-6E8A-4147-A177-3AD203B41FA5}">
                      <a16:colId xmlns:a16="http://schemas.microsoft.com/office/drawing/2014/main" val="304964776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1602553639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1361961616"/>
                    </a:ext>
                  </a:extLst>
                </a:gridCol>
              </a:tblGrid>
              <a:tr h="9374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0077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118421"/>
              </p:ext>
            </p:extLst>
          </p:nvPr>
        </p:nvGraphicFramePr>
        <p:xfrm>
          <a:off x="3722254" y="5398651"/>
          <a:ext cx="5098473" cy="93749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9491">
                  <a:extLst>
                    <a:ext uri="{9D8B030D-6E8A-4147-A177-3AD203B41FA5}">
                      <a16:colId xmlns:a16="http://schemas.microsoft.com/office/drawing/2014/main" val="4128688443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590972579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4294140951"/>
                    </a:ext>
                  </a:extLst>
                </a:gridCol>
              </a:tblGrid>
              <a:tr h="937493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endParaRPr lang="en-US" sz="3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US" sz="3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endParaRPr lang="en-US" sz="3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575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77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647921" y="591051"/>
            <a:ext cx="10972800" cy="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000" dirty="0" err="1" smtClean="0"/>
              <a:t>Khi</a:t>
            </a:r>
            <a:r>
              <a:rPr lang="en-US" sz="3000" dirty="0" smtClean="0"/>
              <a:t> </a:t>
            </a:r>
            <a:r>
              <a:rPr lang="en-US" sz="3000" dirty="0" err="1" smtClean="0"/>
              <a:t>múa</a:t>
            </a:r>
            <a:r>
              <a:rPr lang="en-US" sz="3000" dirty="0" smtClean="0"/>
              <a:t> </a:t>
            </a:r>
            <a:r>
              <a:rPr lang="en-US" sz="3000" dirty="0" err="1" smtClean="0"/>
              <a:t>côn</a:t>
            </a:r>
            <a:r>
              <a:rPr lang="en-US" sz="3000" dirty="0" smtClean="0"/>
              <a:t> </a:t>
            </a:r>
            <a:r>
              <a:rPr lang="en-US" sz="3000" dirty="0" err="1" smtClean="0"/>
              <a:t>lửa</a:t>
            </a:r>
            <a:r>
              <a:rPr lang="en-US" sz="3000" dirty="0" smtClean="0"/>
              <a:t>, </a:t>
            </a:r>
            <a:r>
              <a:rPr lang="en-US" sz="3000" dirty="0" err="1" smtClean="0"/>
              <a:t>người</a:t>
            </a:r>
            <a:r>
              <a:rPr lang="en-US" sz="3000" dirty="0" smtClean="0"/>
              <a:t> ta </a:t>
            </a:r>
            <a:r>
              <a:rPr lang="en-US" sz="3000" dirty="0" err="1" smtClean="0"/>
              <a:t>tẩm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 </a:t>
            </a:r>
            <a:r>
              <a:rPr lang="en-US" sz="3000" dirty="0" err="1" smtClean="0"/>
              <a:t>vào</a:t>
            </a:r>
            <a:r>
              <a:rPr lang="en-US" sz="3000" dirty="0" smtClean="0"/>
              <a:t> </a:t>
            </a:r>
            <a:r>
              <a:rPr lang="en-US" sz="3000" dirty="0" err="1" smtClean="0"/>
              <a:t>bùi</a:t>
            </a:r>
            <a:r>
              <a:rPr lang="en-US" sz="3000" dirty="0" smtClean="0"/>
              <a:t> </a:t>
            </a:r>
            <a:r>
              <a:rPr lang="en-US" sz="3000" dirty="0" err="1" smtClean="0"/>
              <a:t>nhùi</a:t>
            </a:r>
            <a:r>
              <a:rPr lang="en-US" sz="3000" dirty="0" smtClean="0"/>
              <a:t> ?</a:t>
            </a:r>
            <a:endParaRPr lang="en-US" sz="3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50208"/>
              </p:ext>
            </p:extLst>
          </p:nvPr>
        </p:nvGraphicFramePr>
        <p:xfrm>
          <a:off x="2236282" y="5398651"/>
          <a:ext cx="8128002" cy="88447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9925038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66311727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093450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8751608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846115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58895729"/>
                    </a:ext>
                  </a:extLst>
                </a:gridCol>
              </a:tblGrid>
              <a:tr h="884470"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33296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267673"/>
            <a:ext cx="6180333" cy="41148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488833"/>
              </p:ext>
            </p:extLst>
          </p:nvPr>
        </p:nvGraphicFramePr>
        <p:xfrm>
          <a:off x="2226564" y="5398651"/>
          <a:ext cx="8128002" cy="88447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711418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878147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3092628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670388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02065497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736731124"/>
                    </a:ext>
                  </a:extLst>
                </a:gridCol>
              </a:tblGrid>
              <a:tr h="884470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D</a:t>
                      </a:r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Ầ</a:t>
                      </a:r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U</a:t>
                      </a:r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H</a:t>
                      </a:r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Ỏ</a:t>
                      </a:r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A</a:t>
                      </a:r>
                      <a:endParaRPr lang="en-US" sz="3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535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4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80291" y="381703"/>
            <a:ext cx="10972800" cy="941357"/>
          </a:xfrm>
        </p:spPr>
        <p:txBody>
          <a:bodyPr/>
          <a:lstStyle/>
          <a:p>
            <a:r>
              <a:rPr lang="en-US" sz="3000" dirty="0" smtClean="0"/>
              <a:t> </a:t>
            </a:r>
            <a:r>
              <a:rPr lang="en-US" sz="3000" dirty="0" err="1" smtClean="0"/>
              <a:t>Người</a:t>
            </a:r>
            <a:r>
              <a:rPr lang="en-US" sz="3000" dirty="0" smtClean="0"/>
              <a:t> ta </a:t>
            </a:r>
            <a:r>
              <a:rPr lang="en-US" sz="3000" dirty="0" err="1" smtClean="0"/>
              <a:t>kinh</a:t>
            </a:r>
            <a:r>
              <a:rPr lang="en-US" sz="3000" dirty="0" smtClean="0"/>
              <a:t> </a:t>
            </a:r>
            <a:r>
              <a:rPr lang="en-US" sz="3000" dirty="0" err="1" smtClean="0"/>
              <a:t>doanh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 </a:t>
            </a:r>
          </a:p>
          <a:p>
            <a:r>
              <a:rPr lang="en-US" sz="3000" dirty="0" smtClean="0"/>
              <a:t>ở </a:t>
            </a:r>
            <a:r>
              <a:rPr lang="en-US" sz="3000" dirty="0" err="1" smtClean="0"/>
              <a:t>địa</a:t>
            </a:r>
            <a:r>
              <a:rPr lang="en-US" sz="3000" dirty="0" smtClean="0"/>
              <a:t> </a:t>
            </a:r>
            <a:r>
              <a:rPr lang="en-US" sz="3000" dirty="0" err="1" smtClean="0"/>
              <a:t>điểm</a:t>
            </a:r>
            <a:r>
              <a:rPr lang="en-US" sz="3000" dirty="0" smtClean="0"/>
              <a:t> “</a:t>
            </a:r>
            <a:r>
              <a:rPr lang="en-US" sz="3000" dirty="0" err="1" smtClean="0"/>
              <a:t>Checkin</a:t>
            </a:r>
            <a:r>
              <a:rPr lang="en-US" sz="3000" dirty="0" smtClean="0"/>
              <a:t>” sang </a:t>
            </a:r>
            <a:r>
              <a:rPr lang="en-US" sz="3000" dirty="0" err="1" smtClean="0"/>
              <a:t>chảnh</a:t>
            </a:r>
            <a:r>
              <a:rPr lang="en-US" sz="3000" dirty="0" smtClean="0"/>
              <a:t> </a:t>
            </a:r>
            <a:r>
              <a:rPr lang="en-US" sz="3000" dirty="0" err="1" smtClean="0"/>
              <a:t>nhất</a:t>
            </a:r>
            <a:r>
              <a:rPr lang="en-US" sz="3000" dirty="0" smtClean="0"/>
              <a:t> </a:t>
            </a:r>
            <a:r>
              <a:rPr lang="en-US" sz="3000" dirty="0" err="1" smtClean="0"/>
              <a:t>tháng</a:t>
            </a:r>
            <a:r>
              <a:rPr lang="en-US" sz="3000" dirty="0" smtClean="0"/>
              <a:t> 9/2022 ?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 b="21354"/>
          <a:stretch/>
        </p:blipFill>
        <p:spPr>
          <a:xfrm>
            <a:off x="2428875" y="1468874"/>
            <a:ext cx="7334250" cy="396514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508671"/>
              </p:ext>
            </p:extLst>
          </p:nvPr>
        </p:nvGraphicFramePr>
        <p:xfrm>
          <a:off x="3440544" y="5502680"/>
          <a:ext cx="5310912" cy="7161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7728">
                  <a:extLst>
                    <a:ext uri="{9D8B030D-6E8A-4147-A177-3AD203B41FA5}">
                      <a16:colId xmlns:a16="http://schemas.microsoft.com/office/drawing/2014/main" val="2785910848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2124014241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2482077449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3134939683"/>
                    </a:ext>
                  </a:extLst>
                </a:gridCol>
              </a:tblGrid>
              <a:tr h="716165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X</a:t>
                      </a:r>
                      <a:endParaRPr lang="en-US" sz="3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Ă</a:t>
                      </a:r>
                      <a:endParaRPr lang="en-US" sz="3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N</a:t>
                      </a:r>
                      <a:endParaRPr lang="en-US" sz="3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 smtClean="0"/>
                        <a:t>G</a:t>
                      </a:r>
                      <a:endParaRPr lang="en-US" sz="3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39534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25497"/>
              </p:ext>
            </p:extLst>
          </p:nvPr>
        </p:nvGraphicFramePr>
        <p:xfrm>
          <a:off x="3440544" y="5502679"/>
          <a:ext cx="5310912" cy="7161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7728">
                  <a:extLst>
                    <a:ext uri="{9D8B030D-6E8A-4147-A177-3AD203B41FA5}">
                      <a16:colId xmlns:a16="http://schemas.microsoft.com/office/drawing/2014/main" val="2785910848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2124014241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2482077449"/>
                    </a:ext>
                  </a:extLst>
                </a:gridCol>
                <a:gridCol w="1327728">
                  <a:extLst>
                    <a:ext uri="{9D8B030D-6E8A-4147-A177-3AD203B41FA5}">
                      <a16:colId xmlns:a16="http://schemas.microsoft.com/office/drawing/2014/main" val="3134939683"/>
                    </a:ext>
                  </a:extLst>
                </a:gridCol>
              </a:tblGrid>
              <a:tr h="716165"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395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1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6000">
              <a:latin typeface="+mj-lt"/>
            </a:endParaRPr>
          </a:p>
        </p:txBody>
      </p:sp>
      <p:pic>
        <p:nvPicPr>
          <p:cNvPr id="694" name="Google Shape;694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6881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" name="Google Shape;695;p4"/>
          <p:cNvGrpSpPr/>
          <p:nvPr/>
        </p:nvGrpSpPr>
        <p:grpSpPr>
          <a:xfrm>
            <a:off x="3208149" y="484322"/>
            <a:ext cx="5889356" cy="5889356"/>
            <a:chOff x="3208149" y="484322"/>
            <a:chExt cx="5889356" cy="5889356"/>
          </a:xfrm>
        </p:grpSpPr>
        <p:sp>
          <p:nvSpPr>
            <p:cNvPr id="696" name="Google Shape;696;p4"/>
            <p:cNvSpPr/>
            <p:nvPr/>
          </p:nvSpPr>
          <p:spPr>
            <a:xfrm>
              <a:off x="3208149" y="484322"/>
              <a:ext cx="5889356" cy="5889356"/>
            </a:xfrm>
            <a:prstGeom prst="ellipse">
              <a:avLst/>
            </a:prstGeom>
            <a:solidFill>
              <a:srgbClr val="2C4967">
                <a:alpha val="71764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7" name="Google Shape;697;p4"/>
            <p:cNvSpPr txBox="1"/>
            <p:nvPr/>
          </p:nvSpPr>
          <p:spPr>
            <a:xfrm>
              <a:off x="4867937" y="1594148"/>
              <a:ext cx="2569779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F2F2F2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BÀI 14</a:t>
              </a:r>
              <a:endParaRPr sz="6000" dirty="0">
                <a:latin typeface="+mj-lt"/>
              </a:endParaRPr>
            </a:p>
          </p:txBody>
        </p:sp>
        <p:sp>
          <p:nvSpPr>
            <p:cNvPr id="698" name="Google Shape;698;p4"/>
            <p:cNvSpPr txBox="1"/>
            <p:nvPr/>
          </p:nvSpPr>
          <p:spPr>
            <a:xfrm>
              <a:off x="3568595" y="2967694"/>
              <a:ext cx="5168462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MỘT SỐ NHIÊN LIỆU</a:t>
              </a:r>
              <a:endParaRPr sz="6000" dirty="0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"/>
          <p:cNvSpPr txBox="1">
            <a:spLocks noGrp="1"/>
          </p:cNvSpPr>
          <p:nvPr>
            <p:ph type="sldNum" idx="12"/>
          </p:nvPr>
        </p:nvSpPr>
        <p:spPr>
          <a:xfrm>
            <a:off x="10783742" y="494346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BCC9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2800" b="0" i="0" u="none" strike="noStrike" cap="none">
                <a:solidFill>
                  <a:srgbClr val="A6BCC9"/>
                </a:solidFill>
                <a:latin typeface="+mj-lt"/>
                <a:ea typeface="Times New Roman"/>
                <a:cs typeface="Times New Roman"/>
                <a:sym typeface="Times New Roman"/>
              </a:rPr>
              <a:t>7</a:t>
            </a:fld>
            <a:endParaRPr sz="2800" b="0" i="0" u="none" strike="noStrike" cap="none">
              <a:solidFill>
                <a:srgbClr val="A6BCC9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62" name="Google Shape;762;p11"/>
          <p:cNvGrpSpPr/>
          <p:nvPr/>
        </p:nvGrpSpPr>
        <p:grpSpPr>
          <a:xfrm>
            <a:off x="8103461" y="3837466"/>
            <a:ext cx="3035791" cy="1930987"/>
            <a:chOff x="204" y="2489"/>
            <a:chExt cx="1572" cy="1745"/>
          </a:xfrm>
        </p:grpSpPr>
        <p:pic>
          <p:nvPicPr>
            <p:cNvPr id="763" name="Google Shape;76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4" y="2489"/>
              <a:ext cx="1572" cy="1745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64" name="Google Shape;764;p11"/>
            <p:cNvSpPr/>
            <p:nvPr/>
          </p:nvSpPr>
          <p:spPr>
            <a:xfrm>
              <a:off x="878" y="3411"/>
              <a:ext cx="358" cy="332"/>
            </a:xfrm>
            <a:prstGeom prst="rect">
              <a:avLst/>
            </a:prstGeom>
            <a:solidFill>
              <a:srgbClr val="BDBD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2800" b="0" i="0" u="none" strike="noStrike" cap="none">
                <a:solidFill>
                  <a:srgbClr val="4A5C65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69" name="Google Shape;769;p11"/>
          <p:cNvGrpSpPr/>
          <p:nvPr/>
        </p:nvGrpSpPr>
        <p:grpSpPr>
          <a:xfrm>
            <a:off x="4307585" y="1318469"/>
            <a:ext cx="2901299" cy="2364720"/>
            <a:chOff x="4452" y="144"/>
            <a:chExt cx="1296" cy="1099"/>
          </a:xfrm>
        </p:grpSpPr>
        <p:pic>
          <p:nvPicPr>
            <p:cNvPr id="770" name="Google Shape;770;p11" descr="cui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2" y="144"/>
              <a:ext cx="1296" cy="821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71" name="Google Shape;771;p11"/>
            <p:cNvSpPr txBox="1"/>
            <p:nvPr/>
          </p:nvSpPr>
          <p:spPr>
            <a:xfrm>
              <a:off x="4943" y="1000"/>
              <a:ext cx="380" cy="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Times New Roman"/>
                <a:buNone/>
              </a:pPr>
              <a:endParaRPr sz="2800" b="1" i="0" u="none" strike="noStrike" cap="none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773" name="Google Shape;773;p11" descr="than to o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682" y="3883238"/>
            <a:ext cx="3161883" cy="19044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79" name="Google Shape;779;p11" descr="bep con kh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0683" y="1329997"/>
            <a:ext cx="3161882" cy="17299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787" name="Google Shape;787;p11"/>
          <p:cNvGraphicFramePr/>
          <p:nvPr>
            <p:extLst>
              <p:ext uri="{D42A27DB-BD31-4B8C-83A1-F6EECF244321}">
                <p14:modId xmlns:p14="http://schemas.microsoft.com/office/powerpoint/2010/main" val="163740924"/>
              </p:ext>
            </p:extLst>
          </p:nvPr>
        </p:nvGraphicFramePr>
        <p:xfrm>
          <a:off x="3762565" y="444660"/>
          <a:ext cx="4350327" cy="626200"/>
        </p:xfrm>
        <a:graphic>
          <a:graphicData uri="http://schemas.openxmlformats.org/drawingml/2006/table">
            <a:tbl>
              <a:tblPr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{DC0E8C73-A515-48FF-A741-1F63EB7086ED}</a:tableStyleId>
              </a:tblPr>
              <a:tblGrid>
                <a:gridCol w="4350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rgbClr val="FC406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CÁC</a:t>
                      </a:r>
                      <a:r>
                        <a:rPr lang="en-US" sz="3200" b="1" u="none" strike="noStrike" cap="none" baseline="0" dirty="0" smtClean="0">
                          <a:solidFill>
                            <a:srgbClr val="FC406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LOẠI NHIÊN LIỆU</a:t>
                      </a:r>
                      <a:endParaRPr sz="3200" b="1" u="none" strike="noStrike" cap="none" dirty="0">
                        <a:solidFill>
                          <a:srgbClr val="FC4067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420157" y="3236199"/>
            <a:ext cx="2288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0000"/>
              </a:buClr>
              <a:buSzPts val="1800"/>
            </a:pPr>
            <a:r>
              <a:rPr lang="en-US" sz="2800" b="1" dirty="0" err="1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Cồn</a:t>
            </a:r>
            <a:r>
              <a:rPr lang="en-US" sz="2800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khô</a:t>
            </a:r>
            <a:endParaRPr lang="en-US" sz="2800" b="1" dirty="0">
              <a:solidFill>
                <a:srgbClr val="FF0000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0963" y="5885796"/>
            <a:ext cx="2241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FF0000"/>
              </a:buClr>
              <a:buSzPts val="1800"/>
            </a:pPr>
            <a:r>
              <a:rPr lang="en-US" sz="2800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Than </a:t>
            </a:r>
            <a:r>
              <a:rPr lang="en-US" sz="2800" b="1" dirty="0" err="1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ong</a:t>
            </a:r>
            <a:endParaRPr lang="en-US" sz="2800" b="1" dirty="0">
              <a:solidFill>
                <a:srgbClr val="FF0000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57" y="1287342"/>
            <a:ext cx="32512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26064" y="3159969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Củi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3" r="44646" b="9764"/>
          <a:stretch/>
        </p:blipFill>
        <p:spPr>
          <a:xfrm>
            <a:off x="4259357" y="3759420"/>
            <a:ext cx="3468016" cy="212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/>
          <p:cNvSpPr txBox="1"/>
          <p:nvPr/>
        </p:nvSpPr>
        <p:spPr>
          <a:xfrm>
            <a:off x="5406172" y="5916612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Xăng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84485" y="328376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Gas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272" y="5885796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Cồn</a:t>
            </a:r>
            <a:r>
              <a:rPr lang="en-US" sz="2800" b="1" dirty="0" smtClean="0">
                <a:solidFill>
                  <a:srgbClr val="FF0000"/>
                </a:solidFill>
              </a:rPr>
              <a:t> 90°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61" y="4257661"/>
            <a:ext cx="102870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787;p11"/>
          <p:cNvGraphicFramePr/>
          <p:nvPr>
            <p:extLst>
              <p:ext uri="{D42A27DB-BD31-4B8C-83A1-F6EECF244321}">
                <p14:modId xmlns:p14="http://schemas.microsoft.com/office/powerpoint/2010/main" val="2872986740"/>
              </p:ext>
            </p:extLst>
          </p:nvPr>
        </p:nvGraphicFramePr>
        <p:xfrm>
          <a:off x="6214650" y="0"/>
          <a:ext cx="6142181" cy="791646"/>
        </p:xfrm>
        <a:graphic>
          <a:graphicData uri="http://schemas.openxmlformats.org/drawingml/2006/table">
            <a:tbl>
              <a:tblPr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{DC0E8C73-A515-48FF-A741-1F63EB7086ED}</a:tableStyleId>
              </a:tblPr>
              <a:tblGrid>
                <a:gridCol w="6142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164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u="none" strike="noStrike" cap="none" baseline="0" dirty="0" smtClean="0">
                          <a:solidFill>
                            <a:sysClr val="windowText" lastClr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THAN ĐÁ, DẦU MỎ, KHÍ THIÊN NHIÊN</a:t>
                      </a:r>
                      <a:endParaRPr sz="2600" b="1" u="none" strike="noStrike" cap="none" dirty="0">
                        <a:solidFill>
                          <a:sysClr val="windowText" lastClr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12351" r="4919" b="13670"/>
          <a:stretch/>
        </p:blipFill>
        <p:spPr>
          <a:xfrm>
            <a:off x="-70338" y="-100630"/>
            <a:ext cx="6495294" cy="3411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-2" y="3280493"/>
            <a:ext cx="6460125" cy="48474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endParaRPr lang="en-US" sz="100" b="1" dirty="0"/>
          </a:p>
          <a:p>
            <a:pPr algn="ctr">
              <a:spcBef>
                <a:spcPts val="1800"/>
              </a:spcBef>
            </a:pPr>
            <a:r>
              <a:rPr lang="en-US" sz="2800" b="1" dirty="0" err="1" smtClean="0"/>
              <a:t>Nguyên</a:t>
            </a:r>
            <a:r>
              <a:rPr lang="en-US" sz="2800" b="1" dirty="0" smtClean="0"/>
              <a:t> </a:t>
            </a:r>
            <a:r>
              <a:rPr lang="en-US" sz="2800" b="1" dirty="0" err="1"/>
              <a:t>liệu</a:t>
            </a:r>
            <a:r>
              <a:rPr lang="en-US" sz="2800" b="1" dirty="0"/>
              <a:t> </a:t>
            </a:r>
            <a:r>
              <a:rPr lang="en-US" sz="2800" b="1" dirty="0" err="1"/>
              <a:t>hóa</a:t>
            </a:r>
            <a:r>
              <a:rPr lang="en-US" sz="2800" b="1" dirty="0"/>
              <a:t> </a:t>
            </a:r>
            <a:r>
              <a:rPr lang="en-US" sz="2800" b="1" dirty="0" err="1" smtClean="0"/>
              <a:t>thạch</a:t>
            </a:r>
            <a:endParaRPr lang="en-US" sz="2800" dirty="0" smtClean="0"/>
          </a:p>
          <a:p>
            <a:pPr algn="just">
              <a:spcBef>
                <a:spcPts val="1200"/>
              </a:spcBef>
            </a:pPr>
            <a:r>
              <a:rPr lang="en-US" sz="2800" dirty="0" smtClean="0"/>
              <a:t>	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triệu</a:t>
            </a:r>
            <a:endParaRPr lang="en-US" sz="2800" dirty="0" smtClean="0"/>
          </a:p>
          <a:p>
            <a:pPr algn="just">
              <a:spcBef>
                <a:spcPts val="1200"/>
              </a:spcBef>
            </a:pPr>
            <a:r>
              <a:rPr lang="en-US" sz="2800" dirty="0"/>
              <a:t>	</a:t>
            </a:r>
            <a:r>
              <a:rPr lang="en-US" sz="2800" dirty="0" err="1" smtClean="0"/>
              <a:t>năm</a:t>
            </a:r>
            <a:r>
              <a:rPr lang="en-US" sz="2800" dirty="0" smtClean="0"/>
              <a:t> do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phân</a:t>
            </a:r>
            <a:r>
              <a:rPr lang="en-US" sz="2800" dirty="0" smtClean="0"/>
              <a:t> </a:t>
            </a:r>
            <a:r>
              <a:rPr lang="en-US" sz="2800" dirty="0" err="1" smtClean="0"/>
              <a:t>hủy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endParaRPr lang="en-US" sz="2800" dirty="0" smtClean="0"/>
          </a:p>
          <a:p>
            <a:pPr algn="just">
              <a:spcBef>
                <a:spcPts val="1200"/>
              </a:spcBef>
            </a:pPr>
            <a:r>
              <a:rPr lang="en-US" sz="2800" dirty="0"/>
              <a:t>	</a:t>
            </a:r>
            <a:r>
              <a:rPr lang="en-US" sz="2800" dirty="0" err="1" smtClean="0"/>
              <a:t>thảm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ở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kiện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endParaRPr lang="en-US" sz="2800" dirty="0"/>
          </a:p>
          <a:p>
            <a:pPr algn="just">
              <a:spcBef>
                <a:spcPts val="1200"/>
              </a:spcBef>
            </a:pPr>
            <a:r>
              <a:rPr lang="en-US" sz="2800" dirty="0" smtClean="0"/>
              <a:t>	</a:t>
            </a:r>
            <a:r>
              <a:rPr lang="en-US" sz="2800" dirty="0" err="1" smtClean="0"/>
              <a:t>có</a:t>
            </a:r>
            <a:r>
              <a:rPr lang="en-US" sz="2800" dirty="0" smtClean="0"/>
              <a:t> Oxygen.</a:t>
            </a:r>
          </a:p>
          <a:p>
            <a:pPr algn="just">
              <a:spcBef>
                <a:spcPts val="1200"/>
              </a:spcBef>
            </a:pPr>
            <a:r>
              <a:rPr lang="en-US" sz="2800" dirty="0" smtClean="0"/>
              <a:t> </a:t>
            </a:r>
          </a:p>
          <a:p>
            <a:pPr algn="just">
              <a:spcBef>
                <a:spcPts val="1200"/>
              </a:spcBef>
            </a:pPr>
            <a:endParaRPr lang="en-US" sz="2800" dirty="0" smtClean="0"/>
          </a:p>
          <a:p>
            <a:pPr algn="just"/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-281" r="-2864" b="281"/>
          <a:stretch/>
        </p:blipFill>
        <p:spPr>
          <a:xfrm>
            <a:off x="6482860" y="821812"/>
            <a:ext cx="5873971" cy="417341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 flipH="1">
            <a:off x="6482857" y="5157930"/>
            <a:ext cx="6002219" cy="95410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Chưng</a:t>
            </a:r>
            <a:r>
              <a:rPr lang="en-US" sz="2800" dirty="0" smtClean="0"/>
              <a:t> </a:t>
            </a:r>
            <a:r>
              <a:rPr lang="en-US" sz="2800" dirty="0" err="1" smtClean="0"/>
              <a:t>cất</a:t>
            </a:r>
            <a:r>
              <a:rPr lang="en-US" sz="2800" dirty="0" smtClean="0"/>
              <a:t> </a:t>
            </a:r>
            <a:r>
              <a:rPr lang="en-US" sz="2800" b="1" dirty="0" err="1" smtClean="0"/>
              <a:t>dầu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thô</a:t>
            </a:r>
            <a:r>
              <a:rPr lang="en-US" sz="2800" b="1" dirty="0" smtClean="0"/>
              <a:t> 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hu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b="1" dirty="0" err="1" smtClean="0"/>
              <a:t>dầu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hỏa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xăng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khí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đốt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42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1858" cy="3942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"/>
          <a:stretch/>
        </p:blipFill>
        <p:spPr>
          <a:xfrm>
            <a:off x="5591858" y="3062679"/>
            <a:ext cx="6600142" cy="36576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591858" y="1068900"/>
            <a:ext cx="651510" cy="7315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Aft>
                <a:spcPts val="1200"/>
              </a:spcAft>
            </a:pPr>
            <a:endParaRPr lang="en-US" sz="3000" b="1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3368" y="926828"/>
            <a:ext cx="4565673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3000" b="1" dirty="0" smtClean="0">
                <a:latin typeface="+mj-lt"/>
              </a:rPr>
              <a:t>MỎ THAN QUẢNG NINH</a:t>
            </a:r>
            <a:endParaRPr lang="en-US" sz="3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357" y="4560045"/>
            <a:ext cx="4414991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3000" b="1" dirty="0" smtClean="0">
                <a:latin typeface="+mj-lt"/>
              </a:rPr>
              <a:t>MỎ DẦU KHÍ BẠCH HỔ</a:t>
            </a:r>
            <a:endParaRPr lang="en-US" sz="3000" b="1" dirty="0">
              <a:latin typeface="+mj-lt"/>
            </a:endParaRPr>
          </a:p>
        </p:txBody>
      </p:sp>
      <p:sp>
        <p:nvSpPr>
          <p:cNvPr id="8" name="Right Arrow 7"/>
          <p:cNvSpPr/>
          <p:nvPr/>
        </p:nvSpPr>
        <p:spPr>
          <a:xfrm flipH="1">
            <a:off x="4940348" y="4702117"/>
            <a:ext cx="651510" cy="731520"/>
          </a:xfrm>
          <a:prstGeom prst="righ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Aft>
                <a:spcPts val="1200"/>
              </a:spcAft>
            </a:pPr>
            <a:endParaRPr lang="en-US" sz="3000" b="1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356" y="5731828"/>
            <a:ext cx="473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ảnh</a:t>
            </a:r>
            <a:r>
              <a:rPr lang="en-US" sz="2400" i="1" dirty="0" smtClean="0"/>
              <a:t> in </a:t>
            </a:r>
            <a:r>
              <a:rPr lang="en-US" sz="2400" i="1" dirty="0" err="1" smtClean="0"/>
              <a:t>trên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tờ</a:t>
            </a:r>
            <a:r>
              <a:rPr lang="en-US" sz="2400" i="1" dirty="0" smtClean="0"/>
              <a:t> 10 000 VNĐ)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243368" y="2016051"/>
            <a:ext cx="566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</a:t>
            </a:r>
            <a:r>
              <a:rPr lang="en-US" sz="2400" b="1" i="1" dirty="0" smtClean="0"/>
              <a:t>Than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nhiên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liệu</a:t>
            </a:r>
            <a:r>
              <a:rPr lang="en-US" sz="2400" i="1" dirty="0" smtClean="0"/>
              <a:t> </a:t>
            </a:r>
            <a:r>
              <a:rPr lang="en-US" sz="2400" b="1" i="1" dirty="0" err="1" smtClean="0"/>
              <a:t>gây</a:t>
            </a:r>
            <a:r>
              <a:rPr lang="en-US" sz="2400" b="1" i="1" dirty="0" smtClean="0"/>
              <a:t> ô </a:t>
            </a:r>
            <a:r>
              <a:rPr lang="en-US" sz="2400" b="1" i="1" dirty="0" err="1" smtClean="0"/>
              <a:t>nhiễm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nhất</a:t>
            </a:r>
            <a:r>
              <a:rPr lang="en-US" sz="2400" b="1" i="1" dirty="0" smtClean="0"/>
              <a:t> </a:t>
            </a:r>
            <a:r>
              <a:rPr lang="en-US" sz="2400" i="1" dirty="0" err="1" smtClean="0"/>
              <a:t>trong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nguồn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nhiên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liệu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hóa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thạch</a:t>
            </a:r>
            <a:r>
              <a:rPr lang="en-US" sz="2400" i="1" dirty="0" smtClean="0"/>
              <a:t>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5164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905</Words>
  <Application>Microsoft Office PowerPoint</Application>
  <PresentationFormat>Widescreen</PresentationFormat>
  <Paragraphs>182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Lato Light</vt:lpstr>
      <vt:lpstr>Roboto Slab</vt:lpstr>
      <vt:lpstr>Arial</vt:lpstr>
      <vt:lpstr>Times New Roman</vt:lpstr>
      <vt:lpstr>Calibri</vt:lpstr>
      <vt:lpstr>Tahoma</vt:lpstr>
      <vt:lpstr>Office Theme</vt:lpstr>
      <vt:lpstr>Kent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Huong</dc:creator>
  <cp:lastModifiedBy>Admin</cp:lastModifiedBy>
  <cp:revision>90</cp:revision>
  <dcterms:created xsi:type="dcterms:W3CDTF">2021-04-26T01:01:05Z</dcterms:created>
  <dcterms:modified xsi:type="dcterms:W3CDTF">2022-10-20T03:48:42Z</dcterms:modified>
</cp:coreProperties>
</file>