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7" r:id="rId2"/>
    <p:sldId id="266" r:id="rId3"/>
    <p:sldId id="271" r:id="rId4"/>
    <p:sldId id="298" r:id="rId5"/>
    <p:sldId id="306" r:id="rId6"/>
    <p:sldId id="309" r:id="rId7"/>
    <p:sldId id="307" r:id="rId8"/>
    <p:sldId id="312" r:id="rId9"/>
    <p:sldId id="311" r:id="rId10"/>
    <p:sldId id="313" r:id="rId11"/>
    <p:sldId id="314" r:id="rId12"/>
    <p:sldId id="315" r:id="rId13"/>
    <p:sldId id="316" r:id="rId14"/>
    <p:sldId id="317" r:id="rId15"/>
    <p:sldId id="318" r:id="rId16"/>
    <p:sldId id="321" r:id="rId17"/>
    <p:sldId id="322" r:id="rId18"/>
    <p:sldId id="258" r:id="rId19"/>
    <p:sldId id="323" r:id="rId20"/>
    <p:sldId id="260" r:id="rId21"/>
    <p:sldId id="324" r:id="rId22"/>
    <p:sldId id="264" r:id="rId23"/>
    <p:sldId id="299" r:id="rId24"/>
  </p:sldIdLst>
  <p:sldSz cx="12192000" cy="6858000"/>
  <p:notesSz cx="6858000" cy="9144000"/>
  <p:embeddedFontLst>
    <p:embeddedFont>
      <p:font typeface="#9Slide03 Cabin Condensed Bold" panose="020B0604020202020204" charset="0"/>
      <p:bold r:id="rId25"/>
    </p:embeddedFont>
    <p:embeddedFont>
      <p:font typeface="#9Slide03 BoosterNextFYBlack" panose="020B0604020202020204" charset="0"/>
      <p:regular r:id="rId26"/>
    </p:embeddedFont>
    <p:embeddedFont>
      <p:font typeface="#9Slide03 AmpleSoft Bold" panose="020B0604020202020204" charset="0"/>
      <p:regular r:id="rId27"/>
    </p:embeddedFont>
    <p:embeddedFont>
      <p:font typeface="#9Slide03 AllRoundGothic" panose="020B0604020202020204" charset="0"/>
      <p:regular r:id="rId28"/>
    </p:embeddedFont>
    <p:embeddedFont>
      <p:font typeface="#9Slide03 Arima Madurai Bold" panose="020B0604020202020204" charset="0"/>
      <p:bold r:id="rId29"/>
    </p:embeddedFont>
    <p:embeddedFont>
      <p:font typeface="#9Slide03 Roboto Medium" panose="020B0604020202020204" charset="0"/>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4C2E"/>
    <a:srgbClr val="F4AB3F"/>
    <a:srgbClr val="CACE91"/>
    <a:srgbClr val="89CE00"/>
    <a:srgbClr val="CCCE00"/>
    <a:srgbClr val="FF9200"/>
    <a:srgbClr val="CCCB97"/>
    <a:srgbClr val="009C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23" autoAdjust="0"/>
    <p:restoredTop sz="94660"/>
  </p:normalViewPr>
  <p:slideViewPr>
    <p:cSldViewPr snapToGrid="0">
      <p:cViewPr varScale="1">
        <p:scale>
          <a:sx n="76" d="100"/>
          <a:sy n="76" d="100"/>
        </p:scale>
        <p:origin x="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5791200"/>
            <a:ext cx="12191996" cy="10668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B3.4.%20PHT%201,2,3.pdf" TargetMode="External"/><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47.png"/><Relationship Id="rId10" Type="http://schemas.openxmlformats.org/officeDocument/2006/relationships/hyperlink" Target="B3.4.%20PHT%201,2,3.pdf" TargetMode="External"/><Relationship Id="rId4" Type="http://schemas.openxmlformats.org/officeDocument/2006/relationships/image" Target="../media/image46.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hyperlink" Target="B3.4.%20PHT%201,2,3.pdf" TargetMode="External"/><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01600" y="-32385"/>
            <a:ext cx="12192000" cy="6858000"/>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70" y="0"/>
            <a:ext cx="1441634" cy="536884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21" y="3131542"/>
            <a:ext cx="2443968" cy="2812870"/>
          </a:xfrm>
          <a:prstGeom prst="rect">
            <a:avLst/>
          </a:prstGeom>
        </p:spPr>
      </p:pic>
      <p:pic>
        <p:nvPicPr>
          <p:cNvPr id="21" name="图片 20"/>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8967140" y="4906429"/>
            <a:ext cx="1082193" cy="1919375"/>
          </a:xfrm>
          <a:prstGeom prst="rect">
            <a:avLst/>
          </a:prstGeom>
        </p:spPr>
      </p:pic>
      <p:grpSp>
        <p:nvGrpSpPr>
          <p:cNvPr id="2" name="组合 1"/>
          <p:cNvGrpSpPr/>
          <p:nvPr/>
        </p:nvGrpSpPr>
        <p:grpSpPr>
          <a:xfrm>
            <a:off x="6699258" y="4589276"/>
            <a:ext cx="2806820" cy="1941641"/>
            <a:chOff x="6699258" y="4589276"/>
            <a:chExt cx="2806820" cy="1941641"/>
          </a:xfrm>
        </p:grpSpPr>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9444" y="4589276"/>
              <a:ext cx="2516634" cy="1893704"/>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9258" y="6205764"/>
              <a:ext cx="1428036" cy="325153"/>
            </a:xfrm>
            <a:prstGeom prst="rect">
              <a:avLst/>
            </a:prstGeom>
          </p:spPr>
        </p:pic>
      </p:grpSp>
      <p:pic>
        <p:nvPicPr>
          <p:cNvPr id="32" name="图片 31"/>
          <p:cNvPicPr>
            <a:picLocks noChangeAspect="1"/>
          </p:cNvPicPr>
          <p:nvPr/>
        </p:nvPicPr>
        <p:blipFill>
          <a:blip r:embed="rId11"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grpSp>
        <p:nvGrpSpPr>
          <p:cNvPr id="38" name="组合 37"/>
          <p:cNvGrpSpPr/>
          <p:nvPr/>
        </p:nvGrpSpPr>
        <p:grpSpPr>
          <a:xfrm>
            <a:off x="1026888" y="4731603"/>
            <a:ext cx="3564824" cy="1856463"/>
            <a:chOff x="1026887" y="4085770"/>
            <a:chExt cx="4824574" cy="2502298"/>
          </a:xfrm>
        </p:grpSpPr>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6887" y="5731759"/>
              <a:ext cx="4824574" cy="856309"/>
            </a:xfrm>
            <a:prstGeom prst="rect">
              <a:avLst/>
            </a:prstGeom>
          </p:spPr>
        </p:pic>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7175" y="4085770"/>
              <a:ext cx="4601669" cy="2380351"/>
            </a:xfrm>
            <a:prstGeom prst="rect">
              <a:avLst/>
            </a:prstGeom>
          </p:spPr>
        </p:pic>
      </p:grpSp>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1" y="0"/>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grpSp>
        <p:nvGrpSpPr>
          <p:cNvPr id="3" name="组合 2"/>
          <p:cNvGrpSpPr/>
          <p:nvPr/>
        </p:nvGrpSpPr>
        <p:grpSpPr>
          <a:xfrm>
            <a:off x="8640602" y="3147635"/>
            <a:ext cx="3290679" cy="3725185"/>
            <a:chOff x="8640602" y="3147635"/>
            <a:chExt cx="3290679" cy="3725185"/>
          </a:xfrm>
        </p:grpSpPr>
        <p:pic>
          <p:nvPicPr>
            <p:cNvPr id="13" name="图片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49751" y="3147635"/>
              <a:ext cx="1981529" cy="3525579"/>
            </a:xfrm>
            <a:prstGeom prst="rect">
              <a:avLst/>
            </a:prstGeom>
          </p:spPr>
        </p:pic>
        <p:pic>
          <p:nvPicPr>
            <p:cNvPr id="25" name="图片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40602" y="6161006"/>
              <a:ext cx="3290679" cy="711814"/>
            </a:xfrm>
            <a:prstGeom prst="rect">
              <a:avLst/>
            </a:prstGeom>
          </p:spPr>
        </p:pic>
      </p:grpSp>
      <p:pic>
        <p:nvPicPr>
          <p:cNvPr id="33" name="图片 3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9917460" y="0"/>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197952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882604" y="-1616947"/>
            <a:ext cx="609600" cy="609600"/>
          </a:xfrm>
          <a:prstGeom prst="rect">
            <a:avLst/>
          </a:prstGeom>
        </p:spPr>
      </p:pic>
      <p:sp>
        <p:nvSpPr>
          <p:cNvPr id="6" name="Rectangles 5"/>
          <p:cNvSpPr/>
          <p:nvPr/>
        </p:nvSpPr>
        <p:spPr>
          <a:xfrm>
            <a:off x="1256665" y="2832735"/>
            <a:ext cx="9605010" cy="4900930"/>
          </a:xfrm>
          <a:prstGeom prst="rect">
            <a:avLst/>
          </a:prstGeom>
          <a:noFill/>
          <a:ln>
            <a:noFill/>
          </a:ln>
        </p:spPr>
        <p:txBody>
          <a:bodyPr wrap="none" rtlCol="0" anchor="t">
            <a:prstTxWarp prst="textArchUp">
              <a:avLst/>
            </a:prstTxWarp>
            <a:noAutofit/>
          </a:bodyPr>
          <a:lstStyle/>
          <a:p>
            <a:pPr algn="ctr"/>
            <a:r>
              <a:rPr lang="en-US" altLang="zh-CN" sz="7200" b="1" dirty="0" err="1">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VƯỜN</a:t>
            </a:r>
            <a:r>
              <a:rPr lang="en-US" altLang="zh-CN" sz="7200" b="1" dirty="0">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 </a:t>
            </a:r>
            <a:r>
              <a:rPr lang="en-US" altLang="zh-CN" sz="7200" b="1" dirty="0" err="1">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QUỐC</a:t>
            </a:r>
            <a:r>
              <a:rPr lang="en-US" altLang="zh-CN" sz="7200" b="1" dirty="0">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 GIA </a:t>
            </a:r>
            <a:r>
              <a:rPr lang="en-US" altLang="zh-CN" sz="7200" b="1" dirty="0" err="1">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TRÀM</a:t>
            </a:r>
            <a:r>
              <a:rPr lang="en-US" altLang="zh-CN" sz="7200" b="1" dirty="0">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 </a:t>
            </a:r>
            <a:r>
              <a:rPr lang="en-US" altLang="zh-CN" sz="7200" b="1" dirty="0" err="1">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CHIM</a:t>
            </a:r>
            <a:endParaRPr lang="en-US" altLang="zh-CN" sz="7200" b="1" dirty="0">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endParaRPr>
          </a:p>
          <a:p>
            <a:pPr algn="ctr"/>
            <a:r>
              <a:rPr lang="en-US" altLang="zh-CN" sz="7200" b="1" dirty="0">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TAM </a:t>
            </a:r>
            <a:r>
              <a:rPr lang="en-US" altLang="zh-CN" sz="7200" b="1" dirty="0" err="1">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rPr>
              <a:t>NÔNG</a:t>
            </a:r>
            <a:endParaRPr lang="en-US" altLang="zh-CN" sz="7200" b="1" dirty="0">
              <a:ln>
                <a:solidFill>
                  <a:srgbClr val="C00000"/>
                </a:solidFill>
              </a:ln>
              <a:solidFill>
                <a:srgbClr val="C00000"/>
              </a:solidFill>
              <a:effectLst>
                <a:outerShdw blurRad="38100" dist="25400" dir="5400000" algn="ctr" rotWithShape="0">
                  <a:srgbClr val="6E747A">
                    <a:alpha val="43000"/>
                  </a:srgbClr>
                </a:outerShdw>
              </a:effectLst>
              <a:latin typeface="#9Slide03 AmpleSoft Bold" panose="02000000000000000000" charset="0"/>
              <a:cs typeface="#9Slide03 AmpleSoft Bold" panose="02000000000000000000" charset="0"/>
            </a:endParaRPr>
          </a:p>
        </p:txBody>
      </p:sp>
      <p:sp>
        <p:nvSpPr>
          <p:cNvPr id="8" name="文本框 33"/>
          <p:cNvSpPr txBox="1"/>
          <p:nvPr/>
        </p:nvSpPr>
        <p:spPr>
          <a:xfrm>
            <a:off x="2772410" y="296545"/>
            <a:ext cx="6917690" cy="157479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50000"/>
              </a:lnSpc>
            </a:pPr>
            <a:r>
              <a:rPr sz="3400" dirty="0">
                <a:solidFill>
                  <a:schemeClr val="tx1">
                    <a:lumMod val="75000"/>
                    <a:lumOff val="25000"/>
                  </a:schemeClr>
                </a:solidFill>
                <a:latin typeface="#9Slide03 Roboto Medium" panose="02000000000000000000" charset="0"/>
                <a:cs typeface="#9Slide03 Roboto Medium" panose="02000000000000000000" charset="0"/>
              </a:rPr>
              <a:t>THỰC HÀNH </a:t>
            </a:r>
            <a:r>
              <a:rPr sz="3400" dirty="0" err="1">
                <a:solidFill>
                  <a:schemeClr val="tx1">
                    <a:lumMod val="75000"/>
                    <a:lumOff val="25000"/>
                  </a:schemeClr>
                </a:solidFill>
                <a:latin typeface="#9Slide03 Roboto Medium" panose="02000000000000000000" charset="0"/>
                <a:cs typeface="#9Slide03 Roboto Medium" panose="02000000000000000000" charset="0"/>
              </a:rPr>
              <a:t>ĐỌC</a:t>
            </a:r>
            <a:r>
              <a:rPr sz="3400" dirty="0">
                <a:solidFill>
                  <a:schemeClr val="tx1">
                    <a:lumMod val="75000"/>
                    <a:lumOff val="25000"/>
                  </a:schemeClr>
                </a:solidFill>
                <a:latin typeface="#9Slide03 Roboto Medium" panose="02000000000000000000" charset="0"/>
                <a:cs typeface="#9Slide03 Roboto Medium" panose="02000000000000000000" charset="0"/>
              </a:rPr>
              <a:t> </a:t>
            </a:r>
            <a:r>
              <a:rPr sz="3400" dirty="0" err="1">
                <a:solidFill>
                  <a:schemeClr val="tx1">
                    <a:lumMod val="75000"/>
                    <a:lumOff val="25000"/>
                  </a:schemeClr>
                </a:solidFill>
                <a:latin typeface="#9Slide03 Roboto Medium" panose="02000000000000000000" charset="0"/>
                <a:cs typeface="#9Slide03 Roboto Medium" panose="02000000000000000000" charset="0"/>
              </a:rPr>
              <a:t>HIỂU</a:t>
            </a:r>
            <a:endParaRPr lang="en-US" sz="3400" dirty="0">
              <a:solidFill>
                <a:schemeClr val="tx1">
                  <a:lumMod val="75000"/>
                  <a:lumOff val="25000"/>
                </a:schemeClr>
              </a:solidFill>
              <a:latin typeface="#9Slide03 Roboto Medium" panose="02000000000000000000" charset="0"/>
              <a:cs typeface="#9Slide03 Roboto Medium" panose="02000000000000000000" charset="0"/>
            </a:endParaRPr>
          </a:p>
          <a:p>
            <a:pPr algn="ctr">
              <a:lnSpc>
                <a:spcPct val="150000"/>
              </a:lnSpc>
            </a:pPr>
            <a:endParaRPr sz="3400" dirty="0">
              <a:solidFill>
                <a:schemeClr val="tx1">
                  <a:lumMod val="75000"/>
                  <a:lumOff val="25000"/>
                </a:schemeClr>
              </a:solidFill>
              <a:latin typeface="#9Slide03 Roboto Medium" panose="02000000000000000000" charset="0"/>
              <a:cs typeface="#9Slide03 Roboto Medium" panose="02000000000000000000" charset="0"/>
            </a:endParaRPr>
          </a:p>
        </p:txBody>
      </p:sp>
      <p:sp>
        <p:nvSpPr>
          <p:cNvPr id="9" name="文本框 33"/>
          <p:cNvSpPr txBox="1"/>
          <p:nvPr/>
        </p:nvSpPr>
        <p:spPr>
          <a:xfrm>
            <a:off x="2807970" y="3688080"/>
            <a:ext cx="6917690"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50000"/>
              </a:lnSpc>
            </a:pPr>
            <a:r>
              <a:rPr lang="en-US" sz="2400" dirty="0" err="1">
                <a:solidFill>
                  <a:schemeClr val="tx1"/>
                </a:solidFill>
                <a:latin typeface="#9Slide03 Cabin Condensed Bold" panose="00000806000000000000" pitchFamily="2" charset="0"/>
                <a:cs typeface="#9Slide03 Arima Madurai" panose="00000500000000000000" charset="0"/>
              </a:rPr>
              <a:t>Giáo</a:t>
            </a:r>
            <a:r>
              <a:rPr lang="en-US" sz="2400" dirty="0">
                <a:solidFill>
                  <a:schemeClr val="tx1"/>
                </a:solidFill>
                <a:latin typeface="#9Slide03 Cabin Condensed Bold" panose="00000806000000000000" pitchFamily="2" charset="0"/>
                <a:cs typeface="#9Slide03 Arima Madurai" panose="00000500000000000000" charset="0"/>
              </a:rPr>
              <a:t> </a:t>
            </a:r>
            <a:r>
              <a:rPr lang="en-US" sz="2400" dirty="0" err="1">
                <a:solidFill>
                  <a:schemeClr val="tx1"/>
                </a:solidFill>
                <a:latin typeface="#9Slide03 Cabin Condensed Bold" panose="00000806000000000000" pitchFamily="2" charset="0"/>
                <a:cs typeface="#9Slide03 Arima Madurai" panose="00000500000000000000" charset="0"/>
              </a:rPr>
              <a:t>viên</a:t>
            </a:r>
            <a:r>
              <a:rPr lang="en-US" sz="2400">
                <a:solidFill>
                  <a:schemeClr val="tx1"/>
                </a:solidFill>
                <a:latin typeface="#9Slide03 Cabin Condensed Bold" panose="00000806000000000000" pitchFamily="2" charset="0"/>
                <a:cs typeface="#9Slide03 Arima Madurai" panose="00000500000000000000" charset="0"/>
              </a:rPr>
              <a:t>: </a:t>
            </a:r>
            <a:r>
              <a:rPr lang="en-US" sz="2400" smtClean="0">
                <a:solidFill>
                  <a:schemeClr val="tx1"/>
                </a:solidFill>
                <a:latin typeface="#9Slide03 Cabin Condensed Bold" panose="00000806000000000000" pitchFamily="2" charset="0"/>
                <a:cs typeface="#9Slide03 Arima Madurai" panose="00000500000000000000" charset="0"/>
              </a:rPr>
              <a:t>Hoàng Hạnh</a:t>
            </a:r>
            <a:endParaRPr sz="2400" dirty="0">
              <a:solidFill>
                <a:schemeClr val="tx1"/>
              </a:solidFill>
              <a:latin typeface="#9Slide03 Cabin Condensed Bold" panose="00000806000000000000" pitchFamily="2" charset="0"/>
              <a:cs typeface="#9Slide03 Arima Madurai"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aphicFrame>
        <p:nvGraphicFramePr>
          <p:cNvPr id="27" name="Table 26"/>
          <p:cNvGraphicFramePr>
            <a:graphicFrameLocks noGrp="1"/>
          </p:cNvGraphicFramePr>
          <p:nvPr>
            <p:extLst>
              <p:ext uri="{D42A27DB-BD31-4B8C-83A1-F6EECF244321}">
                <p14:modId xmlns:p14="http://schemas.microsoft.com/office/powerpoint/2010/main" val="751385470"/>
              </p:ext>
            </p:extLst>
          </p:nvPr>
        </p:nvGraphicFramePr>
        <p:xfrm>
          <a:off x="318308" y="1207755"/>
          <a:ext cx="11471102" cy="5268601"/>
        </p:xfrm>
        <a:graphic>
          <a:graphicData uri="http://schemas.openxmlformats.org/drawingml/2006/table">
            <a:tbl>
              <a:tblPr firstRow="1" firstCol="1" bandRow="1">
                <a:tableStyleId>{7DF18680-E054-41AD-8BC1-D1AEF772440D}</a:tableStyleId>
              </a:tblPr>
              <a:tblGrid>
                <a:gridCol w="1818553">
                  <a:extLst>
                    <a:ext uri="{9D8B030D-6E8A-4147-A177-3AD203B41FA5}">
                      <a16:colId xmlns:a16="http://schemas.microsoft.com/office/drawing/2014/main" val="20000"/>
                    </a:ext>
                  </a:extLst>
                </a:gridCol>
                <a:gridCol w="9652549">
                  <a:extLst>
                    <a:ext uri="{9D8B030D-6E8A-4147-A177-3AD203B41FA5}">
                      <a16:colId xmlns:a16="http://schemas.microsoft.com/office/drawing/2014/main" val="20001"/>
                    </a:ext>
                  </a:extLst>
                </a:gridCol>
              </a:tblGrid>
              <a:tr h="5268601">
                <a:tc>
                  <a:txBody>
                    <a:bodyPr/>
                    <a:lstStyle/>
                    <a:p>
                      <a:pPr marL="0" marR="0" algn="ctr">
                        <a:spcBef>
                          <a:spcPts val="600"/>
                        </a:spcBef>
                        <a:spcAft>
                          <a:spcPts val="600"/>
                        </a:spcAft>
                      </a:pPr>
                      <a:r>
                        <a:rPr lang="pt-BR" sz="3000" dirty="0">
                          <a:effectLst/>
                          <a:latin typeface="#9Slide03 Arima Madurai Bold" panose="00000800000000000000" charset="0"/>
                          <a:cs typeface="#9Slide03 Arima Madurai Bold" panose="00000800000000000000" charset="0"/>
                        </a:rPr>
                        <a:t>2. Bố cục</a:t>
                      </a:r>
                    </a:p>
                    <a:p>
                      <a:pPr marL="0" marR="0" algn="ctr">
                        <a:spcBef>
                          <a:spcPts val="600"/>
                        </a:spcBef>
                        <a:spcAft>
                          <a:spcPts val="600"/>
                        </a:spcAft>
                      </a:pPr>
                      <a:r>
                        <a:rPr lang="pt-BR" sz="3000" dirty="0">
                          <a:effectLst/>
                          <a:latin typeface="#9Slide03 Arima Madurai Bold" panose="00000800000000000000" charset="0"/>
                          <a:cs typeface="#9Slide03 Arima Madurai Bold" panose="00000800000000000000" charset="0"/>
                        </a:rPr>
                        <a:t>(5 phần)</a:t>
                      </a:r>
                    </a:p>
                  </a:txBody>
                  <a:tcPr marL="42787" marR="42787" marT="0" marB="0" anchor="ctr">
                    <a:solidFill>
                      <a:schemeClr val="accent6">
                        <a:lumMod val="60000"/>
                        <a:lumOff val="40000"/>
                      </a:schemeClr>
                    </a:solidFill>
                  </a:tcPr>
                </a:tc>
                <a:tc>
                  <a:txBody>
                    <a:bodyPr/>
                    <a:lstStyle/>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txBody>
                  <a:tcPr marL="42787" marR="42787" marT="0" marB="0" anchor="c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8" name="文本框 33"/>
          <p:cNvSpPr txBox="1"/>
          <p:nvPr/>
        </p:nvSpPr>
        <p:spPr>
          <a:xfrm>
            <a:off x="2205183" y="1741480"/>
            <a:ext cx="9405620" cy="4201150"/>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pPr>
              <a:spcAft>
                <a:spcPts val="600"/>
              </a:spcAft>
            </a:pPr>
            <a:r>
              <a:rPr lang="en-US" dirty="0"/>
              <a:t>c) Phần 3: Giới thiệu quá trình hình thành sếu đầu đỏ ở Tràm Chim</a:t>
            </a:r>
          </a:p>
          <a:p>
            <a:pPr>
              <a:spcAft>
                <a:spcPts val="600"/>
              </a:spcAft>
            </a:pPr>
            <a:r>
              <a:rPr lang="en-US" dirty="0"/>
              <a:t>- Đầu năm 1988, sếu trở lại Tràm Chim sau nhiều năm vắng bóng.</a:t>
            </a:r>
          </a:p>
          <a:p>
            <a:pPr>
              <a:spcAft>
                <a:spcPts val="600"/>
              </a:spcAft>
            </a:pPr>
            <a:r>
              <a:rPr lang="en-US" dirty="0"/>
              <a:t>- Sếu trở lại do sinh thái tự nhiên cân bằng, tuy nhiên, sếu chưa định cư hẳn ở đây.</a:t>
            </a:r>
          </a:p>
          <a:p>
            <a:pPr>
              <a:spcAft>
                <a:spcPts val="600"/>
              </a:spcAft>
            </a:pPr>
            <a:r>
              <a:rPr lang="en-US" dirty="0"/>
              <a:t>- Trung tâm Bảo vệ sinh học và môi trường thiên nhiên Tràm Chim đã quy hoạch khu bảo tồn với diện tích hơn 10.000 héc-ta cho sếu sinh </a:t>
            </a:r>
            <a:r>
              <a:rPr lang="en-US" dirty="0" err="1"/>
              <a:t>sống</a:t>
            </a:r>
            <a:r>
              <a:rPr lang="en-US" dirty="0"/>
              <a:t>.</a:t>
            </a:r>
          </a:p>
        </p:txBody>
      </p:sp>
      <p:sp>
        <p:nvSpPr>
          <p:cNvPr id="4" name="文本框 33">
            <a:extLst>
              <a:ext uri="{FF2B5EF4-FFF2-40B4-BE49-F238E27FC236}">
                <a16:creationId xmlns:a16="http://schemas.microsoft.com/office/drawing/2014/main" id="{E029598E-F851-59FA-BF80-B28F8B59A111}"/>
              </a:ext>
            </a:extLst>
          </p:cNvPr>
          <p:cNvSpPr txBox="1"/>
          <p:nvPr/>
        </p:nvSpPr>
        <p:spPr>
          <a:xfrm>
            <a:off x="664845" y="232769"/>
            <a:ext cx="10862310"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1. Nhan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đề</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bố</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cục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thông</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tin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chính</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2800" dirty="0">
              <a:solidFill>
                <a:schemeClr val="tx1">
                  <a:lumMod val="75000"/>
                  <a:lumOff val="25000"/>
                </a:schemeClr>
              </a:solidFill>
              <a:latin typeface="#9Slide03 BoosterNextFYBlack" panose="02000A03000000020004" pitchFamily="2" charset="0"/>
              <a:cs typeface="#9Slide03 Roboto Medium" panose="020000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aphicFrame>
        <p:nvGraphicFramePr>
          <p:cNvPr id="27" name="Table 26"/>
          <p:cNvGraphicFramePr>
            <a:graphicFrameLocks noGrp="1"/>
          </p:cNvGraphicFramePr>
          <p:nvPr>
            <p:extLst>
              <p:ext uri="{D42A27DB-BD31-4B8C-83A1-F6EECF244321}">
                <p14:modId xmlns:p14="http://schemas.microsoft.com/office/powerpoint/2010/main" val="2938929787"/>
              </p:ext>
            </p:extLst>
          </p:nvPr>
        </p:nvGraphicFramePr>
        <p:xfrm>
          <a:off x="312516" y="854407"/>
          <a:ext cx="11476894" cy="5770824"/>
        </p:xfrm>
        <a:graphic>
          <a:graphicData uri="http://schemas.openxmlformats.org/drawingml/2006/table">
            <a:tbl>
              <a:tblPr firstRow="1" firstCol="1" bandRow="1">
                <a:tableStyleId>{7DF18680-E054-41AD-8BC1-D1AEF772440D}</a:tableStyleId>
              </a:tblPr>
              <a:tblGrid>
                <a:gridCol w="1599001">
                  <a:extLst>
                    <a:ext uri="{9D8B030D-6E8A-4147-A177-3AD203B41FA5}">
                      <a16:colId xmlns:a16="http://schemas.microsoft.com/office/drawing/2014/main" val="20000"/>
                    </a:ext>
                  </a:extLst>
                </a:gridCol>
                <a:gridCol w="9877893">
                  <a:extLst>
                    <a:ext uri="{9D8B030D-6E8A-4147-A177-3AD203B41FA5}">
                      <a16:colId xmlns:a16="http://schemas.microsoft.com/office/drawing/2014/main" val="20001"/>
                    </a:ext>
                  </a:extLst>
                </a:gridCol>
              </a:tblGrid>
              <a:tr h="5770824">
                <a:tc>
                  <a:txBody>
                    <a:bodyPr/>
                    <a:lstStyle/>
                    <a:p>
                      <a:pPr marL="0" marR="0" algn="ctr">
                        <a:spcBef>
                          <a:spcPts val="600"/>
                        </a:spcBef>
                        <a:spcAft>
                          <a:spcPts val="600"/>
                        </a:spcAft>
                      </a:pPr>
                      <a:r>
                        <a:rPr lang="pt-BR" sz="2800" dirty="0">
                          <a:effectLst/>
                          <a:latin typeface="#9Slide03 Arima Madurai Bold" panose="00000800000000000000" charset="0"/>
                          <a:cs typeface="#9Slide03 Arima Madurai Bold" panose="00000800000000000000" charset="0"/>
                        </a:rPr>
                        <a:t>2. Bố cục</a:t>
                      </a:r>
                    </a:p>
                    <a:p>
                      <a:pPr marL="0" marR="0" algn="ctr">
                        <a:spcBef>
                          <a:spcPts val="600"/>
                        </a:spcBef>
                        <a:spcAft>
                          <a:spcPts val="600"/>
                        </a:spcAft>
                      </a:pPr>
                      <a:r>
                        <a:rPr lang="pt-BR" sz="2800" dirty="0">
                          <a:effectLst/>
                          <a:latin typeface="#9Slide03 Arima Madurai Bold" panose="00000800000000000000" charset="0"/>
                          <a:cs typeface="#9Slide03 Arima Madurai Bold" panose="00000800000000000000" charset="0"/>
                        </a:rPr>
                        <a:t>(5 phần)</a:t>
                      </a:r>
                    </a:p>
                  </a:txBody>
                  <a:tcPr marL="42787" marR="42787" marT="0" marB="0" anchor="ctr">
                    <a:solidFill>
                      <a:schemeClr val="accent6">
                        <a:lumMod val="60000"/>
                        <a:lumOff val="40000"/>
                      </a:schemeClr>
                    </a:solidFill>
                  </a:tcPr>
                </a:tc>
                <a:tc>
                  <a:txBody>
                    <a:bodyPr/>
                    <a:lstStyle/>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txBody>
                  <a:tcPr marL="42787" marR="42787" marT="0" marB="0" anchor="c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8" name="文本框 33"/>
          <p:cNvSpPr txBox="1"/>
          <p:nvPr/>
        </p:nvSpPr>
        <p:spPr>
          <a:xfrm>
            <a:off x="1982638" y="1108329"/>
            <a:ext cx="9667875" cy="5262979"/>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r>
              <a:rPr lang="en-US" dirty="0"/>
              <a:t>d) Phần 4: Nêu giá trị quý hiếm của sếu đầu đỏ ở Tràm Chim.</a:t>
            </a:r>
          </a:p>
          <a:p>
            <a:r>
              <a:rPr lang="en-US" dirty="0"/>
              <a:t>- Là loài sếu quý hiếm nhất.</a:t>
            </a:r>
          </a:p>
          <a:p>
            <a:r>
              <a:rPr lang="en-US" dirty="0"/>
              <a:t>- Gồm 15 loại sếu được thống kê.</a:t>
            </a:r>
          </a:p>
          <a:p>
            <a:r>
              <a:rPr lang="en-US" dirty="0"/>
              <a:t>- Đặc điểm: màu lông xám nhạt, phơn phớt xanh màu ngọc trai, đầu và một phần cổ trụi lông, da đỏ sẫm, cao từ 1,5 đến 1,6 mét, nặng từ 10 đến 15 ki-lô-gam; có 15 cách thông tin bằng tiếng kêu; hành động vận dụng cơ thể; phân chia lãnh thổ khi sinh sản; tính nóng nảy, bất thường; ăn củ năng, bò sát nhỏ; sống khoảng 30 năm, ấp trứng từ 28 đến 32 ngày; trứng thường nở một con; làm tổ trên mặt đất, đầm lầy và rất thích nhảy múa.</a:t>
            </a:r>
          </a:p>
        </p:txBody>
      </p:sp>
      <p:sp>
        <p:nvSpPr>
          <p:cNvPr id="4" name="文本框 33">
            <a:extLst>
              <a:ext uri="{FF2B5EF4-FFF2-40B4-BE49-F238E27FC236}">
                <a16:creationId xmlns:a16="http://schemas.microsoft.com/office/drawing/2014/main" id="{6B0A3D91-B54D-CA18-9360-52DAE82F9E42}"/>
              </a:ext>
            </a:extLst>
          </p:cNvPr>
          <p:cNvSpPr txBox="1"/>
          <p:nvPr/>
        </p:nvSpPr>
        <p:spPr>
          <a:xfrm>
            <a:off x="664845" y="232769"/>
            <a:ext cx="10862310"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1. Nhan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đề</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bố</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cục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thông</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tin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chính</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2800" dirty="0">
              <a:solidFill>
                <a:schemeClr val="tx1">
                  <a:lumMod val="75000"/>
                  <a:lumOff val="25000"/>
                </a:schemeClr>
              </a:solidFill>
              <a:latin typeface="#9Slide03 BoosterNextFYBlack" panose="02000A03000000020004" pitchFamily="2" charset="0"/>
              <a:cs typeface="#9Slide03 Roboto Medium" panose="020000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aphicFrame>
        <p:nvGraphicFramePr>
          <p:cNvPr id="27" name="Table 26"/>
          <p:cNvGraphicFramePr>
            <a:graphicFrameLocks noGrp="1"/>
          </p:cNvGraphicFramePr>
          <p:nvPr>
            <p:extLst>
              <p:ext uri="{D42A27DB-BD31-4B8C-83A1-F6EECF244321}">
                <p14:modId xmlns:p14="http://schemas.microsoft.com/office/powerpoint/2010/main" val="500501433"/>
              </p:ext>
            </p:extLst>
          </p:nvPr>
        </p:nvGraphicFramePr>
        <p:xfrm>
          <a:off x="545939" y="1398397"/>
          <a:ext cx="11100122" cy="5041620"/>
        </p:xfrm>
        <a:graphic>
          <a:graphicData uri="http://schemas.openxmlformats.org/drawingml/2006/table">
            <a:tbl>
              <a:tblPr firstRow="1" firstCol="1" bandRow="1">
                <a:tableStyleId>{7DF18680-E054-41AD-8BC1-D1AEF772440D}</a:tableStyleId>
              </a:tblPr>
              <a:tblGrid>
                <a:gridCol w="1759740">
                  <a:extLst>
                    <a:ext uri="{9D8B030D-6E8A-4147-A177-3AD203B41FA5}">
                      <a16:colId xmlns:a16="http://schemas.microsoft.com/office/drawing/2014/main" val="20000"/>
                    </a:ext>
                  </a:extLst>
                </a:gridCol>
                <a:gridCol w="9340382">
                  <a:extLst>
                    <a:ext uri="{9D8B030D-6E8A-4147-A177-3AD203B41FA5}">
                      <a16:colId xmlns:a16="http://schemas.microsoft.com/office/drawing/2014/main" val="20001"/>
                    </a:ext>
                  </a:extLst>
                </a:gridCol>
              </a:tblGrid>
              <a:tr h="5041620">
                <a:tc>
                  <a:txBody>
                    <a:bodyPr/>
                    <a:lstStyle/>
                    <a:p>
                      <a:pPr marL="0" marR="0" algn="ctr">
                        <a:spcBef>
                          <a:spcPts val="600"/>
                        </a:spcBef>
                        <a:spcAft>
                          <a:spcPts val="600"/>
                        </a:spcAft>
                      </a:pPr>
                      <a:r>
                        <a:rPr lang="pt-BR" sz="3000" dirty="0">
                          <a:effectLst/>
                          <a:latin typeface="#9Slide03 Arima Madurai Bold" panose="00000800000000000000" charset="0"/>
                          <a:cs typeface="#9Slide03 Arima Madurai Bold" panose="00000800000000000000" charset="0"/>
                        </a:rPr>
                        <a:t>2. Bố cục</a:t>
                      </a:r>
                    </a:p>
                    <a:p>
                      <a:pPr marL="0" marR="0" algn="ctr">
                        <a:spcBef>
                          <a:spcPts val="600"/>
                        </a:spcBef>
                        <a:spcAft>
                          <a:spcPts val="600"/>
                        </a:spcAft>
                      </a:pPr>
                      <a:r>
                        <a:rPr lang="pt-BR" sz="3000" dirty="0">
                          <a:effectLst/>
                          <a:latin typeface="#9Slide03 Arima Madurai Bold" panose="00000800000000000000" charset="0"/>
                          <a:cs typeface="#9Slide03 Arima Madurai Bold" panose="00000800000000000000" charset="0"/>
                        </a:rPr>
                        <a:t>(5 phần)</a:t>
                      </a:r>
                    </a:p>
                    <a:p>
                      <a:pPr marL="0" marR="0" algn="ctr">
                        <a:spcBef>
                          <a:spcPts val="600"/>
                        </a:spcBef>
                        <a:spcAft>
                          <a:spcPts val="600"/>
                        </a:spcAft>
                      </a:pPr>
                      <a:endParaRPr lang="pt-BR" sz="3000" dirty="0">
                        <a:effectLst/>
                        <a:latin typeface="#9Slide03 Arima Madurai Bold" panose="00000800000000000000" charset="0"/>
                        <a:cs typeface="#9Slide03 Arima Madurai Bold" panose="00000800000000000000" charset="0"/>
                      </a:endParaRPr>
                    </a:p>
                  </a:txBody>
                  <a:tcPr marL="42787" marR="42787" marT="0" marB="0" anchor="ctr">
                    <a:solidFill>
                      <a:schemeClr val="accent6">
                        <a:lumMod val="60000"/>
                        <a:lumOff val="40000"/>
                      </a:schemeClr>
                    </a:solidFill>
                  </a:tcPr>
                </a:tc>
                <a:tc>
                  <a:txBody>
                    <a:bodyPr/>
                    <a:lstStyle/>
                    <a:p>
                      <a:pPr marL="0" marR="0" algn="just">
                        <a:spcBef>
                          <a:spcPts val="600"/>
                        </a:spcBef>
                        <a:spcAft>
                          <a:spcPts val="600"/>
                        </a:spcAft>
                      </a:pPr>
                      <a:endParaRPr lang="en-US" sz="3000" dirty="0">
                        <a:effectLst/>
                        <a:latin typeface="#9Slide03 Arima Madurai Bold" panose="00000800000000000000" charset="0"/>
                        <a:ea typeface="Times New Roman" panose="02020603050405020304" charset="0"/>
                        <a:cs typeface="#9Slide03 Arima Madurai Bold" panose="00000800000000000000" charset="0"/>
                      </a:endParaRPr>
                    </a:p>
                  </a:txBody>
                  <a:tcPr marL="42787" marR="42787" marT="0" marB="0" anchor="c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8" name="文本框 33"/>
          <p:cNvSpPr txBox="1"/>
          <p:nvPr/>
        </p:nvSpPr>
        <p:spPr>
          <a:xfrm>
            <a:off x="2432814" y="2588172"/>
            <a:ext cx="8956675" cy="2554545"/>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pPr>
              <a:spcBef>
                <a:spcPts val="600"/>
              </a:spcBef>
              <a:spcAft>
                <a:spcPts val="600"/>
              </a:spcAft>
            </a:pPr>
            <a:r>
              <a:rPr lang="en-US" dirty="0"/>
              <a:t>e) Phần 5: Kêu gọi bảo tồn sếu đầu đỏ</a:t>
            </a:r>
          </a:p>
          <a:p>
            <a:pPr>
              <a:spcBef>
                <a:spcPts val="600"/>
              </a:spcBef>
              <a:spcAft>
                <a:spcPts val="600"/>
              </a:spcAft>
            </a:pPr>
            <a:r>
              <a:rPr lang="en-US" dirty="0"/>
              <a:t>- Sếu đầu đỏ chỉ xuất hiện trong các vùng Đông Nam Á nên khẩn thiết phải bảo vệ chúng</a:t>
            </a:r>
          </a:p>
          <a:p>
            <a:pPr>
              <a:spcBef>
                <a:spcPts val="600"/>
              </a:spcBef>
              <a:spcAft>
                <a:spcPts val="600"/>
              </a:spcAft>
            </a:pPr>
            <a:r>
              <a:rPr lang="en-US" dirty="0"/>
              <a:t>- Tràm Chim có trung tâm nghiên cứu về sếu trên thế giới, nhà khách cho khách du lịch.</a:t>
            </a:r>
          </a:p>
        </p:txBody>
      </p:sp>
      <p:sp>
        <p:nvSpPr>
          <p:cNvPr id="4" name="文本框 33">
            <a:extLst>
              <a:ext uri="{FF2B5EF4-FFF2-40B4-BE49-F238E27FC236}">
                <a16:creationId xmlns:a16="http://schemas.microsoft.com/office/drawing/2014/main" id="{1F3F7866-52B4-DE98-558B-41B66E9C32D4}"/>
              </a:ext>
            </a:extLst>
          </p:cNvPr>
          <p:cNvSpPr txBox="1"/>
          <p:nvPr/>
        </p:nvSpPr>
        <p:spPr>
          <a:xfrm>
            <a:off x="664845" y="494379"/>
            <a:ext cx="10862310"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1. Nhan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đề</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bố</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cục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thông</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tin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chính</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2800" dirty="0">
              <a:solidFill>
                <a:schemeClr val="tx1">
                  <a:lumMod val="75000"/>
                  <a:lumOff val="25000"/>
                </a:schemeClr>
              </a:solidFill>
              <a:latin typeface="#9Slide03 BoosterNextFYBlack" panose="02000A03000000020004" pitchFamily="2" charset="0"/>
              <a:cs typeface="#9Slide03 Roboto Medium" panose="020000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aphicFrame>
        <p:nvGraphicFramePr>
          <p:cNvPr id="27" name="Table 26"/>
          <p:cNvGraphicFramePr>
            <a:graphicFrameLocks noGrp="1"/>
          </p:cNvGraphicFramePr>
          <p:nvPr>
            <p:extLst>
              <p:ext uri="{D42A27DB-BD31-4B8C-83A1-F6EECF244321}">
                <p14:modId xmlns:p14="http://schemas.microsoft.com/office/powerpoint/2010/main" val="1236644916"/>
              </p:ext>
            </p:extLst>
          </p:nvPr>
        </p:nvGraphicFramePr>
        <p:xfrm>
          <a:off x="321567" y="1207625"/>
          <a:ext cx="11548866" cy="5239474"/>
        </p:xfrm>
        <a:graphic>
          <a:graphicData uri="http://schemas.openxmlformats.org/drawingml/2006/table">
            <a:tbl>
              <a:tblPr firstRow="1" firstCol="1" bandRow="1">
                <a:tableStyleId>{7DF18680-E054-41AD-8BC1-D1AEF772440D}</a:tableStyleId>
              </a:tblPr>
              <a:tblGrid>
                <a:gridCol w="1830881">
                  <a:extLst>
                    <a:ext uri="{9D8B030D-6E8A-4147-A177-3AD203B41FA5}">
                      <a16:colId xmlns:a16="http://schemas.microsoft.com/office/drawing/2014/main" val="20000"/>
                    </a:ext>
                  </a:extLst>
                </a:gridCol>
                <a:gridCol w="9717985">
                  <a:extLst>
                    <a:ext uri="{9D8B030D-6E8A-4147-A177-3AD203B41FA5}">
                      <a16:colId xmlns:a16="http://schemas.microsoft.com/office/drawing/2014/main" val="20001"/>
                    </a:ext>
                  </a:extLst>
                </a:gridCol>
              </a:tblGrid>
              <a:tr h="5239474">
                <a:tc>
                  <a:txBody>
                    <a:bodyPr/>
                    <a:lstStyle/>
                    <a:p>
                      <a:pPr marL="0" marR="0" algn="ctr">
                        <a:spcBef>
                          <a:spcPts val="600"/>
                        </a:spcBef>
                        <a:spcAft>
                          <a:spcPts val="600"/>
                        </a:spcAft>
                      </a:pPr>
                      <a:r>
                        <a:rPr lang="pt-BR" sz="3000" dirty="0">
                          <a:effectLst/>
                          <a:latin typeface="#9Slide03 Arima Madurai Bold" panose="00000800000000000000" charset="0"/>
                          <a:cs typeface="#9Slide03 Arima Madurai Bold" panose="00000800000000000000" charset="0"/>
                        </a:rPr>
                        <a:t>NHẬN XÉT CHUNG</a:t>
                      </a:r>
                    </a:p>
                  </a:txBody>
                  <a:tcPr marL="42787" marR="42787" marT="0" marB="0" anchor="ctr">
                    <a:solidFill>
                      <a:schemeClr val="accent6">
                        <a:lumMod val="60000"/>
                        <a:lumOff val="40000"/>
                      </a:schemeClr>
                    </a:solidFill>
                  </a:tcPr>
                </a:tc>
                <a:tc>
                  <a:txBody>
                    <a:bodyPr/>
                    <a:lstStyle/>
                    <a:p>
                      <a:pPr marL="0" marR="0" algn="just">
                        <a:spcBef>
                          <a:spcPts val="600"/>
                        </a:spcBef>
                        <a:spcAft>
                          <a:spcPts val="600"/>
                        </a:spcAft>
                      </a:pPr>
                      <a:endParaRPr lang="en-US" sz="30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30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30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30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3000" dirty="0">
                        <a:effectLst/>
                        <a:latin typeface="#9Slide03 Arima Madurai Bold" panose="00000800000000000000" charset="0"/>
                        <a:ea typeface="Times New Roman" panose="02020603050405020304" charset="0"/>
                        <a:cs typeface="#9Slide03 Arima Madurai Bold" panose="00000800000000000000" charset="0"/>
                      </a:endParaRPr>
                    </a:p>
                  </a:txBody>
                  <a:tcPr marL="42787" marR="42787" marT="0" marB="0" anchor="c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8" name="文本框 33"/>
          <p:cNvSpPr txBox="1"/>
          <p:nvPr/>
        </p:nvSpPr>
        <p:spPr>
          <a:xfrm>
            <a:off x="2202558" y="1372910"/>
            <a:ext cx="9324597" cy="4955203"/>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pPr>
              <a:spcAft>
                <a:spcPts val="600"/>
              </a:spcAft>
            </a:pPr>
            <a:r>
              <a:rPr lang="en-US" dirty="0"/>
              <a:t>+ Thông tin nói về giá trị nổi bật của sếu đầu đỏ: là “sứ thần của môi sinh”, là “nhà quý tộc đáng yêu trong các loài chim”, “loài sếu quý hiếm nhất trong các loại sếu hiện được thống kê.”.</a:t>
            </a:r>
          </a:p>
          <a:p>
            <a:pPr>
              <a:spcAft>
                <a:spcPts val="600"/>
              </a:spcAft>
            </a:pPr>
            <a:r>
              <a:rPr lang="en-US" dirty="0"/>
              <a:t>+ Vẻ đẹp và giá trị của vườn quốc gia Tràm Chim: Nơi đây có sự cân bằng sinh thái tự nhiên; là địa điểm du lịch hấp dẫn cho du khách trong và ngoài nước.</a:t>
            </a:r>
          </a:p>
          <a:p>
            <a:pPr>
              <a:spcAft>
                <a:spcPts val="600"/>
              </a:spcAft>
            </a:pPr>
            <a:r>
              <a:rPr lang="en-US" dirty="0"/>
              <a:t>+ Những hành động: cần truyên truyền, quảng bá trong nước và nước ngoài về vẻ đẹp và giá trị của danh lam thắng cảnh Tràm Chim; có giải pháp hiệu quả trong việc bảo vệ loài chim quý hiếm Sếu đầu đỏ.</a:t>
            </a:r>
          </a:p>
        </p:txBody>
      </p:sp>
      <p:sp>
        <p:nvSpPr>
          <p:cNvPr id="4" name="文本框 33">
            <a:extLst>
              <a:ext uri="{FF2B5EF4-FFF2-40B4-BE49-F238E27FC236}">
                <a16:creationId xmlns:a16="http://schemas.microsoft.com/office/drawing/2014/main" id="{D20FED41-C9AB-642E-74C7-4924492370CB}"/>
              </a:ext>
            </a:extLst>
          </p:cNvPr>
          <p:cNvSpPr txBox="1"/>
          <p:nvPr/>
        </p:nvSpPr>
        <p:spPr>
          <a:xfrm>
            <a:off x="664845" y="340153"/>
            <a:ext cx="10862310"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1. Nhan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đề</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bố</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cục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thông</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tin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chính</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2800" dirty="0">
              <a:solidFill>
                <a:schemeClr val="tx1">
                  <a:lumMod val="75000"/>
                  <a:lumOff val="25000"/>
                </a:schemeClr>
              </a:solidFill>
              <a:latin typeface="#9Slide03 BoosterNextFYBlack" panose="02000A03000000020004" pitchFamily="2" charset="0"/>
              <a:cs typeface="#9Slide03 Roboto Medium" panose="020000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descr="6e3e461d6fe4261ffac34bab182ac1ed"/>
          <p:cNvPicPr>
            <a:picLocks noChangeAspect="1"/>
          </p:cNvPicPr>
          <p:nvPr/>
        </p:nvPicPr>
        <p:blipFill>
          <a:blip r:embed="rId6"/>
          <a:stretch>
            <a:fillRect/>
          </a:stretch>
        </p:blipFill>
        <p:spPr>
          <a:xfrm>
            <a:off x="1400629" y="440062"/>
            <a:ext cx="8783093" cy="5183561"/>
          </a:xfrm>
          <a:prstGeom prst="rect">
            <a:avLst/>
          </a:prstGeom>
        </p:spPr>
      </p:pic>
      <p:sp>
        <p:nvSpPr>
          <p:cNvPr id="6" name="文本框 33"/>
          <p:cNvSpPr txBox="1"/>
          <p:nvPr/>
        </p:nvSpPr>
        <p:spPr>
          <a:xfrm>
            <a:off x="2608285" y="1768475"/>
            <a:ext cx="6367780" cy="156966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3200" dirty="0">
                <a:solidFill>
                  <a:schemeClr val="tx1">
                    <a:lumMod val="75000"/>
                    <a:lumOff val="25000"/>
                  </a:schemeClr>
                </a:solidFill>
                <a:latin typeface="#9Slide03 BoosterNextFYBlack" panose="02000A03000000020004" pitchFamily="2" charset="0"/>
                <a:cs typeface="#9Slide03 Roboto Medium" panose="02000000000000000000" charset="0"/>
              </a:rPr>
              <a:t>2. Đặc điểm của VBTT; mối quan hệ giữa đặc điểm và mục đích của </a:t>
            </a:r>
            <a:r>
              <a:rPr lang="en-US" sz="32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32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32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3200" dirty="0">
              <a:solidFill>
                <a:schemeClr val="tx1">
                  <a:lumMod val="75000"/>
                  <a:lumOff val="25000"/>
                </a:schemeClr>
              </a:solidFill>
              <a:latin typeface="#9Slide03 BoosterNextFYBlack" panose="02000A03000000020004" pitchFamily="2" charset="0"/>
              <a:cs typeface="#9Slide03 Roboto Medium" panose="02000000000000000000" charset="0"/>
            </a:endParaRPr>
          </a:p>
        </p:txBody>
      </p:sp>
      <p:pic>
        <p:nvPicPr>
          <p:cNvPr id="10"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7955" y="3429000"/>
            <a:ext cx="2678430" cy="2655570"/>
          </a:xfrm>
          <a:prstGeom prst="rect">
            <a:avLst/>
          </a:prstGeom>
        </p:spPr>
      </p:pic>
      <p:sp>
        <p:nvSpPr>
          <p:cNvPr id="2" name="文本框 33">
            <a:hlinkClick r:id="rId8" action="ppaction://hlinkfile"/>
            <a:extLst>
              <a:ext uri="{FF2B5EF4-FFF2-40B4-BE49-F238E27FC236}">
                <a16:creationId xmlns:a16="http://schemas.microsoft.com/office/drawing/2014/main" id="{56F40072-BD54-DDF2-432D-23435D9A599F}"/>
              </a:ext>
            </a:extLst>
          </p:cNvPr>
          <p:cNvSpPr txBox="1"/>
          <p:nvPr/>
        </p:nvSpPr>
        <p:spPr>
          <a:xfrm>
            <a:off x="2585608" y="3429000"/>
            <a:ext cx="6915150" cy="46166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400" u="sng" dirty="0">
                <a:solidFill>
                  <a:srgbClr val="0070C0"/>
                </a:solidFill>
                <a:latin typeface="#9Slide03 BoosterNextFYBlack" panose="02000A03000000020004" pitchFamily="2" charset="0"/>
                <a:cs typeface="#9Slide03 Roboto Medium" panose="02000000000000000000" charset="0"/>
              </a:rPr>
              <a:t>PHIẾU HỌC TẬP </a:t>
            </a:r>
            <a:r>
              <a:rPr lang="en-US" sz="2400" u="sng" dirty="0" err="1">
                <a:solidFill>
                  <a:srgbClr val="0070C0"/>
                </a:solidFill>
                <a:latin typeface="#9Slide03 BoosterNextFYBlack" panose="02000A03000000020004" pitchFamily="2" charset="0"/>
                <a:cs typeface="#9Slide03 Roboto Medium" panose="02000000000000000000" charset="0"/>
              </a:rPr>
              <a:t>SỐ</a:t>
            </a:r>
            <a:r>
              <a:rPr lang="en-US" sz="2400" u="sng" dirty="0">
                <a:solidFill>
                  <a:srgbClr val="0070C0"/>
                </a:solidFill>
                <a:latin typeface="#9Slide03 BoosterNextFYBlack" panose="02000A03000000020004" pitchFamily="2" charset="0"/>
                <a:cs typeface="#9Slide03 Roboto Medium" panose="02000000000000000000" charset="0"/>
              </a:rPr>
              <a:t> 02</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aphicFrame>
        <p:nvGraphicFramePr>
          <p:cNvPr id="26" name="Table 25"/>
          <p:cNvGraphicFramePr>
            <a:graphicFrameLocks noGrp="1"/>
          </p:cNvGraphicFramePr>
          <p:nvPr>
            <p:extLst>
              <p:ext uri="{D42A27DB-BD31-4B8C-83A1-F6EECF244321}">
                <p14:modId xmlns:p14="http://schemas.microsoft.com/office/powerpoint/2010/main" val="3544835929"/>
              </p:ext>
            </p:extLst>
          </p:nvPr>
        </p:nvGraphicFramePr>
        <p:xfrm>
          <a:off x="613458" y="1385707"/>
          <a:ext cx="11220744" cy="5163562"/>
        </p:xfrm>
        <a:graphic>
          <a:graphicData uri="http://schemas.openxmlformats.org/drawingml/2006/table">
            <a:tbl>
              <a:tblPr firstRow="1" firstCol="1" bandRow="1">
                <a:tableStyleId>{21E4AEA4-8DFA-4A89-87EB-49C32662AFE0}</a:tableStyleId>
              </a:tblPr>
              <a:tblGrid>
                <a:gridCol w="1741217">
                  <a:extLst>
                    <a:ext uri="{9D8B030D-6E8A-4147-A177-3AD203B41FA5}">
                      <a16:colId xmlns:a16="http://schemas.microsoft.com/office/drawing/2014/main" val="20000"/>
                    </a:ext>
                  </a:extLst>
                </a:gridCol>
                <a:gridCol w="9479527">
                  <a:extLst>
                    <a:ext uri="{9D8B030D-6E8A-4147-A177-3AD203B41FA5}">
                      <a16:colId xmlns:a16="http://schemas.microsoft.com/office/drawing/2014/main" val="20001"/>
                    </a:ext>
                  </a:extLst>
                </a:gridCol>
              </a:tblGrid>
              <a:tr h="622042">
                <a:tc>
                  <a:txBody>
                    <a:bodyPr/>
                    <a:lstStyle/>
                    <a:p>
                      <a:pPr marL="0" marR="0" algn="ctr">
                        <a:spcBef>
                          <a:spcPts val="600"/>
                        </a:spcBef>
                        <a:spcAft>
                          <a:spcPts val="600"/>
                        </a:spcAft>
                      </a:pPr>
                      <a:r>
                        <a:rPr lang="en-US" sz="2400" dirty="0">
                          <a:solidFill>
                            <a:schemeClr val="tx1"/>
                          </a:solidFill>
                          <a:effectLst/>
                          <a:latin typeface="#9Slide03 BoosterNextFYBlack" panose="02000A03000000020004" charset="0"/>
                          <a:ea typeface="Times New Roman" panose="02020603050405020304" charset="0"/>
                          <a:cs typeface="#9Slide03 Arima Madurai Bold" panose="00000800000000000000" charset="0"/>
                        </a:rPr>
                        <a:t>Yêu cầu</a:t>
                      </a:r>
                    </a:p>
                  </a:txBody>
                  <a:tcPr marL="21484" marR="21484" marT="0" marB="0" anchor="ctr"/>
                </a:tc>
                <a:tc>
                  <a:txBody>
                    <a:bodyPr/>
                    <a:lstStyle/>
                    <a:p>
                      <a:pPr marL="0" marR="0" algn="ctr">
                        <a:spcBef>
                          <a:spcPts val="600"/>
                        </a:spcBef>
                        <a:spcAft>
                          <a:spcPts val="600"/>
                        </a:spcAft>
                      </a:pPr>
                      <a:r>
                        <a:rPr lang="en-US" sz="2400" dirty="0" err="1">
                          <a:solidFill>
                            <a:schemeClr val="tx1"/>
                          </a:solidFill>
                          <a:effectLst/>
                          <a:latin typeface="#9Slide03 BoosterNextFYBlack" panose="02000A03000000020004" charset="0"/>
                          <a:cs typeface="#9Slide03 Arima Madurai Bold" panose="00000800000000000000" charset="0"/>
                        </a:rPr>
                        <a:t>Nội dung</a:t>
                      </a:r>
                      <a:endParaRPr lang="en-US" sz="2400" dirty="0" err="1">
                        <a:solidFill>
                          <a:schemeClr val="tx1"/>
                        </a:solidFill>
                        <a:effectLst/>
                        <a:latin typeface="#9Slide03 BoosterNextFYBlack" panose="02000A03000000020004" charset="0"/>
                        <a:ea typeface="Times New Roman" panose="02020603050405020304" charset="0"/>
                        <a:cs typeface="#9Slide03 Arima Madurai Bold" panose="00000800000000000000" charset="0"/>
                      </a:endParaRPr>
                    </a:p>
                  </a:txBody>
                  <a:tcPr marL="21484" marR="21484" marT="0" marB="0" anchor="ctr"/>
                </a:tc>
                <a:extLst>
                  <a:ext uri="{0D108BD9-81ED-4DB2-BD59-A6C34878D82A}">
                    <a16:rowId xmlns:a16="http://schemas.microsoft.com/office/drawing/2014/main" val="10000"/>
                  </a:ext>
                </a:extLst>
              </a:tr>
              <a:tr h="4427776">
                <a:tc>
                  <a:txBody>
                    <a:bodyPr/>
                    <a:lstStyle/>
                    <a:p>
                      <a:pPr marL="0" marR="0" algn="just">
                        <a:spcBef>
                          <a:spcPts val="600"/>
                        </a:spcBef>
                        <a:spcAft>
                          <a:spcPts val="600"/>
                        </a:spcAft>
                      </a:pPr>
                      <a:r>
                        <a:rPr lang="en-US" sz="2400" dirty="0">
                          <a:solidFill>
                            <a:schemeClr val="tx1"/>
                          </a:solidFill>
                          <a:effectLst/>
                          <a:latin typeface="#9Slide03 Arima Madurai Bold" panose="00000800000000000000" charset="0"/>
                          <a:cs typeface="#9Slide03 Arima Madurai Bold" panose="00000800000000000000" charset="0"/>
                        </a:rPr>
                        <a:t> </a:t>
                      </a:r>
                      <a:endParaRPr lang="en-US" sz="2400" b="0" dirty="0">
                        <a:solidFill>
                          <a:schemeClr val="tx1"/>
                        </a:solidFill>
                        <a:effectLst/>
                        <a:latin typeface="#9Slide03 Arima Madurai Bold" panose="00000800000000000000" charset="0"/>
                        <a:cs typeface="#9Slide03 Arima Madurai Bold" panose="00000800000000000000" charset="0"/>
                      </a:endParaRPr>
                    </a:p>
                    <a:p>
                      <a:pPr marL="0" marR="0" algn="just">
                        <a:spcBef>
                          <a:spcPts val="600"/>
                        </a:spcBef>
                        <a:spcAft>
                          <a:spcPts val="600"/>
                        </a:spcAft>
                      </a:pPr>
                      <a:endParaRPr lang="en-US" sz="2400" b="0" dirty="0">
                        <a:solidFill>
                          <a:schemeClr val="tx1"/>
                        </a:solidFill>
                        <a:effectLst/>
                        <a:latin typeface="#9Slide03 Arima Madurai Bold" panose="00000800000000000000" charset="0"/>
                        <a:ea typeface="Times New Roman" panose="02020603050405020304" charset="0"/>
                        <a:cs typeface="#9Slide03 Arima Madurai Bold" panose="00000800000000000000" charset="0"/>
                      </a:endParaRPr>
                    </a:p>
                    <a:p>
                      <a:pPr marL="0" marR="0" algn="ctr">
                        <a:spcBef>
                          <a:spcPts val="600"/>
                        </a:spcBef>
                        <a:spcAft>
                          <a:spcPts val="600"/>
                        </a:spcAft>
                      </a:pPr>
                      <a:r>
                        <a:rPr lang="en-US" sz="2800" b="0" dirty="0">
                          <a:solidFill>
                            <a:schemeClr val="tx1"/>
                          </a:solidFill>
                          <a:effectLst/>
                          <a:latin typeface="#9Slide03 Arima Madurai Bold" panose="00000800000000000000" charset="0"/>
                          <a:ea typeface="Times New Roman" panose="02020603050405020304" charset="0"/>
                          <a:cs typeface="#9Slide03 Arima Madurai Bold" panose="00000800000000000000" charset="0"/>
                        </a:rPr>
                        <a:t>1. Đặc điểm của VBTT giới thiệu một danh lam </a:t>
                      </a:r>
                      <a:r>
                        <a:rPr lang="en-US" sz="2800" b="0" dirty="0" err="1">
                          <a:solidFill>
                            <a:schemeClr val="tx1"/>
                          </a:solidFill>
                          <a:effectLst/>
                          <a:latin typeface="#9Slide03 Arima Madurai Bold" panose="00000800000000000000" charset="0"/>
                          <a:ea typeface="Times New Roman" panose="02020603050405020304" charset="0"/>
                          <a:cs typeface="#9Slide03 Arima Madurai Bold" panose="00000800000000000000" charset="0"/>
                        </a:rPr>
                        <a:t>thắng</a:t>
                      </a:r>
                      <a:r>
                        <a:rPr lang="en-US" sz="2800" b="0" dirty="0">
                          <a:solidFill>
                            <a:schemeClr val="tx1"/>
                          </a:solidFill>
                          <a:effectLst/>
                          <a:latin typeface="#9Slide03 Arima Madurai Bold" panose="00000800000000000000" charset="0"/>
                          <a:ea typeface="Times New Roman" panose="02020603050405020304" charset="0"/>
                          <a:cs typeface="#9Slide03 Arima Madurai Bold" panose="00000800000000000000" charset="0"/>
                        </a:rPr>
                        <a:t> </a:t>
                      </a:r>
                      <a:r>
                        <a:rPr lang="en-US" sz="2800" b="0" dirty="0" err="1">
                          <a:solidFill>
                            <a:schemeClr val="tx1"/>
                          </a:solidFill>
                          <a:effectLst/>
                          <a:latin typeface="#9Slide03 Arima Madurai Bold" panose="00000800000000000000" charset="0"/>
                          <a:ea typeface="Times New Roman" panose="02020603050405020304" charset="0"/>
                          <a:cs typeface="#9Slide03 Arima Madurai Bold" panose="00000800000000000000" charset="0"/>
                        </a:rPr>
                        <a:t>cảnh</a:t>
                      </a:r>
                      <a:endParaRPr lang="en-US" sz="2800" b="0" dirty="0">
                        <a:solidFill>
                          <a:schemeClr val="tx1"/>
                        </a:solidFill>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b="0" dirty="0">
                        <a:solidFill>
                          <a:schemeClr val="tx1"/>
                        </a:solidFill>
                        <a:effectLst/>
                        <a:latin typeface="#9Slide03 Arima Madurai Bold" panose="00000800000000000000" charset="0"/>
                        <a:ea typeface="Times New Roman" panose="02020603050405020304" charset="0"/>
                        <a:cs typeface="#9Slide03 Arima Madurai Bold" panose="00000800000000000000" charset="0"/>
                      </a:endParaRPr>
                    </a:p>
                  </a:txBody>
                  <a:tcPr marL="21484" marR="21484" marT="0" marB="0" anchor="ctr"/>
                </a:tc>
                <a:tc>
                  <a:txBody>
                    <a:bodyPr/>
                    <a:lstStyle/>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txBody>
                  <a:tcPr marL="21484" marR="21484" marT="0" marB="0" anchor="ctr"/>
                </a:tc>
                <a:extLst>
                  <a:ext uri="{0D108BD9-81ED-4DB2-BD59-A6C34878D82A}">
                    <a16:rowId xmlns:a16="http://schemas.microsoft.com/office/drawing/2014/main" val="10001"/>
                  </a:ext>
                </a:extLst>
              </a:tr>
            </a:tbl>
          </a:graphicData>
        </a:graphic>
      </p:graphicFrame>
      <p:sp>
        <p:nvSpPr>
          <p:cNvPr id="3" name="文本框 33"/>
          <p:cNvSpPr txBox="1"/>
          <p:nvPr/>
        </p:nvSpPr>
        <p:spPr>
          <a:xfrm>
            <a:off x="2500334" y="2235162"/>
            <a:ext cx="9222996" cy="3970318"/>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r>
              <a:rPr lang="en-US" dirty="0"/>
              <a:t>- Cách thức trình bày: phân loại đối tượng, từ giới thiệu khái quát quần thể động, thực vật phong phú và đa dạng đến giới thiệu cụ thể, chi tiết từng đặc điểm về loại sếu đầu đỏ.</a:t>
            </a:r>
          </a:p>
          <a:p>
            <a:r>
              <a:rPr lang="en-US" dirty="0"/>
              <a:t>- Yếu tố hình thức: </a:t>
            </a:r>
          </a:p>
          <a:p>
            <a:r>
              <a:rPr lang="en-US" dirty="0"/>
              <a:t>+ Bố cục chia rõ ràng (5 phần).</a:t>
            </a:r>
          </a:p>
          <a:p>
            <a:r>
              <a:rPr lang="en-US" dirty="0"/>
              <a:t>+ Hình ảnh minh hoạ sinh động về loài sếu đầu đỏ.</a:t>
            </a:r>
          </a:p>
          <a:p>
            <a:r>
              <a:rPr lang="en-US" dirty="0"/>
              <a:t>- Kết hợp các PTBĐ:  yếu tố miêu tả, biểu cảm sử dụng hiệu quả trong quá trình thuyết minh về loài sếu.</a:t>
            </a:r>
          </a:p>
        </p:txBody>
      </p:sp>
      <p:sp>
        <p:nvSpPr>
          <p:cNvPr id="5" name="TextBox 4">
            <a:extLst>
              <a:ext uri="{FF2B5EF4-FFF2-40B4-BE49-F238E27FC236}">
                <a16:creationId xmlns:a16="http://schemas.microsoft.com/office/drawing/2014/main" id="{6486EA66-74C4-723B-41FD-4D8034DB0AE5}"/>
              </a:ext>
            </a:extLst>
          </p:cNvPr>
          <p:cNvSpPr txBox="1"/>
          <p:nvPr/>
        </p:nvSpPr>
        <p:spPr>
          <a:xfrm>
            <a:off x="667473" y="175466"/>
            <a:ext cx="10857053" cy="954107"/>
          </a:xfrm>
          <a:prstGeom prst="rect">
            <a:avLst/>
          </a:prstGeom>
          <a:noFill/>
        </p:spPr>
        <p:txBody>
          <a:bodyPr wrap="square">
            <a:spAutoFit/>
          </a:bodyPr>
          <a:lstStyle/>
          <a:p>
            <a:pPr algn="ct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2.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Đặc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điểm</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VBTT</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a:t>
            </a:r>
          </a:p>
          <a:p>
            <a:pPr algn="ct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mối</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quan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hệ</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giữa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đặc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điểm</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và</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mục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đích</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aphicFrame>
        <p:nvGraphicFramePr>
          <p:cNvPr id="26" name="Table 25"/>
          <p:cNvGraphicFramePr>
            <a:graphicFrameLocks noGrp="1"/>
          </p:cNvGraphicFramePr>
          <p:nvPr>
            <p:extLst>
              <p:ext uri="{D42A27DB-BD31-4B8C-83A1-F6EECF244321}">
                <p14:modId xmlns:p14="http://schemas.microsoft.com/office/powerpoint/2010/main" val="139597060"/>
              </p:ext>
            </p:extLst>
          </p:nvPr>
        </p:nvGraphicFramePr>
        <p:xfrm>
          <a:off x="388663" y="1296441"/>
          <a:ext cx="11414671" cy="5127508"/>
        </p:xfrm>
        <a:graphic>
          <a:graphicData uri="http://schemas.openxmlformats.org/drawingml/2006/table">
            <a:tbl>
              <a:tblPr firstRow="1" firstCol="1" bandRow="1">
                <a:tableStyleId>{21E4AEA4-8DFA-4A89-87EB-49C32662AFE0}</a:tableStyleId>
              </a:tblPr>
              <a:tblGrid>
                <a:gridCol w="1980987">
                  <a:extLst>
                    <a:ext uri="{9D8B030D-6E8A-4147-A177-3AD203B41FA5}">
                      <a16:colId xmlns:a16="http://schemas.microsoft.com/office/drawing/2014/main" val="20000"/>
                    </a:ext>
                  </a:extLst>
                </a:gridCol>
                <a:gridCol w="9433684">
                  <a:extLst>
                    <a:ext uri="{9D8B030D-6E8A-4147-A177-3AD203B41FA5}">
                      <a16:colId xmlns:a16="http://schemas.microsoft.com/office/drawing/2014/main" val="20001"/>
                    </a:ext>
                  </a:extLst>
                </a:gridCol>
              </a:tblGrid>
              <a:tr h="529485">
                <a:tc>
                  <a:txBody>
                    <a:bodyPr/>
                    <a:lstStyle/>
                    <a:p>
                      <a:pPr marL="0" marR="0" algn="ctr">
                        <a:spcBef>
                          <a:spcPts val="600"/>
                        </a:spcBef>
                        <a:spcAft>
                          <a:spcPts val="600"/>
                        </a:spcAft>
                      </a:pPr>
                      <a:r>
                        <a:rPr lang="en-US" sz="2400" dirty="0">
                          <a:solidFill>
                            <a:schemeClr val="tx1"/>
                          </a:solidFill>
                          <a:effectLst/>
                          <a:latin typeface="#9Slide03 BoosterNextFYBlack" panose="02000A03000000020004" charset="0"/>
                          <a:ea typeface="Times New Roman" panose="02020603050405020304" charset="0"/>
                          <a:cs typeface="#9Slide03 Arima Madurai Bold" panose="00000800000000000000" charset="0"/>
                        </a:rPr>
                        <a:t>Yêu cầu</a:t>
                      </a:r>
                    </a:p>
                  </a:txBody>
                  <a:tcPr marL="21484" marR="21484" marT="0" marB="0" anchor="ctr"/>
                </a:tc>
                <a:tc>
                  <a:txBody>
                    <a:bodyPr/>
                    <a:lstStyle/>
                    <a:p>
                      <a:pPr marL="0" marR="0" algn="ctr">
                        <a:spcBef>
                          <a:spcPts val="600"/>
                        </a:spcBef>
                        <a:spcAft>
                          <a:spcPts val="600"/>
                        </a:spcAft>
                      </a:pPr>
                      <a:r>
                        <a:rPr lang="en-US" sz="2400" dirty="0" err="1">
                          <a:solidFill>
                            <a:schemeClr val="tx1"/>
                          </a:solidFill>
                          <a:effectLst/>
                          <a:latin typeface="#9Slide03 BoosterNextFYBlack" panose="02000A03000000020004" charset="0"/>
                          <a:cs typeface="#9Slide03 Arima Madurai Bold" panose="00000800000000000000" charset="0"/>
                        </a:rPr>
                        <a:t>Nội dung</a:t>
                      </a:r>
                      <a:endParaRPr lang="en-US" sz="2400" dirty="0" err="1">
                        <a:solidFill>
                          <a:schemeClr val="tx1"/>
                        </a:solidFill>
                        <a:effectLst/>
                        <a:latin typeface="#9Slide03 BoosterNextFYBlack" panose="02000A03000000020004" charset="0"/>
                        <a:ea typeface="Times New Roman" panose="02020603050405020304" charset="0"/>
                        <a:cs typeface="#9Slide03 Arima Madurai Bold" panose="00000800000000000000" charset="0"/>
                      </a:endParaRPr>
                    </a:p>
                  </a:txBody>
                  <a:tcPr marL="21484" marR="21484" marT="0" marB="0" anchor="ctr"/>
                </a:tc>
                <a:extLst>
                  <a:ext uri="{0D108BD9-81ED-4DB2-BD59-A6C34878D82A}">
                    <a16:rowId xmlns:a16="http://schemas.microsoft.com/office/drawing/2014/main" val="10000"/>
                  </a:ext>
                </a:extLst>
              </a:tr>
              <a:tr h="1877973">
                <a:tc>
                  <a:txBody>
                    <a:bodyPr/>
                    <a:lstStyle/>
                    <a:p>
                      <a:pPr marL="0" marR="0" algn="ctr">
                        <a:spcBef>
                          <a:spcPts val="600"/>
                        </a:spcBef>
                        <a:spcAft>
                          <a:spcPts val="600"/>
                        </a:spcAft>
                      </a:pPr>
                      <a:r>
                        <a:rPr lang="en-US" sz="2800" b="0" dirty="0">
                          <a:solidFill>
                            <a:schemeClr val="tx1"/>
                          </a:solidFill>
                          <a:effectLst/>
                          <a:latin typeface="#9Slide03 Arima Madurai Bold" panose="00000800000000000000" charset="0"/>
                          <a:cs typeface="#9Slide03 Arima Madurai Bold" panose="00000800000000000000" charset="0"/>
                        </a:rPr>
                        <a:t>2. Mục đích của văn bản</a:t>
                      </a:r>
                      <a:endParaRPr lang="en-US" sz="2800" b="0" dirty="0">
                        <a:solidFill>
                          <a:schemeClr val="tx1"/>
                        </a:solidFill>
                        <a:effectLst/>
                        <a:latin typeface="#9Slide03 Arima Madurai Bold" panose="00000800000000000000" charset="0"/>
                        <a:ea typeface="Times New Roman" panose="02020603050405020304" charset="0"/>
                        <a:cs typeface="#9Slide03 Arima Madurai Bold" panose="00000800000000000000" charset="0"/>
                      </a:endParaRPr>
                    </a:p>
                  </a:txBody>
                  <a:tcPr marL="21484" marR="21484" marT="0" marB="0" anchor="ctr"/>
                </a:tc>
                <a:tc>
                  <a:txBody>
                    <a:bodyPr/>
                    <a:lstStyle/>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txBody>
                  <a:tcPr marL="21484" marR="21484" marT="0" marB="0" anchor="ctr"/>
                </a:tc>
                <a:extLst>
                  <a:ext uri="{0D108BD9-81ED-4DB2-BD59-A6C34878D82A}">
                    <a16:rowId xmlns:a16="http://schemas.microsoft.com/office/drawing/2014/main" val="10001"/>
                  </a:ext>
                </a:extLst>
              </a:tr>
              <a:tr h="2720050">
                <a:tc>
                  <a:txBody>
                    <a:bodyPr/>
                    <a:lstStyle/>
                    <a:p>
                      <a:pPr marL="0" marR="0" algn="ctr">
                        <a:spcBef>
                          <a:spcPts val="600"/>
                        </a:spcBef>
                        <a:spcAft>
                          <a:spcPts val="600"/>
                        </a:spcAft>
                        <a:buNone/>
                      </a:pPr>
                      <a:r>
                        <a:rPr lang="en-US" sz="2800" dirty="0">
                          <a:solidFill>
                            <a:schemeClr val="tx1"/>
                          </a:solidFill>
                          <a:effectLst/>
                          <a:latin typeface="#9Slide03 Arima Madurai Bold" panose="00000800000000000000" charset="0"/>
                          <a:ea typeface="Times New Roman" panose="02020603050405020304" charset="0"/>
                          <a:cs typeface="#9Slide03 Arima Madurai Bold" panose="00000800000000000000" charset="0"/>
                        </a:rPr>
                        <a:t>3. Mối quan hệ  giữa đặc điểm với mục đích của văn bản</a:t>
                      </a:r>
                    </a:p>
                  </a:txBody>
                  <a:tcPr marL="21484" marR="21484" marT="0" marB="0" anchor="ctr"/>
                </a:tc>
                <a:tc>
                  <a:txBody>
                    <a:bodyPr/>
                    <a:lstStyle/>
                    <a:p>
                      <a:pPr marL="0" marR="0" algn="just">
                        <a:spcBef>
                          <a:spcPts val="600"/>
                        </a:spcBef>
                        <a:spcAft>
                          <a:spcPts val="600"/>
                        </a:spcAft>
                        <a:buNone/>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txBody>
                  <a:tcPr marL="21484" marR="21484" marT="0" marB="0" anchor="ctr"/>
                </a:tc>
                <a:extLst>
                  <a:ext uri="{0D108BD9-81ED-4DB2-BD59-A6C34878D82A}">
                    <a16:rowId xmlns:a16="http://schemas.microsoft.com/office/drawing/2014/main" val="10002"/>
                  </a:ext>
                </a:extLst>
              </a:tr>
            </a:tbl>
          </a:graphicData>
        </a:graphic>
      </p:graphicFrame>
      <p:sp>
        <p:nvSpPr>
          <p:cNvPr id="3" name="文本框 33"/>
          <p:cNvSpPr txBox="1"/>
          <p:nvPr/>
        </p:nvSpPr>
        <p:spPr>
          <a:xfrm>
            <a:off x="2430399" y="1887970"/>
            <a:ext cx="9260031" cy="1815882"/>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r>
              <a:rPr lang="en-US" dirty="0"/>
              <a:t>- Cung cấp thông tin về Vườn quốc gia Tràm Chim – Tam Nông và loại sếu đầu đỏ. </a:t>
            </a:r>
          </a:p>
          <a:p>
            <a:r>
              <a:rPr lang="en-US" dirty="0"/>
              <a:t>- Làm nổi bật giá trị của loại sếu đầu đỏ và bày tỏ mong muốn bảo vệ loài chim quý hiếm này.</a:t>
            </a:r>
          </a:p>
        </p:txBody>
      </p:sp>
      <p:sp>
        <p:nvSpPr>
          <p:cNvPr id="4" name="文本框 33"/>
          <p:cNvSpPr txBox="1"/>
          <p:nvPr/>
        </p:nvSpPr>
        <p:spPr>
          <a:xfrm>
            <a:off x="2430399" y="3780104"/>
            <a:ext cx="9260031" cy="2677656"/>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r>
              <a:rPr lang="en-US" dirty="0"/>
              <a:t>Cách trình bày theo từng phần với các thông tin đầy đủ, rõ ràng  giúp người đọc hiểu vẻ đẹp, giá trị về Vườn quốc gia Tràm Chim – Tam Nông và đặc biệt là loại sếu đầu đỏ. Từ đó tác động nhận thức trách nhiệm của mọi người trong việc giữ gìn, bảo vệ những giá trị của danh lam thắng </a:t>
            </a:r>
            <a:r>
              <a:rPr lang="en-US" dirty="0" err="1"/>
              <a:t>cảnh</a:t>
            </a:r>
            <a:r>
              <a:rPr lang="en-US" dirty="0"/>
              <a:t> </a:t>
            </a:r>
            <a:r>
              <a:rPr lang="en-US" dirty="0" err="1"/>
              <a:t>này</a:t>
            </a:r>
            <a:r>
              <a:rPr lang="en-US" dirty="0"/>
              <a:t>.</a:t>
            </a:r>
          </a:p>
        </p:txBody>
      </p:sp>
      <p:sp>
        <p:nvSpPr>
          <p:cNvPr id="5" name="TextBox 4">
            <a:extLst>
              <a:ext uri="{FF2B5EF4-FFF2-40B4-BE49-F238E27FC236}">
                <a16:creationId xmlns:a16="http://schemas.microsoft.com/office/drawing/2014/main" id="{08F7B639-4A4C-6699-638C-AF7D4D39A2DF}"/>
              </a:ext>
            </a:extLst>
          </p:cNvPr>
          <p:cNvSpPr txBox="1"/>
          <p:nvPr/>
        </p:nvSpPr>
        <p:spPr>
          <a:xfrm>
            <a:off x="667473" y="175466"/>
            <a:ext cx="10857053" cy="954107"/>
          </a:xfrm>
          <a:prstGeom prst="rect">
            <a:avLst/>
          </a:prstGeom>
          <a:noFill/>
        </p:spPr>
        <p:txBody>
          <a:bodyPr wrap="square">
            <a:spAutoFit/>
          </a:bodyPr>
          <a:lstStyle/>
          <a:p>
            <a:pPr algn="ct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2.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Đặc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điểm</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VBTT</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a:t>
            </a:r>
          </a:p>
          <a:p>
            <a:pPr algn="ct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mối</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quan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hệ</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giữa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đặc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điểm</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và</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mục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đích</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5b86c7b39ff91"/>
          <p:cNvPicPr>
            <a:picLocks noChangeAspect="1"/>
          </p:cNvPicPr>
          <p:nvPr/>
        </p:nvPicPr>
        <p:blipFill>
          <a:blip r:embed="rId2"/>
          <a:stretch>
            <a:fillRect/>
          </a:stretch>
        </p:blipFill>
        <p:spPr>
          <a:xfrm>
            <a:off x="558800" y="-923290"/>
            <a:ext cx="10870565" cy="7675880"/>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0262" y="2680396"/>
            <a:ext cx="717373" cy="212154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614" y="3190451"/>
            <a:ext cx="1675762" cy="1815940"/>
          </a:xfrm>
          <a:prstGeom prst="rect">
            <a:avLst/>
          </a:prstGeom>
        </p:spPr>
      </p:pic>
      <p:sp>
        <p:nvSpPr>
          <p:cNvPr id="2" name="文本框 33"/>
          <p:cNvSpPr txBox="1"/>
          <p:nvPr/>
        </p:nvSpPr>
        <p:spPr>
          <a:xfrm>
            <a:off x="2680335" y="2557145"/>
            <a:ext cx="6457950" cy="101473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50000"/>
              </a:lnSpc>
            </a:pPr>
            <a:r>
              <a:rPr lang="en-US" sz="4000" dirty="0">
                <a:solidFill>
                  <a:schemeClr val="bg1"/>
                </a:solidFill>
                <a:latin typeface="#9Slide03 AllRoundGothic" panose="020B0703020202020104" charset="0"/>
                <a:cs typeface="#9Slide03 AllRoundGothic" panose="020B0703020202020104" charset="0"/>
              </a:rPr>
              <a:t>III. Tổng kết</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640840" y="198755"/>
            <a:ext cx="8664284" cy="5912678"/>
            <a:chOff x="564316" y="378816"/>
            <a:chExt cx="5393413" cy="3914606"/>
          </a:xfrm>
        </p:grpSpPr>
        <p:grpSp>
          <p:nvGrpSpPr>
            <p:cNvPr id="22" name="组合 21"/>
            <p:cNvGrpSpPr/>
            <p:nvPr/>
          </p:nvGrpSpPr>
          <p:grpSpPr>
            <a:xfrm>
              <a:off x="732457" y="559663"/>
              <a:ext cx="5046217" cy="3694839"/>
              <a:chOff x="3057189" y="3555370"/>
              <a:chExt cx="5046217" cy="3694839"/>
            </a:xfrm>
          </p:grpSpPr>
          <p:sp>
            <p:nvSpPr>
              <p:cNvPr id="10" name="任意多边形: 形状 9"/>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64316" y="378816"/>
              <a:ext cx="5393413" cy="3914606"/>
              <a:chOff x="564316" y="378816"/>
              <a:chExt cx="5393413" cy="3914606"/>
            </a:xfrm>
          </p:grpSpPr>
          <p:sp>
            <p:nvSpPr>
              <p:cNvPr id="12" name="任意多边形: 形状 11"/>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14" name="任意多边形: 形状 13"/>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19" name="任意多边形: 形状 18"/>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形状 22"/>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0" y="0"/>
            <a:ext cx="1582878" cy="6858000"/>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9987" y="3057521"/>
            <a:ext cx="3414531" cy="3385382"/>
          </a:xfrm>
          <a:prstGeom prst="rect">
            <a:avLst/>
          </a:prstGeom>
        </p:spPr>
      </p:pic>
      <p:sp>
        <p:nvSpPr>
          <p:cNvPr id="38" name="文本框 33"/>
          <p:cNvSpPr txBox="1"/>
          <p:nvPr/>
        </p:nvSpPr>
        <p:spPr>
          <a:xfrm>
            <a:off x="3054274" y="1194393"/>
            <a:ext cx="5875807" cy="4201150"/>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pPr algn="ctr">
              <a:spcAft>
                <a:spcPts val="1800"/>
              </a:spcAft>
            </a:pPr>
            <a:r>
              <a:rPr lang="en-US" dirty="0">
                <a:latin typeface="#9Slide03 BoosterNextFYBlack" panose="02000A03000000020004" pitchFamily="2" charset="0"/>
              </a:rPr>
              <a:t>1. Nội dung</a:t>
            </a:r>
          </a:p>
          <a:p>
            <a:pPr algn="ctr"/>
            <a:r>
              <a:rPr lang="en-US" dirty="0"/>
              <a:t>Văn bản Vườn quốc gia Tràm Chim – Tam Nông giới thiệu cho bạn đọc cảnh sắc thiên nhiên tươi đẹp, thanh bình của Tràm Chim và những thông tin lí thú về loài sếu đầu đỏ quý hiếm. Nơi này là một địa điểm góp phần làm đẹp cho cảnh sắc của đất nước.</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p:bldP spid="38"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400629" y="172066"/>
            <a:ext cx="8401373" cy="6076978"/>
            <a:chOff x="564316" y="378816"/>
            <a:chExt cx="5393413" cy="3914606"/>
          </a:xfrm>
        </p:grpSpPr>
        <p:grpSp>
          <p:nvGrpSpPr>
            <p:cNvPr id="22" name="组合 21"/>
            <p:cNvGrpSpPr/>
            <p:nvPr/>
          </p:nvGrpSpPr>
          <p:grpSpPr>
            <a:xfrm>
              <a:off x="732457" y="559663"/>
              <a:ext cx="5046217" cy="3694839"/>
              <a:chOff x="3057189" y="3555370"/>
              <a:chExt cx="5046217" cy="3694839"/>
            </a:xfrm>
          </p:grpSpPr>
          <p:sp>
            <p:nvSpPr>
              <p:cNvPr id="10" name="任意多边形: 形状 9"/>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64316" y="378816"/>
              <a:ext cx="5393413" cy="3914606"/>
              <a:chOff x="564316" y="378816"/>
              <a:chExt cx="5393413" cy="3914606"/>
            </a:xfrm>
          </p:grpSpPr>
          <p:sp>
            <p:nvSpPr>
              <p:cNvPr id="12" name="任意多边形: 形状 11"/>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14" name="任意多边形: 形状 13"/>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19" name="任意多边形: 形状 18"/>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形状 22"/>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0" y="0"/>
            <a:ext cx="1582878" cy="6858000"/>
          </a:xfrm>
          <a:prstGeom prst="rect">
            <a:avLst/>
          </a:prstGeom>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9569" y="3118083"/>
            <a:ext cx="3414531" cy="3385382"/>
          </a:xfrm>
          <a:prstGeom prst="rect">
            <a:avLst/>
          </a:prstGeom>
        </p:spPr>
      </p:pic>
      <p:sp>
        <p:nvSpPr>
          <p:cNvPr id="38" name="文本框 33"/>
          <p:cNvSpPr txBox="1"/>
          <p:nvPr/>
        </p:nvSpPr>
        <p:spPr>
          <a:xfrm>
            <a:off x="2865607" y="1091610"/>
            <a:ext cx="5158740" cy="4201150"/>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pPr algn="ctr">
              <a:spcAft>
                <a:spcPts val="1800"/>
              </a:spcAft>
            </a:pPr>
            <a:r>
              <a:rPr lang="en-US" dirty="0">
                <a:latin typeface="#9Slide03 BoosterNextFYBlack" panose="02000A03000000020004" pitchFamily="2" charset="0"/>
              </a:rPr>
              <a:t>2. Nghệ thuật</a:t>
            </a:r>
          </a:p>
          <a:p>
            <a:pPr algn="ctr"/>
            <a:r>
              <a:rPr lang="en-US" dirty="0"/>
              <a:t>     Sử dụng phương thức biểu đạt thuyết minh với cách phân loại đối tượng đi từ việc khái quát đến cụ thể, sử dụng yếu tố miêu tả, hình ảnh minh hoạ, sử dụng các từ ngữ chuyên ngành tạo nên sự sinh động và tính thuyết phục cho văn bản.</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p:bldP spid="38"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7" y="5380212"/>
            <a:ext cx="1262487" cy="123918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5640913"/>
            <a:ext cx="2102415" cy="120135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8008" y="6039179"/>
            <a:ext cx="749763" cy="735925"/>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7777263" y="5760042"/>
            <a:ext cx="1893936" cy="1082230"/>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0" y="1"/>
            <a:ext cx="2106611" cy="448491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flipH="1">
            <a:off x="10085389" y="0"/>
            <a:ext cx="2106611" cy="4484914"/>
          </a:xfrm>
          <a:prstGeom prst="rect">
            <a:avLst/>
          </a:prstGeom>
        </p:spPr>
      </p:pic>
      <p:grpSp>
        <p:nvGrpSpPr>
          <p:cNvPr id="2" name="Group 1"/>
          <p:cNvGrpSpPr/>
          <p:nvPr/>
        </p:nvGrpSpPr>
        <p:grpSpPr>
          <a:xfrm>
            <a:off x="1234440" y="1422251"/>
            <a:ext cx="10097769" cy="1405560"/>
            <a:chOff x="1829" y="587"/>
            <a:chExt cx="16160" cy="3874"/>
          </a:xfrm>
        </p:grpSpPr>
        <p:grpSp>
          <p:nvGrpSpPr>
            <p:cNvPr id="20" name="组合 19"/>
            <p:cNvGrpSpPr/>
            <p:nvPr/>
          </p:nvGrpSpPr>
          <p:grpSpPr>
            <a:xfrm>
              <a:off x="1829" y="587"/>
              <a:ext cx="16160" cy="3862"/>
              <a:chOff x="692006" y="116442"/>
              <a:chExt cx="11176173" cy="2919244"/>
            </a:xfrm>
          </p:grpSpPr>
          <p:sp>
            <p:nvSpPr>
              <p:cNvPr id="17"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4" name="文本框 33"/>
            <p:cNvSpPr txBox="1"/>
            <p:nvPr/>
          </p:nvSpPr>
          <p:spPr>
            <a:xfrm>
              <a:off x="2621" y="1093"/>
              <a:ext cx="14746" cy="336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1. Nhắc lại những kĩ năng đọc hiểu một văn bản thông tin thuyết minh về một danh lam thắng cảnh nói chung?</a:t>
              </a:r>
            </a:p>
          </p:txBody>
        </p:sp>
      </p:grpSp>
      <p:grpSp>
        <p:nvGrpSpPr>
          <p:cNvPr id="14" name="Group 13"/>
          <p:cNvGrpSpPr/>
          <p:nvPr/>
        </p:nvGrpSpPr>
        <p:grpSpPr>
          <a:xfrm>
            <a:off x="1323558" y="3429000"/>
            <a:ext cx="10097770" cy="1522355"/>
            <a:chOff x="1829" y="716"/>
            <a:chExt cx="16160" cy="3862"/>
          </a:xfrm>
        </p:grpSpPr>
        <p:grpSp>
          <p:nvGrpSpPr>
            <p:cNvPr id="18" name="组合 19"/>
            <p:cNvGrpSpPr/>
            <p:nvPr/>
          </p:nvGrpSpPr>
          <p:grpSpPr>
            <a:xfrm>
              <a:off x="1829" y="716"/>
              <a:ext cx="16160" cy="3862"/>
              <a:chOff x="692006" y="214326"/>
              <a:chExt cx="11176173" cy="2919244"/>
            </a:xfrm>
          </p:grpSpPr>
          <p:sp>
            <p:nvSpPr>
              <p:cNvPr id="23" name="矩形 16"/>
              <p:cNvSpPr/>
              <p:nvPr/>
            </p:nvSpPr>
            <p:spPr>
              <a:xfrm>
                <a:off x="692006" y="21432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5" name="文本框 33"/>
            <p:cNvSpPr txBox="1"/>
            <p:nvPr/>
          </p:nvSpPr>
          <p:spPr>
            <a:xfrm>
              <a:off x="2867" y="1440"/>
              <a:ext cx="14746" cy="2027"/>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2. Hãy chia sẻ cách em vận dụng vào đọc hiểu văn bản “Vườn quốc gia Tràm Chim- Tam Nông”?</a:t>
              </a:r>
            </a:p>
          </p:txBody>
        </p:sp>
      </p:gr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418618" y="291404"/>
            <a:ext cx="11354765" cy="6380042"/>
            <a:chOff x="1251662" y="1243647"/>
            <a:chExt cx="6556824" cy="4453996"/>
          </a:xfrm>
        </p:grpSpPr>
        <p:sp>
          <p:nvSpPr>
            <p:cNvPr id="28" name="任意多边形: 形状 27"/>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矩形: 圆角 29"/>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466951" y="0"/>
            <a:ext cx="1725049" cy="203714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 y="4500843"/>
            <a:ext cx="2728461" cy="2378899"/>
          </a:xfrm>
          <a:prstGeom prst="rect">
            <a:avLst/>
          </a:prstGeom>
        </p:spPr>
      </p:pic>
      <p:sp>
        <p:nvSpPr>
          <p:cNvPr id="38" name="文本框 33"/>
          <p:cNvSpPr txBox="1"/>
          <p:nvPr/>
        </p:nvSpPr>
        <p:spPr>
          <a:xfrm>
            <a:off x="1299818" y="1070780"/>
            <a:ext cx="9850056" cy="4646609"/>
          </a:xfrm>
          <a:prstGeom prst="rect">
            <a:avLst/>
          </a:prstGeom>
          <a:noFill/>
        </p:spPr>
        <p:txBody>
          <a:bodyPr wrap="square">
            <a:no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ts val="0"/>
              </a:spcBef>
              <a:spcAft>
                <a:spcPts val="1800"/>
              </a:spcAft>
            </a:pPr>
            <a:r>
              <a:rPr lang="en-US" sz="2800" b="0" dirty="0">
                <a:solidFill>
                  <a:schemeClr val="tx1"/>
                </a:solidFill>
                <a:latin typeface="#9Slide03 BoosterNextFYBlack" panose="02000A03000000020004" pitchFamily="2" charset="0"/>
                <a:cs typeface="#9Slide03 Arima Madurai Bold" panose="00000800000000000000" pitchFamily="2" charset="0"/>
              </a:rPr>
              <a:t>3. Cách đọc văn bản thông tin triển khai ý tưởng theo đối tượng được phân loại.</a:t>
            </a:r>
          </a:p>
          <a:p>
            <a:pPr algn="just">
              <a:lnSpc>
                <a:spcPct val="100000"/>
              </a:lnSpc>
              <a:spcBef>
                <a:spcPts val="0"/>
              </a:spcBef>
              <a:spcAft>
                <a:spcPts val="300"/>
              </a:spcAft>
            </a:pPr>
            <a:r>
              <a:rPr lang="en-US" sz="2800" b="0" dirty="0">
                <a:solidFill>
                  <a:schemeClr val="tx1"/>
                </a:solidFill>
                <a:latin typeface="#9Slide03 Arima Madurai Bold" panose="00000800000000000000" pitchFamily="2" charset="0"/>
                <a:cs typeface="#9Slide03 Arima Madurai Bold" panose="00000800000000000000" pitchFamily="2" charset="0"/>
              </a:rPr>
              <a:t>- Đọc tiêu đề của văn bản, xác định đối tượng thuyết minh.</a:t>
            </a:r>
          </a:p>
          <a:p>
            <a:pPr algn="just">
              <a:lnSpc>
                <a:spcPct val="100000"/>
              </a:lnSpc>
              <a:spcBef>
                <a:spcPts val="0"/>
              </a:spcBef>
              <a:spcAft>
                <a:spcPts val="300"/>
              </a:spcAft>
            </a:pPr>
            <a:r>
              <a:rPr lang="en-US" sz="2800" b="0" dirty="0">
                <a:solidFill>
                  <a:schemeClr val="tx1"/>
                </a:solidFill>
                <a:latin typeface="#9Slide03 Arima Madurai Bold" panose="00000800000000000000" pitchFamily="2" charset="0"/>
                <a:cs typeface="#9Slide03 Arima Madurai Bold" panose="00000800000000000000" pitchFamily="2" charset="0"/>
              </a:rPr>
              <a:t>- Xác định phương thức biểu đạt chính và các phương thức kết hợp.</a:t>
            </a:r>
          </a:p>
          <a:p>
            <a:pPr algn="just">
              <a:lnSpc>
                <a:spcPct val="100000"/>
              </a:lnSpc>
              <a:spcBef>
                <a:spcPts val="0"/>
              </a:spcBef>
              <a:spcAft>
                <a:spcPts val="300"/>
              </a:spcAft>
            </a:pPr>
            <a:r>
              <a:rPr lang="en-US" sz="2800" b="0" dirty="0">
                <a:solidFill>
                  <a:schemeClr val="tx1"/>
                </a:solidFill>
                <a:latin typeface="#9Slide03 Arima Madurai Bold" panose="00000800000000000000" pitchFamily="2" charset="0"/>
                <a:cs typeface="#9Slide03 Arima Madurai Bold" panose="00000800000000000000" pitchFamily="2" charset="0"/>
              </a:rPr>
              <a:t>- Tìm ra cách tổ chức thông tin của văn bản.</a:t>
            </a:r>
          </a:p>
          <a:p>
            <a:pPr algn="just">
              <a:lnSpc>
                <a:spcPct val="100000"/>
              </a:lnSpc>
              <a:spcBef>
                <a:spcPts val="0"/>
              </a:spcBef>
              <a:spcAft>
                <a:spcPts val="300"/>
              </a:spcAft>
            </a:pPr>
            <a:r>
              <a:rPr lang="en-US" sz="2800" b="0" dirty="0">
                <a:solidFill>
                  <a:schemeClr val="tx1"/>
                </a:solidFill>
                <a:latin typeface="#9Slide03 Arima Madurai Bold" panose="00000800000000000000" pitchFamily="2" charset="0"/>
                <a:cs typeface="#9Slide03 Arima Madurai Bold" panose="00000800000000000000" pitchFamily="2" charset="0"/>
              </a:rPr>
              <a:t>- Dựa vào cách thức tổ chức, phát hiện thông tin cung cấp.</a:t>
            </a:r>
          </a:p>
          <a:p>
            <a:pPr algn="just">
              <a:lnSpc>
                <a:spcPct val="100000"/>
              </a:lnSpc>
              <a:spcBef>
                <a:spcPts val="0"/>
              </a:spcBef>
              <a:spcAft>
                <a:spcPts val="300"/>
              </a:spcAft>
            </a:pPr>
            <a:r>
              <a:rPr lang="en-US" sz="2800" b="0" dirty="0">
                <a:solidFill>
                  <a:schemeClr val="tx1"/>
                </a:solidFill>
                <a:latin typeface="#9Slide03 Arima Madurai Bold" panose="00000800000000000000" pitchFamily="2" charset="0"/>
                <a:cs typeface="#9Slide03 Arima Madurai Bold" panose="00000800000000000000" pitchFamily="2" charset="0"/>
              </a:rPr>
              <a:t>- Tìm được giá trị yếu tố phi ngôn ngữ trong việc biểu đạt thông tin.</a:t>
            </a:r>
          </a:p>
          <a:p>
            <a:pPr algn="just">
              <a:lnSpc>
                <a:spcPct val="100000"/>
              </a:lnSpc>
              <a:spcBef>
                <a:spcPts val="0"/>
              </a:spcBef>
              <a:spcAft>
                <a:spcPts val="300"/>
              </a:spcAft>
            </a:pPr>
            <a:r>
              <a:rPr lang="en-US" sz="2800" b="0" dirty="0">
                <a:solidFill>
                  <a:schemeClr val="tx1"/>
                </a:solidFill>
                <a:latin typeface="#9Slide03 Arima Madurai Bold" panose="00000800000000000000" pitchFamily="2" charset="0"/>
                <a:cs typeface="#9Slide03 Arima Madurai Bold" panose="00000800000000000000" pitchFamily="2" charset="0"/>
              </a:rPr>
              <a:t>- Từ thông tin của văn bản, liên hệ, kết nối với bản thân.</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animEffect transition="in" filter="fade">
                                      <p:cBhvr>
                                        <p:cTn id="7" dur="500"/>
                                        <p:tgtEl>
                                          <p:spTgt spid="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2" end="2"/>
                                            </p:txEl>
                                          </p:spTgt>
                                        </p:tgtEl>
                                        <p:attrNameLst>
                                          <p:attrName>style.visibility</p:attrName>
                                        </p:attrNameLst>
                                      </p:cBhvr>
                                      <p:to>
                                        <p:strVal val="visible"/>
                                      </p:to>
                                    </p:set>
                                    <p:animEffect transition="in" filter="fade">
                                      <p:cBhvr>
                                        <p:cTn id="12" dur="500"/>
                                        <p:tgtEl>
                                          <p:spTgt spid="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xEl>
                                              <p:pRg st="3" end="3"/>
                                            </p:txEl>
                                          </p:spTgt>
                                        </p:tgtEl>
                                        <p:attrNameLst>
                                          <p:attrName>style.visibility</p:attrName>
                                        </p:attrNameLst>
                                      </p:cBhvr>
                                      <p:to>
                                        <p:strVal val="visible"/>
                                      </p:to>
                                    </p:set>
                                    <p:animEffect transition="in" filter="fade">
                                      <p:cBhvr>
                                        <p:cTn id="17" dur="500"/>
                                        <p:tgtEl>
                                          <p:spTgt spid="3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xEl>
                                              <p:pRg st="4" end="4"/>
                                            </p:txEl>
                                          </p:spTgt>
                                        </p:tgtEl>
                                        <p:attrNameLst>
                                          <p:attrName>style.visibility</p:attrName>
                                        </p:attrNameLst>
                                      </p:cBhvr>
                                      <p:to>
                                        <p:strVal val="visible"/>
                                      </p:to>
                                    </p:set>
                                    <p:animEffect transition="in" filter="fade">
                                      <p:cBhvr>
                                        <p:cTn id="22" dur="500"/>
                                        <p:tgtEl>
                                          <p:spTgt spid="3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xEl>
                                              <p:pRg st="5" end="5"/>
                                            </p:txEl>
                                          </p:spTgt>
                                        </p:tgtEl>
                                        <p:attrNameLst>
                                          <p:attrName>style.visibility</p:attrName>
                                        </p:attrNameLst>
                                      </p:cBhvr>
                                      <p:to>
                                        <p:strVal val="visible"/>
                                      </p:to>
                                    </p:set>
                                    <p:animEffect transition="in" filter="fade">
                                      <p:cBhvr>
                                        <p:cTn id="27" dur="500"/>
                                        <p:tgtEl>
                                          <p:spTgt spid="3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xEl>
                                              <p:pRg st="6" end="6"/>
                                            </p:txEl>
                                          </p:spTgt>
                                        </p:tgtEl>
                                        <p:attrNameLst>
                                          <p:attrName>style.visibility</p:attrName>
                                        </p:attrNameLst>
                                      </p:cBhvr>
                                      <p:to>
                                        <p:strVal val="visible"/>
                                      </p:to>
                                    </p:set>
                                    <p:animEffect transition="in" filter="fade">
                                      <p:cBhvr>
                                        <p:cTn id="32"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5b86c7b39ff91"/>
          <p:cNvPicPr>
            <a:picLocks noChangeAspect="1"/>
          </p:cNvPicPr>
          <p:nvPr/>
        </p:nvPicPr>
        <p:blipFill>
          <a:blip r:embed="rId2"/>
          <a:stretch>
            <a:fillRect/>
          </a:stretch>
        </p:blipFill>
        <p:spPr>
          <a:xfrm>
            <a:off x="558800" y="-923290"/>
            <a:ext cx="10870565" cy="7675880"/>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0262" y="2680396"/>
            <a:ext cx="717373" cy="212154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614" y="3190451"/>
            <a:ext cx="1675762" cy="1815940"/>
          </a:xfrm>
          <a:prstGeom prst="rect">
            <a:avLst/>
          </a:prstGeom>
        </p:spPr>
      </p:pic>
      <p:sp>
        <p:nvSpPr>
          <p:cNvPr id="2" name="文本框 33"/>
          <p:cNvSpPr txBox="1"/>
          <p:nvPr/>
        </p:nvSpPr>
        <p:spPr>
          <a:xfrm>
            <a:off x="2680335" y="2557145"/>
            <a:ext cx="6457950" cy="101473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50000"/>
              </a:lnSpc>
            </a:pPr>
            <a:r>
              <a:rPr lang="en-US" sz="4000" dirty="0">
                <a:solidFill>
                  <a:schemeClr val="bg1"/>
                </a:solidFill>
                <a:latin typeface="#9Slide03 AllRoundGothic" panose="020B0703020202020104" charset="0"/>
                <a:cs typeface="#9Slide03 AllRoundGothic" panose="020B0703020202020104" charset="0"/>
              </a:rPr>
              <a:t>IV. Vận dụng</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pic>
        <p:nvPicPr>
          <p:cNvPr id="50" name="图片 49"/>
          <p:cNvPicPr>
            <a:picLocks noChangeAspect="1"/>
          </p:cNvPicPr>
          <p:nvPr/>
        </p:nvPicPr>
        <p:blipFill rotWithShape="1">
          <a:blip r:embed="rId3" cstate="print">
            <a:extLst>
              <a:ext uri="{28A0092B-C50C-407E-A947-70E740481C1C}">
                <a14:useLocalDpi xmlns:a14="http://schemas.microsoft.com/office/drawing/2010/main" val="0"/>
              </a:ext>
            </a:extLst>
          </a:blip>
          <a:srcRect l="11867" r="26804" b="41772"/>
          <a:stretch>
            <a:fillRect/>
          </a:stretch>
        </p:blipFill>
        <p:spPr>
          <a:xfrm>
            <a:off x="1697069" y="161840"/>
            <a:ext cx="8785162" cy="4472786"/>
          </a:xfrm>
          <a:prstGeom prst="rect">
            <a:avLst/>
          </a:prstGeom>
          <a:effectLst>
            <a:outerShdw blurRad="38100" dist="38100" dir="5400000" algn="t" rotWithShape="0">
              <a:prstClr val="black">
                <a:alpha val="40000"/>
              </a:prstClr>
            </a:outerShdw>
          </a:effectLst>
        </p:spPr>
      </p:pic>
      <p:sp>
        <p:nvSpPr>
          <p:cNvPr id="38" name="文本框 33"/>
          <p:cNvSpPr txBox="1"/>
          <p:nvPr/>
        </p:nvSpPr>
        <p:spPr>
          <a:xfrm>
            <a:off x="2512060" y="1243330"/>
            <a:ext cx="7138670" cy="2044700"/>
          </a:xfrm>
          <a:prstGeom prst="rect">
            <a:avLst/>
          </a:prstGeom>
          <a:noFill/>
        </p:spPr>
        <p:txBody>
          <a:bodyPr wrap="square">
            <a:no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nSpc>
                <a:spcPct val="150000"/>
              </a:lnSpc>
              <a:spcBef>
                <a:spcPts val="0"/>
              </a:spcBef>
              <a:spcAft>
                <a:spcPts val="0"/>
              </a:spcAft>
            </a:pPr>
            <a:r>
              <a:rPr lang="en-US" sz="3000" dirty="0">
                <a:solidFill>
                  <a:schemeClr val="bg1"/>
                </a:solidFill>
                <a:latin typeface="#9Slide03 Arima Madurai Bold" panose="00000800000000000000" pitchFamily="2" charset="0"/>
                <a:cs typeface="#9Slide03 Arima Madurai Bold" panose="00000800000000000000" pitchFamily="2" charset="0"/>
              </a:rPr>
              <a:t>Trong những thông tin từ văn </a:t>
            </a:r>
            <a:r>
              <a:rPr lang="en-US" sz="3000" dirty="0" err="1">
                <a:solidFill>
                  <a:schemeClr val="bg1"/>
                </a:solidFill>
                <a:latin typeface="#9Slide03 Arima Madurai Bold" panose="00000800000000000000" pitchFamily="2" charset="0"/>
                <a:cs typeface="#9Slide03 Arima Madurai Bold" panose="00000800000000000000" pitchFamily="2" charset="0"/>
              </a:rPr>
              <a:t>bản</a:t>
            </a:r>
            <a:r>
              <a:rPr lang="en-US" sz="3000" dirty="0">
                <a:solidFill>
                  <a:schemeClr val="bg1"/>
                </a:solidFill>
                <a:latin typeface="#9Slide03 Arima Madurai Bold" panose="00000800000000000000" pitchFamily="2" charset="0"/>
                <a:cs typeface="#9Slide03 Arima Madurai Bold" panose="00000800000000000000" pitchFamily="2" charset="0"/>
              </a:rPr>
              <a:t> “</a:t>
            </a:r>
            <a:r>
              <a:rPr lang="en-US" sz="3000" dirty="0" err="1">
                <a:solidFill>
                  <a:schemeClr val="bg1"/>
                </a:solidFill>
                <a:latin typeface="#9Slide03 Arima Madurai Bold" panose="00000800000000000000" pitchFamily="2" charset="0"/>
                <a:cs typeface="#9Slide03 Arima Madurai Bold" panose="00000800000000000000" pitchFamily="2" charset="0"/>
              </a:rPr>
              <a:t>Vườn</a:t>
            </a:r>
            <a:r>
              <a:rPr lang="en-US" sz="3000" dirty="0">
                <a:solidFill>
                  <a:schemeClr val="bg1"/>
                </a:solidFill>
                <a:latin typeface="#9Slide03 Arima Madurai Bold" panose="00000800000000000000" pitchFamily="2" charset="0"/>
                <a:cs typeface="#9Slide03 Arima Madurai Bold" panose="00000800000000000000" pitchFamily="2" charset="0"/>
              </a:rPr>
              <a:t> quốc gia Tràm Chim - Tam </a:t>
            </a:r>
            <a:r>
              <a:rPr lang="en-US" sz="3000" dirty="0" err="1">
                <a:solidFill>
                  <a:schemeClr val="bg1"/>
                </a:solidFill>
                <a:latin typeface="#9Slide03 Arima Madurai Bold" panose="00000800000000000000" pitchFamily="2" charset="0"/>
                <a:cs typeface="#9Slide03 Arima Madurai Bold" panose="00000800000000000000" pitchFamily="2" charset="0"/>
              </a:rPr>
              <a:t>Nông</a:t>
            </a:r>
            <a:r>
              <a:rPr lang="en-US" sz="3000" dirty="0">
                <a:solidFill>
                  <a:schemeClr val="bg1"/>
                </a:solidFill>
                <a:latin typeface="#9Slide03 Arima Madurai Bold" panose="00000800000000000000" pitchFamily="2" charset="0"/>
                <a:cs typeface="#9Slide03 Arima Madurai Bold" panose="00000800000000000000" pitchFamily="2" charset="0"/>
              </a:rPr>
              <a:t>”, em thích nhất thông tin nào? Vì sao? </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7" y="5380212"/>
            <a:ext cx="1262487" cy="123918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5640913"/>
            <a:ext cx="2102415" cy="1201359"/>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38218" y="4032624"/>
            <a:ext cx="1894239" cy="2541638"/>
          </a:xfrm>
          <a:prstGeom prst="rect">
            <a:avLst/>
          </a:prstGeom>
          <a:noFill/>
          <a:ln w="9525">
            <a:noFill/>
            <a:miter lim="800000"/>
            <a:headEnd/>
            <a:tailEnd/>
          </a:ln>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8516816" y="3766376"/>
            <a:ext cx="2736966" cy="2718659"/>
          </a:xfrm>
          <a:prstGeom prst="rect">
            <a:avLst/>
          </a:prstGeom>
          <a:noFill/>
          <a:ln w="9525">
            <a:noFill/>
            <a:miter lim="800000"/>
            <a:headEnd/>
            <a:tailEnd/>
          </a:ln>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8008" y="6039179"/>
            <a:ext cx="749763" cy="735925"/>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7777263" y="5760042"/>
            <a:ext cx="1893936" cy="1082230"/>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a:stretch>
            <a:fillRect/>
          </a:stretch>
        </p:blipFill>
        <p:spPr>
          <a:xfrm>
            <a:off x="0" y="1"/>
            <a:ext cx="2106611" cy="4484914"/>
          </a:xfrm>
          <a:prstGeom prst="rect">
            <a:avLst/>
          </a:prstGeom>
        </p:spPr>
      </p:pic>
      <p:pic>
        <p:nvPicPr>
          <p:cNvPr id="29" name="图片 28"/>
          <p:cNvPicPr>
            <a:picLocks noChangeAspect="1"/>
          </p:cNvPicPr>
          <p:nvPr/>
        </p:nvPicPr>
        <p:blipFill rotWithShape="1">
          <a:blip r:embed="rId9" cstate="print">
            <a:extLst>
              <a:ext uri="{28A0092B-C50C-407E-A947-70E740481C1C}">
                <a14:useLocalDpi xmlns:a14="http://schemas.microsoft.com/office/drawing/2010/main" val="0"/>
              </a:ext>
            </a:extLst>
          </a:blip>
          <a:srcRect/>
          <a:stretch>
            <a:fillRect/>
          </a:stretch>
        </p:blipFill>
        <p:spPr>
          <a:xfrm flipH="1">
            <a:off x="10085389" y="0"/>
            <a:ext cx="2106611" cy="4484914"/>
          </a:xfrm>
          <a:prstGeom prst="rect">
            <a:avLst/>
          </a:prstGeom>
        </p:spPr>
      </p:pic>
      <p:sp>
        <p:nvSpPr>
          <p:cNvPr id="8" name="文本框 33">
            <a:hlinkClick r:id="rId10" action="ppaction://hlinkfile"/>
          </p:cNvPr>
          <p:cNvSpPr txBox="1"/>
          <p:nvPr/>
        </p:nvSpPr>
        <p:spPr>
          <a:xfrm>
            <a:off x="3293745" y="3118423"/>
            <a:ext cx="5604510"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800" u="sng" dirty="0">
                <a:solidFill>
                  <a:srgbClr val="0070C0"/>
                </a:solidFill>
                <a:latin typeface="#9Slide03 BoosterNextFYBlack" panose="02000A03000000020004" pitchFamily="2" charset="0"/>
                <a:cs typeface="#9Slide03 Roboto Medium" panose="02000000000000000000" charset="0"/>
              </a:rPr>
              <a:t>PHIẾU HỌC TẬP SỐ 03</a:t>
            </a:r>
          </a:p>
        </p:txBody>
      </p:sp>
      <p:sp>
        <p:nvSpPr>
          <p:cNvPr id="3" name="文本框 33"/>
          <p:cNvSpPr txBox="1"/>
          <p:nvPr/>
        </p:nvSpPr>
        <p:spPr>
          <a:xfrm>
            <a:off x="1500851" y="673813"/>
            <a:ext cx="9190298" cy="2319877"/>
          </a:xfrm>
          <a:prstGeom prst="rect">
            <a:avLst/>
          </a:prstGeom>
          <a:noFill/>
        </p:spPr>
        <p:txBody>
          <a:bodyPr wrap="square">
            <a:no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nSpc>
                <a:spcPct val="100000"/>
              </a:lnSpc>
              <a:spcBef>
                <a:spcPts val="0"/>
              </a:spcBef>
              <a:spcAft>
                <a:spcPts val="0"/>
              </a:spcAft>
            </a:pPr>
            <a:r>
              <a:rPr lang="en-US" sz="3000" dirty="0">
                <a:solidFill>
                  <a:schemeClr val="tx1"/>
                </a:solidFill>
                <a:latin typeface="#9Slide03 BoosterNextFYBlack" panose="02000A03000000020004" pitchFamily="2" charset="0"/>
                <a:cs typeface="#9Slide03 Arima Madurai Bold" panose="00000800000000000000" pitchFamily="2" charset="0"/>
              </a:rPr>
              <a:t>* </a:t>
            </a:r>
            <a:r>
              <a:rPr lang="en-US" sz="3000" dirty="0" err="1">
                <a:solidFill>
                  <a:schemeClr val="tx1"/>
                </a:solidFill>
                <a:latin typeface="#9Slide03 BoosterNextFYBlack" panose="02000A03000000020004" pitchFamily="2" charset="0"/>
                <a:cs typeface="#9Slide03 Arima Madurai Bold" panose="00000800000000000000" pitchFamily="2" charset="0"/>
              </a:rPr>
              <a:t>Chuẩn</a:t>
            </a:r>
            <a:r>
              <a:rPr lang="en-US" sz="3000" dirty="0">
                <a:solidFill>
                  <a:schemeClr val="tx1"/>
                </a:solidFill>
                <a:latin typeface="#9Slide03 BoosterNextFYBlack" panose="02000A03000000020004" pitchFamily="2" charset="0"/>
                <a:cs typeface="#9Slide03 Arima Madurai Bold" panose="00000800000000000000" pitchFamily="2" charset="0"/>
              </a:rPr>
              <a:t> </a:t>
            </a:r>
            <a:r>
              <a:rPr lang="en-US" sz="3000" dirty="0" err="1">
                <a:solidFill>
                  <a:schemeClr val="tx1"/>
                </a:solidFill>
                <a:latin typeface="#9Slide03 BoosterNextFYBlack" panose="02000A03000000020004" pitchFamily="2" charset="0"/>
                <a:cs typeface="#9Slide03 Arima Madurai Bold" panose="00000800000000000000" pitchFamily="2" charset="0"/>
              </a:rPr>
              <a:t>bị</a:t>
            </a:r>
            <a:r>
              <a:rPr lang="en-US" sz="3000" dirty="0">
                <a:solidFill>
                  <a:schemeClr val="tx1"/>
                </a:solidFill>
                <a:latin typeface="#9Slide03 BoosterNextFYBlack" panose="02000A03000000020004" pitchFamily="2" charset="0"/>
                <a:cs typeface="#9Slide03 Arima Madurai Bold" panose="00000800000000000000" pitchFamily="2" charset="0"/>
              </a:rPr>
              <a:t> </a:t>
            </a:r>
            <a:r>
              <a:rPr lang="en-US" sz="3000" dirty="0" err="1">
                <a:solidFill>
                  <a:schemeClr val="tx1"/>
                </a:solidFill>
                <a:latin typeface="#9Slide03 BoosterNextFYBlack" panose="02000A03000000020004" pitchFamily="2" charset="0"/>
                <a:cs typeface="#9Slide03 Arima Madurai Bold" panose="00000800000000000000" pitchFamily="2" charset="0"/>
              </a:rPr>
              <a:t>bài</a:t>
            </a:r>
            <a:r>
              <a:rPr lang="en-US" sz="3000" dirty="0">
                <a:solidFill>
                  <a:schemeClr val="tx1"/>
                </a:solidFill>
                <a:latin typeface="#9Slide03 BoosterNextFYBlack" panose="02000A03000000020004" pitchFamily="2" charset="0"/>
                <a:cs typeface="#9Slide03 Arima Madurai Bold" panose="00000800000000000000" pitchFamily="2" charset="0"/>
              </a:rPr>
              <a:t> ở </a:t>
            </a:r>
            <a:r>
              <a:rPr lang="en-US" sz="3000" dirty="0" err="1">
                <a:solidFill>
                  <a:schemeClr val="tx1"/>
                </a:solidFill>
                <a:latin typeface="#9Slide03 BoosterNextFYBlack" panose="02000A03000000020004" pitchFamily="2" charset="0"/>
                <a:cs typeface="#9Slide03 Arima Madurai Bold" panose="00000800000000000000" pitchFamily="2" charset="0"/>
              </a:rPr>
              <a:t>nhà</a:t>
            </a:r>
            <a:r>
              <a:rPr lang="en-US" sz="3000" dirty="0">
                <a:solidFill>
                  <a:schemeClr val="tx1"/>
                </a:solidFill>
                <a:latin typeface="#9Slide03 BoosterNextFYBlack" panose="02000A03000000020004" pitchFamily="2" charset="0"/>
                <a:cs typeface="#9Slide03 Arima Madurai Bold" panose="00000800000000000000" pitchFamily="2" charset="0"/>
              </a:rPr>
              <a:t>: </a:t>
            </a:r>
          </a:p>
          <a:p>
            <a:pPr>
              <a:lnSpc>
                <a:spcPct val="100000"/>
              </a:lnSpc>
              <a:spcBef>
                <a:spcPts val="0"/>
              </a:spcBef>
              <a:spcAft>
                <a:spcPts val="0"/>
              </a:spcAft>
            </a:pPr>
            <a:endParaRPr lang="en-US" sz="3000" dirty="0">
              <a:solidFill>
                <a:schemeClr val="tx1"/>
              </a:solidFill>
              <a:latin typeface="#9Slide03 BoosterNextFYBlack" panose="02000A03000000020004" pitchFamily="2" charset="0"/>
              <a:cs typeface="#9Slide03 Arima Madurai Bold" panose="00000800000000000000" pitchFamily="2" charset="0"/>
            </a:endParaRPr>
          </a:p>
          <a:p>
            <a:pPr algn="just">
              <a:lnSpc>
                <a:spcPct val="100000"/>
              </a:lnSpc>
              <a:spcBef>
                <a:spcPts val="0"/>
              </a:spcBef>
              <a:spcAft>
                <a:spcPts val="0"/>
              </a:spcAft>
            </a:pPr>
            <a:r>
              <a:rPr lang="en-US" sz="3000" dirty="0" err="1">
                <a:solidFill>
                  <a:schemeClr val="tx1"/>
                </a:solidFill>
                <a:latin typeface="#9Slide03 Arima Madurai Bold" panose="00000800000000000000" pitchFamily="2" charset="0"/>
                <a:cs typeface="#9Slide03 Arima Madurai Bold" panose="00000800000000000000" pitchFamily="2" charset="0"/>
              </a:rPr>
              <a:t>Tìm</a:t>
            </a:r>
            <a:r>
              <a:rPr lang="en-US" sz="3000" dirty="0">
                <a:solidFill>
                  <a:schemeClr val="tx1"/>
                </a:solidFill>
                <a:latin typeface="#9Slide03 Arima Madurai Bold" panose="00000800000000000000" pitchFamily="2" charset="0"/>
                <a:cs typeface="#9Slide03 Arima Madurai Bold" panose="00000800000000000000" pitchFamily="2" charset="0"/>
              </a:rPr>
              <a:t> tên các danh lam thắng cảnh trên đất nước Việt Nam và lựa chọn, ghi chép lại thông tin về một danh lam thắng cảnh mà em yêu thích </a:t>
            </a:r>
            <a:r>
              <a:rPr lang="en-US" sz="3000" dirty="0" err="1">
                <a:solidFill>
                  <a:schemeClr val="tx1"/>
                </a:solidFill>
                <a:latin typeface="#9Slide03 Arima Madurai Bold" panose="00000800000000000000" pitchFamily="2" charset="0"/>
                <a:cs typeface="#9Slide03 Arima Madurai Bold" panose="00000800000000000000" pitchFamily="2" charset="0"/>
              </a:rPr>
              <a:t>theo</a:t>
            </a:r>
            <a:r>
              <a:rPr lang="en-US" sz="3000" dirty="0">
                <a:solidFill>
                  <a:schemeClr val="tx1"/>
                </a:solidFill>
                <a:latin typeface="#9Slide03 Arima Madurai Bold" panose="00000800000000000000" pitchFamily="2" charset="0"/>
                <a:cs typeface="#9Slide03 Arima Madurai Bold" panose="00000800000000000000" pitchFamily="2" charset="0"/>
              </a:rPr>
              <a:t> </a:t>
            </a:r>
            <a:r>
              <a:rPr lang="en-US" sz="3000" dirty="0" err="1">
                <a:solidFill>
                  <a:schemeClr val="tx1"/>
                </a:solidFill>
                <a:latin typeface="#9Slide03 Arima Madurai Bold" panose="00000800000000000000" pitchFamily="2" charset="0"/>
                <a:cs typeface="#9Slide03 Arima Madurai Bold" panose="00000800000000000000" pitchFamily="2" charset="0"/>
              </a:rPr>
              <a:t>PHT</a:t>
            </a:r>
            <a:r>
              <a:rPr lang="en-US" sz="3000" dirty="0">
                <a:solidFill>
                  <a:schemeClr val="tx1"/>
                </a:solidFill>
                <a:latin typeface="#9Slide03 Arima Madurai Bold" panose="00000800000000000000" pitchFamily="2" charset="0"/>
                <a:cs typeface="#9Slide03 Arima Madurai Bold" panose="00000800000000000000" pitchFamily="2" charset="0"/>
              </a:rPr>
              <a:t> </a:t>
            </a:r>
            <a:r>
              <a:rPr lang="en-US" sz="3000" dirty="0" err="1">
                <a:solidFill>
                  <a:schemeClr val="tx1"/>
                </a:solidFill>
                <a:latin typeface="#9Slide03 Arima Madurai Bold" panose="00000800000000000000" pitchFamily="2" charset="0"/>
                <a:cs typeface="#9Slide03 Arima Madurai Bold" panose="00000800000000000000" pitchFamily="2" charset="0"/>
              </a:rPr>
              <a:t>sau</a:t>
            </a:r>
            <a:r>
              <a:rPr lang="en-US" sz="3000" dirty="0">
                <a:solidFill>
                  <a:schemeClr val="tx1"/>
                </a:solidFill>
                <a:latin typeface="#9Slide03 Arima Madurai Bold" panose="00000800000000000000" pitchFamily="2" charset="0"/>
                <a:cs typeface="#9Slide03 Arima Madurai Bold" panose="00000800000000000000"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5b86c7b39ff91"/>
          <p:cNvPicPr>
            <a:picLocks noChangeAspect="1"/>
          </p:cNvPicPr>
          <p:nvPr/>
        </p:nvPicPr>
        <p:blipFill>
          <a:blip r:embed="rId2"/>
          <a:stretch>
            <a:fillRect/>
          </a:stretch>
        </p:blipFill>
        <p:spPr>
          <a:xfrm>
            <a:off x="803910" y="-817880"/>
            <a:ext cx="10870565" cy="7675880"/>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0262" y="2680396"/>
            <a:ext cx="717373" cy="212154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614" y="3190451"/>
            <a:ext cx="1675762" cy="1815940"/>
          </a:xfrm>
          <a:prstGeom prst="rect">
            <a:avLst/>
          </a:prstGeom>
        </p:spPr>
      </p:pic>
      <p:sp>
        <p:nvSpPr>
          <p:cNvPr id="2" name="文本框 33"/>
          <p:cNvSpPr txBox="1"/>
          <p:nvPr/>
        </p:nvSpPr>
        <p:spPr>
          <a:xfrm>
            <a:off x="2995171" y="2160401"/>
            <a:ext cx="6457950" cy="19380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50000"/>
              </a:lnSpc>
            </a:pPr>
            <a:r>
              <a:rPr lang="en-US" sz="4000" dirty="0">
                <a:solidFill>
                  <a:schemeClr val="bg1"/>
                </a:solidFill>
                <a:latin typeface="#9Slide03 AllRoundGothic" panose="020B0703020202020104" charset="0"/>
                <a:cs typeface="#9Slide03 AllRoundGothic" panose="020B0703020202020104" charset="0"/>
              </a:rPr>
              <a:t>I. Đọc và </a:t>
            </a:r>
          </a:p>
          <a:p>
            <a:pPr algn="ctr">
              <a:lnSpc>
                <a:spcPct val="150000"/>
              </a:lnSpc>
            </a:pPr>
            <a:r>
              <a:rPr lang="en-US" sz="4000" dirty="0">
                <a:solidFill>
                  <a:schemeClr val="bg1"/>
                </a:solidFill>
                <a:latin typeface="#9Slide03 AllRoundGothic" panose="020B0703020202020104" charset="0"/>
                <a:cs typeface="#9Slide03 AllRoundGothic" panose="020B0703020202020104" charset="0"/>
              </a:rPr>
              <a:t>tìm hiểu chung</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1086731071" name="Picture 1086731071" descr="Chim diệc đánh rơi cá xuống vườn nhà dâ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305462" y="2438390"/>
            <a:ext cx="2151458" cy="1940560"/>
          </a:xfrm>
          <a:prstGeom prst="rect">
            <a:avLst/>
          </a:prstGeom>
          <a:noFill/>
          <a:ln>
            <a:noFill/>
          </a:ln>
        </p:spPr>
      </p:pic>
      <p:sp>
        <p:nvSpPr>
          <p:cNvPr id="7" name="文本框 33"/>
          <p:cNvSpPr txBox="1"/>
          <p:nvPr/>
        </p:nvSpPr>
        <p:spPr>
          <a:xfrm>
            <a:off x="1334455" y="4554503"/>
            <a:ext cx="2151459"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nSpc>
                <a:spcPct val="100000"/>
              </a:lnSpc>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Chim Diệc</a:t>
            </a:r>
          </a:p>
        </p:txBody>
      </p:sp>
      <p:pic>
        <p:nvPicPr>
          <p:cNvPr id="2087818071" name="Picture 2087818071" descr="https://blogger.googleusercontent.com/img/b/R29vZ2xl/AVvXsEjXxJknsPwtP64Z45Fsesh0dEF5t7Ed69G_3ywtGljNGE4oE7Ti_GH2ydCyFB0zcCVhy_QEnfloI46VPv7uqlXDhF4QSoJr3Dx7_Ghk6awaMEodT_IYuP8PcpdztRaQpwIMyWJDp_CDFpg/s653/3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4181898" y="2438390"/>
            <a:ext cx="2706681" cy="1948223"/>
          </a:xfrm>
          <a:prstGeom prst="rect">
            <a:avLst/>
          </a:prstGeom>
          <a:noFill/>
          <a:ln>
            <a:noFill/>
          </a:ln>
        </p:spPr>
      </p:pic>
      <p:sp>
        <p:nvSpPr>
          <p:cNvPr id="3" name="文本框 33"/>
          <p:cNvSpPr txBox="1"/>
          <p:nvPr/>
        </p:nvSpPr>
        <p:spPr>
          <a:xfrm>
            <a:off x="4181898" y="4554503"/>
            <a:ext cx="2706680"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nSpc>
                <a:spcPct val="100000"/>
              </a:lnSpc>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Chim Cồng Cộc</a:t>
            </a:r>
          </a:p>
        </p:txBody>
      </p:sp>
      <p:pic>
        <p:nvPicPr>
          <p:cNvPr id="11" name="Picture 11" descr="Về Tràm Chim ngắm sếu đầu đ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7613557" y="2454889"/>
            <a:ext cx="2885317" cy="1948222"/>
          </a:xfrm>
          <a:prstGeom prst="rect">
            <a:avLst/>
          </a:prstGeom>
          <a:noFill/>
          <a:ln>
            <a:noFill/>
          </a:ln>
        </p:spPr>
      </p:pic>
      <p:sp>
        <p:nvSpPr>
          <p:cNvPr id="4" name="文本框 33"/>
          <p:cNvSpPr txBox="1"/>
          <p:nvPr/>
        </p:nvSpPr>
        <p:spPr>
          <a:xfrm>
            <a:off x="7613556" y="4582737"/>
            <a:ext cx="2885317"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nSpc>
                <a:spcPct val="100000"/>
              </a:lnSpc>
            </a:pP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Chim</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a:t>
            </a: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Sếu</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a:t>
            </a: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đầu</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đỏ</a:t>
            </a:r>
          </a:p>
        </p:txBody>
      </p:sp>
      <p:sp>
        <p:nvSpPr>
          <p:cNvPr id="6" name="文本框 33"/>
          <p:cNvSpPr txBox="1"/>
          <p:nvPr/>
        </p:nvSpPr>
        <p:spPr>
          <a:xfrm>
            <a:off x="2398159" y="965985"/>
            <a:ext cx="6915150"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dirty="0">
                <a:solidFill>
                  <a:schemeClr val="tx1">
                    <a:lumMod val="75000"/>
                    <a:lumOff val="25000"/>
                  </a:schemeClr>
                </a:solidFill>
                <a:latin typeface="#9Slide03 BoosterNextFYBlack" panose="02000A03000000020004" pitchFamily="2" charset="0"/>
                <a:cs typeface="#9Slide03 Roboto Medium" panose="02000000000000000000" charset="0"/>
              </a:rPr>
              <a:t>1. Đọc và giải thích từ khó</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693587" y="5081019"/>
            <a:ext cx="1498413" cy="176950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10" name="文本框 33"/>
          <p:cNvSpPr txBox="1"/>
          <p:nvPr/>
        </p:nvSpPr>
        <p:spPr>
          <a:xfrm>
            <a:off x="3208763" y="1891565"/>
            <a:ext cx="8002905" cy="52197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l">
              <a:lnSpc>
                <a:spcPct val="100000"/>
              </a:lnSpc>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Xuất xứ: theo dulichviet.net.vn, 09-12-2009.</a:t>
            </a:r>
          </a:p>
        </p:txBody>
      </p:sp>
      <p:sp>
        <p:nvSpPr>
          <p:cNvPr id="25" name="文本框 33"/>
          <p:cNvSpPr txBox="1"/>
          <p:nvPr/>
        </p:nvSpPr>
        <p:spPr>
          <a:xfrm>
            <a:off x="2757170" y="3202767"/>
            <a:ext cx="8682355"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l">
              <a:lnSpc>
                <a:spcPct val="100000"/>
              </a:lnSpc>
            </a:pP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PTBĐ</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Thuyết minh kết hợp miêu tả, biểu cảm.</a:t>
            </a:r>
          </a:p>
        </p:txBody>
      </p:sp>
      <p:sp>
        <p:nvSpPr>
          <p:cNvPr id="26" name="文本框 33"/>
          <p:cNvSpPr txBox="1"/>
          <p:nvPr/>
        </p:nvSpPr>
        <p:spPr>
          <a:xfrm>
            <a:off x="2114550" y="4838065"/>
            <a:ext cx="9495155" cy="52197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l">
              <a:lnSpc>
                <a:spcPct val="100000"/>
              </a:lnSpc>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Chủ đề: Giới thiệu vẻ đẹp danh lam thắng cảnh </a:t>
            </a: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Tràm</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a:t>
            </a: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Chim</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a:t>
            </a:r>
          </a:p>
        </p:txBody>
      </p:sp>
      <p:pic>
        <p:nvPicPr>
          <p:cNvPr id="27" name="图片 15" descr="5b640824cf172"/>
          <p:cNvPicPr>
            <a:picLocks noChangeAspect="1"/>
          </p:cNvPicPr>
          <p:nvPr/>
        </p:nvPicPr>
        <p:blipFill>
          <a:blip r:embed="rId6"/>
          <a:stretch>
            <a:fillRect/>
          </a:stretch>
        </p:blipFill>
        <p:spPr>
          <a:xfrm>
            <a:off x="1687195" y="1269365"/>
            <a:ext cx="1569085" cy="1569085"/>
          </a:xfrm>
          <a:prstGeom prst="rect">
            <a:avLst/>
          </a:prstGeom>
        </p:spPr>
      </p:pic>
      <p:pic>
        <p:nvPicPr>
          <p:cNvPr id="28" name="图片 15" descr="5b640824cf172"/>
          <p:cNvPicPr>
            <a:picLocks noChangeAspect="1"/>
          </p:cNvPicPr>
          <p:nvPr/>
        </p:nvPicPr>
        <p:blipFill>
          <a:blip r:embed="rId6"/>
          <a:stretch>
            <a:fillRect/>
          </a:stretch>
        </p:blipFill>
        <p:spPr>
          <a:xfrm>
            <a:off x="1231900" y="2734945"/>
            <a:ext cx="1569085" cy="1569085"/>
          </a:xfrm>
          <a:prstGeom prst="rect">
            <a:avLst/>
          </a:prstGeom>
        </p:spPr>
      </p:pic>
      <p:pic>
        <p:nvPicPr>
          <p:cNvPr id="29" name="图片 15" descr="5b640824cf172"/>
          <p:cNvPicPr>
            <a:picLocks noChangeAspect="1"/>
          </p:cNvPicPr>
          <p:nvPr/>
        </p:nvPicPr>
        <p:blipFill>
          <a:blip r:embed="rId6"/>
          <a:stretch>
            <a:fillRect/>
          </a:stretch>
        </p:blipFill>
        <p:spPr>
          <a:xfrm>
            <a:off x="752475" y="4182745"/>
            <a:ext cx="1569085" cy="1569085"/>
          </a:xfrm>
          <a:prstGeom prst="rect">
            <a:avLst/>
          </a:prstGeom>
        </p:spPr>
      </p:pic>
      <p:sp>
        <p:nvSpPr>
          <p:cNvPr id="2" name="文本框 33"/>
          <p:cNvSpPr txBox="1"/>
          <p:nvPr/>
        </p:nvSpPr>
        <p:spPr>
          <a:xfrm>
            <a:off x="3815715" y="497840"/>
            <a:ext cx="5000625"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dirty="0">
                <a:solidFill>
                  <a:schemeClr val="tx1">
                    <a:lumMod val="75000"/>
                    <a:lumOff val="25000"/>
                  </a:schemeClr>
                </a:solidFill>
                <a:latin typeface="#9Slide03 BoosterNextFYBlack" panose="02000A03000000020004" pitchFamily="2" charset="0"/>
                <a:cs typeface="#9Slide03 Roboto Medium" panose="02000000000000000000" charset="0"/>
              </a:rPr>
              <a:t>2. Thông tin chung</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5" grpId="0"/>
      <p:bldP spid="25" grpId="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5b86c7b39ff91"/>
          <p:cNvPicPr>
            <a:picLocks noChangeAspect="1"/>
          </p:cNvPicPr>
          <p:nvPr/>
        </p:nvPicPr>
        <p:blipFill>
          <a:blip r:embed="rId2"/>
          <a:stretch>
            <a:fillRect/>
          </a:stretch>
        </p:blipFill>
        <p:spPr>
          <a:xfrm>
            <a:off x="558800" y="-923290"/>
            <a:ext cx="10870565" cy="7675880"/>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0262" y="2680396"/>
            <a:ext cx="717373" cy="212154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614" y="3190451"/>
            <a:ext cx="1675762" cy="1815940"/>
          </a:xfrm>
          <a:prstGeom prst="rect">
            <a:avLst/>
          </a:prstGeom>
        </p:spPr>
      </p:pic>
      <p:sp>
        <p:nvSpPr>
          <p:cNvPr id="2" name="文本框 33"/>
          <p:cNvSpPr txBox="1"/>
          <p:nvPr/>
        </p:nvSpPr>
        <p:spPr>
          <a:xfrm>
            <a:off x="2680335" y="2557145"/>
            <a:ext cx="6457950" cy="101473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50000"/>
              </a:lnSpc>
            </a:pPr>
            <a:r>
              <a:rPr lang="en-US" sz="4000" dirty="0">
                <a:solidFill>
                  <a:schemeClr val="bg1"/>
                </a:solidFill>
                <a:latin typeface="#9Slide03 AllRoundGothic" panose="020B0703020202020104" charset="0"/>
                <a:cs typeface="#9Slide03 AllRoundGothic" panose="020B0703020202020104" charset="0"/>
              </a:rPr>
              <a:t>II. Thực hành đọc hiểu</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descr="6e3e461d6fe4261ffac34bab182ac1ed"/>
          <p:cNvPicPr>
            <a:picLocks noChangeAspect="1"/>
          </p:cNvPicPr>
          <p:nvPr/>
        </p:nvPicPr>
        <p:blipFill>
          <a:blip r:embed="rId6"/>
          <a:stretch>
            <a:fillRect/>
          </a:stretch>
        </p:blipFill>
        <p:spPr>
          <a:xfrm>
            <a:off x="1099820" y="256540"/>
            <a:ext cx="8569960" cy="5057775"/>
          </a:xfrm>
          <a:prstGeom prst="rect">
            <a:avLst/>
          </a:prstGeom>
        </p:spPr>
      </p:pic>
      <p:sp>
        <p:nvSpPr>
          <p:cNvPr id="6" name="文本框 33"/>
          <p:cNvSpPr txBox="1"/>
          <p:nvPr/>
        </p:nvSpPr>
        <p:spPr>
          <a:xfrm>
            <a:off x="2122805" y="1885316"/>
            <a:ext cx="6915150" cy="107721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3200" dirty="0">
                <a:solidFill>
                  <a:schemeClr val="tx1">
                    <a:lumMod val="75000"/>
                    <a:lumOff val="25000"/>
                  </a:schemeClr>
                </a:solidFill>
                <a:latin typeface="#9Slide03 BoosterNextFYBlack" panose="02000A03000000020004" pitchFamily="2" charset="0"/>
                <a:cs typeface="#9Slide03 Roboto Medium" panose="02000000000000000000" charset="0"/>
              </a:rPr>
              <a:t>1.Nhan đề, bố cục nội dung từng phần, thông tin chính của văn bản</a:t>
            </a:r>
          </a:p>
        </p:txBody>
      </p:sp>
      <p:pic>
        <p:nvPicPr>
          <p:cNvPr id="10"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7955" y="3429000"/>
            <a:ext cx="2678430" cy="2655570"/>
          </a:xfrm>
          <a:prstGeom prst="rect">
            <a:avLst/>
          </a:prstGeom>
        </p:spPr>
      </p:pic>
      <p:sp>
        <p:nvSpPr>
          <p:cNvPr id="2" name="文本框 33">
            <a:hlinkClick r:id="rId8" action="ppaction://hlinkfile"/>
            <a:extLst>
              <a:ext uri="{FF2B5EF4-FFF2-40B4-BE49-F238E27FC236}">
                <a16:creationId xmlns:a16="http://schemas.microsoft.com/office/drawing/2014/main" id="{DC093AE7-565E-EF98-6C8C-3BC9FB86080C}"/>
              </a:ext>
            </a:extLst>
          </p:cNvPr>
          <p:cNvSpPr txBox="1"/>
          <p:nvPr/>
        </p:nvSpPr>
        <p:spPr>
          <a:xfrm>
            <a:off x="2122805" y="3131186"/>
            <a:ext cx="6915150" cy="46166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400" u="sng" dirty="0">
                <a:solidFill>
                  <a:srgbClr val="0070C0"/>
                </a:solidFill>
                <a:latin typeface="#9Slide03 BoosterNextFYBlack" panose="02000A03000000020004" pitchFamily="2" charset="0"/>
                <a:cs typeface="#9Slide03 Roboto Medium" panose="02000000000000000000" charset="0"/>
              </a:rPr>
              <a:t>PHIẾU HỌC TẬP SỐ 01</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1858277532"/>
              </p:ext>
            </p:extLst>
          </p:nvPr>
        </p:nvGraphicFramePr>
        <p:xfrm>
          <a:off x="485775" y="1436065"/>
          <a:ext cx="11220450" cy="4913051"/>
        </p:xfrm>
        <a:graphic>
          <a:graphicData uri="http://schemas.openxmlformats.org/drawingml/2006/table">
            <a:tbl>
              <a:tblPr firstRow="1" firstCol="1" bandRow="1">
                <a:tableStyleId>{7DF18680-E054-41AD-8BC1-D1AEF772440D}</a:tableStyleId>
              </a:tblPr>
              <a:tblGrid>
                <a:gridCol w="2298319">
                  <a:extLst>
                    <a:ext uri="{9D8B030D-6E8A-4147-A177-3AD203B41FA5}">
                      <a16:colId xmlns:a16="http://schemas.microsoft.com/office/drawing/2014/main" val="20000"/>
                    </a:ext>
                  </a:extLst>
                </a:gridCol>
                <a:gridCol w="8922131">
                  <a:extLst>
                    <a:ext uri="{9D8B030D-6E8A-4147-A177-3AD203B41FA5}">
                      <a16:colId xmlns:a16="http://schemas.microsoft.com/office/drawing/2014/main" val="20001"/>
                    </a:ext>
                  </a:extLst>
                </a:gridCol>
              </a:tblGrid>
              <a:tr h="4913051">
                <a:tc>
                  <a:txBody>
                    <a:bodyPr/>
                    <a:lstStyle/>
                    <a:p>
                      <a:pPr marL="0" marR="0" algn="just">
                        <a:spcBef>
                          <a:spcPts val="600"/>
                        </a:spcBef>
                        <a:spcAft>
                          <a:spcPts val="600"/>
                        </a:spcAft>
                      </a:pPr>
                      <a:r>
                        <a:rPr lang="en-US" altLang="pt-BR" sz="3000" dirty="0">
                          <a:effectLst/>
                          <a:latin typeface="#9Slide03 Arima Madurai Bold" panose="00000800000000000000" charset="0"/>
                          <a:cs typeface="#9Slide03 Arima Madurai Bold" panose="00000800000000000000" charset="0"/>
                        </a:rPr>
                        <a:t>1. Nhan </a:t>
                      </a:r>
                      <a:r>
                        <a:rPr lang="en-US" altLang="pt-BR" sz="3000" dirty="0" err="1">
                          <a:effectLst/>
                          <a:latin typeface="#9Slide03 Arima Madurai Bold" panose="00000800000000000000" charset="0"/>
                          <a:cs typeface="#9Slide03 Arima Madurai Bold" panose="00000800000000000000" charset="0"/>
                        </a:rPr>
                        <a:t>đề</a:t>
                      </a:r>
                      <a:endParaRPr lang="pt-BR" sz="2400" dirty="0">
                        <a:effectLst/>
                        <a:latin typeface="#9Slide03 Arima Madurai Bold" panose="00000800000000000000" charset="0"/>
                        <a:cs typeface="#9Slide03 Arima Madurai Bold" panose="00000800000000000000" charset="0"/>
                      </a:endParaRPr>
                    </a:p>
                  </a:txBody>
                  <a:tcPr marL="42787" marR="42787" marT="0" marB="0" anchor="ctr">
                    <a:solidFill>
                      <a:schemeClr val="accent6">
                        <a:lumMod val="60000"/>
                        <a:lumOff val="40000"/>
                      </a:schemeClr>
                    </a:solidFill>
                  </a:tcPr>
                </a:tc>
                <a:tc>
                  <a:txBody>
                    <a:bodyPr/>
                    <a:lstStyle/>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txBody>
                  <a:tcPr marL="42787" marR="42787" marT="0" marB="0" anchor="c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7" name="文本框 33"/>
          <p:cNvSpPr txBox="1"/>
          <p:nvPr/>
        </p:nvSpPr>
        <p:spPr>
          <a:xfrm>
            <a:off x="664845" y="327776"/>
            <a:ext cx="10862310" cy="55308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1. Nhan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đề</a:t>
            </a: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bố</a:t>
            </a: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cục</a:t>
            </a: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thông</a:t>
            </a: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 tin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chính</a:t>
            </a: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30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30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3000" dirty="0">
              <a:solidFill>
                <a:schemeClr val="tx1">
                  <a:lumMod val="75000"/>
                  <a:lumOff val="25000"/>
                </a:schemeClr>
              </a:solidFill>
              <a:latin typeface="#9Slide03 BoosterNextFYBlack" panose="02000A03000000020004" pitchFamily="2" charset="0"/>
              <a:cs typeface="#9Slide03 Roboto Medium" panose="02000000000000000000" charset="0"/>
            </a:endParaRPr>
          </a:p>
        </p:txBody>
      </p:sp>
      <p:sp>
        <p:nvSpPr>
          <p:cNvPr id="4" name="文本框 33"/>
          <p:cNvSpPr txBox="1"/>
          <p:nvPr/>
        </p:nvSpPr>
        <p:spPr>
          <a:xfrm>
            <a:off x="2856873" y="1691987"/>
            <a:ext cx="8670282" cy="435503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Aft>
                <a:spcPts val="600"/>
              </a:spcAft>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Cung cấp những thông tin: </a:t>
            </a:r>
          </a:p>
          <a:p>
            <a:pPr algn="just">
              <a:lnSpc>
                <a:spcPct val="100000"/>
              </a:lnSpc>
              <a:spcAft>
                <a:spcPts val="600"/>
              </a:spcAft>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Loại danh lam thắng cảnh: vườn quốc gia. </a:t>
            </a:r>
          </a:p>
          <a:p>
            <a:pPr algn="just">
              <a:lnSpc>
                <a:spcPct val="100000"/>
              </a:lnSpc>
              <a:spcAft>
                <a:spcPts val="600"/>
              </a:spcAft>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Đặc điểm: nơi có nhiều chim (Tràm Chim).</a:t>
            </a:r>
          </a:p>
          <a:p>
            <a:pPr algn="just">
              <a:lnSpc>
                <a:spcPct val="100000"/>
              </a:lnSpc>
              <a:spcAft>
                <a:spcPts val="600"/>
              </a:spcAft>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Tên địa phương có vườn quốc gia: huyện Tam Nông.</a:t>
            </a:r>
          </a:p>
          <a:p>
            <a:pPr algn="just">
              <a:lnSpc>
                <a:spcPct val="100000"/>
              </a:lnSpc>
              <a:spcAft>
                <a:spcPts val="600"/>
              </a:spcAft>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Điểm khác cách đặt nhan đề so với VB1 </a:t>
            </a: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và</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a:t>
            </a:r>
            <a:r>
              <a:rPr lang="en-US" sz="2800" dirty="0" err="1">
                <a:solidFill>
                  <a:schemeClr val="tx1">
                    <a:lumMod val="75000"/>
                    <a:lumOff val="25000"/>
                  </a:schemeClr>
                </a:solidFill>
                <a:latin typeface="#9Slide03 Arima Madurai Bold" panose="00000800000000000000" pitchFamily="2" charset="0"/>
                <a:cs typeface="#9Slide03 Arima Madurai Bold" panose="00000800000000000000" pitchFamily="2" charset="0"/>
              </a:rPr>
              <a:t>VB2</a:t>
            </a: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 </a:t>
            </a:r>
          </a:p>
          <a:p>
            <a:pPr algn="just">
              <a:lnSpc>
                <a:spcPct val="100000"/>
              </a:lnSpc>
              <a:spcAft>
                <a:spcPts val="600"/>
              </a:spcAft>
            </a:pPr>
            <a:r>
              <a:rPr lang="en-US" sz="2800" dirty="0">
                <a:solidFill>
                  <a:schemeClr val="tx1">
                    <a:lumMod val="75000"/>
                    <a:lumOff val="25000"/>
                  </a:schemeClr>
                </a:solidFill>
                <a:latin typeface="#9Slide03 Arima Madurai Bold" panose="00000800000000000000" pitchFamily="2" charset="0"/>
                <a:cs typeface="#9Slide03 Arima Madurai Bold" panose="00000800000000000000" pitchFamily="2" charset="0"/>
              </a:rPr>
              <a:t>Chỉ nêu lên thông tin về địa danh của danh lam thắng cảnh; không hàm chứa nhận xét, đánh giá của người viết để thôi thúc người đọc tìm hiểu, khám phá khi đọc hết văn bản.</a:t>
            </a: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aphicFrame>
        <p:nvGraphicFramePr>
          <p:cNvPr id="27" name="Table 26"/>
          <p:cNvGraphicFramePr>
            <a:graphicFrameLocks noGrp="1"/>
          </p:cNvGraphicFramePr>
          <p:nvPr>
            <p:extLst>
              <p:ext uri="{D42A27DB-BD31-4B8C-83A1-F6EECF244321}">
                <p14:modId xmlns:p14="http://schemas.microsoft.com/office/powerpoint/2010/main" val="259581657"/>
              </p:ext>
            </p:extLst>
          </p:nvPr>
        </p:nvGraphicFramePr>
        <p:xfrm>
          <a:off x="395468" y="835702"/>
          <a:ext cx="11401064" cy="5751110"/>
        </p:xfrm>
        <a:graphic>
          <a:graphicData uri="http://schemas.openxmlformats.org/drawingml/2006/table">
            <a:tbl>
              <a:tblPr firstRow="1" firstCol="1" bandRow="1">
                <a:tableStyleId>{7DF18680-E054-41AD-8BC1-D1AEF772440D}</a:tableStyleId>
              </a:tblPr>
              <a:tblGrid>
                <a:gridCol w="1400537">
                  <a:extLst>
                    <a:ext uri="{9D8B030D-6E8A-4147-A177-3AD203B41FA5}">
                      <a16:colId xmlns:a16="http://schemas.microsoft.com/office/drawing/2014/main" val="20000"/>
                    </a:ext>
                  </a:extLst>
                </a:gridCol>
                <a:gridCol w="10000527">
                  <a:extLst>
                    <a:ext uri="{9D8B030D-6E8A-4147-A177-3AD203B41FA5}">
                      <a16:colId xmlns:a16="http://schemas.microsoft.com/office/drawing/2014/main" val="20001"/>
                    </a:ext>
                  </a:extLst>
                </a:gridCol>
              </a:tblGrid>
              <a:tr h="5751110">
                <a:tc>
                  <a:txBody>
                    <a:bodyPr/>
                    <a:lstStyle/>
                    <a:p>
                      <a:pPr marL="0" marR="0" algn="ctr">
                        <a:spcBef>
                          <a:spcPts val="600"/>
                        </a:spcBef>
                        <a:spcAft>
                          <a:spcPts val="600"/>
                        </a:spcAft>
                      </a:pPr>
                      <a:r>
                        <a:rPr lang="pt-BR" sz="2400" dirty="0">
                          <a:effectLst/>
                          <a:latin typeface="#9Slide03 Arima Madurai Bold" panose="00000800000000000000" charset="0"/>
                          <a:cs typeface="#9Slide03 Arima Madurai Bold" panose="00000800000000000000" charset="0"/>
                        </a:rPr>
                        <a:t>2. Bố cục</a:t>
                      </a:r>
                    </a:p>
                    <a:p>
                      <a:pPr marL="0" marR="0" algn="ctr">
                        <a:spcBef>
                          <a:spcPts val="600"/>
                        </a:spcBef>
                        <a:spcAft>
                          <a:spcPts val="600"/>
                        </a:spcAft>
                      </a:pPr>
                      <a:r>
                        <a:rPr lang="pt-BR" sz="2400" dirty="0">
                          <a:effectLst/>
                          <a:latin typeface="#9Slide03 Arima Madurai Bold" panose="00000800000000000000" charset="0"/>
                          <a:cs typeface="#9Slide03 Arima Madurai Bold" panose="00000800000000000000" charset="0"/>
                        </a:rPr>
                        <a:t>(5 phần)</a:t>
                      </a:r>
                    </a:p>
                  </a:txBody>
                  <a:tcPr marL="42787" marR="42787" marT="0" marB="0" anchor="ctr">
                    <a:solidFill>
                      <a:schemeClr val="accent6">
                        <a:lumMod val="60000"/>
                        <a:lumOff val="40000"/>
                      </a:schemeClr>
                    </a:solidFill>
                  </a:tcPr>
                </a:tc>
                <a:tc>
                  <a:txBody>
                    <a:bodyPr/>
                    <a:lstStyle/>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p>
                      <a:pPr marL="0" marR="0" algn="just">
                        <a:spcBef>
                          <a:spcPts val="600"/>
                        </a:spcBef>
                        <a:spcAft>
                          <a:spcPts val="600"/>
                        </a:spcAft>
                      </a:pPr>
                      <a:endParaRPr lang="en-US" sz="2400" dirty="0">
                        <a:effectLst/>
                        <a:latin typeface="#9Slide03 Arima Madurai Bold" panose="00000800000000000000" charset="0"/>
                        <a:ea typeface="Times New Roman" panose="02020603050405020304" charset="0"/>
                        <a:cs typeface="#9Slide03 Arima Madurai Bold" panose="00000800000000000000" charset="0"/>
                      </a:endParaRPr>
                    </a:p>
                  </a:txBody>
                  <a:tcPr marL="42787" marR="42787" marT="0" marB="0" anchor="c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8" name="文本框 33"/>
          <p:cNvSpPr txBox="1"/>
          <p:nvPr/>
        </p:nvSpPr>
        <p:spPr>
          <a:xfrm>
            <a:off x="1886876" y="995129"/>
            <a:ext cx="9599474" cy="5432256"/>
          </a:xfrm>
          <a:prstGeom prst="rect">
            <a:avLst/>
          </a:prstGeom>
          <a:noFill/>
        </p:spPr>
        <p:txBody>
          <a:bodyPr wrap="square">
            <a:spAutoFit/>
          </a:bodyPr>
          <a:lstStyle>
            <a:defPPr>
              <a:defRPr lang="zh-CN"/>
            </a:defPPr>
            <a:lvl1pPr algn="just">
              <a:lnSpc>
                <a:spcPct val="100000"/>
              </a:lnSpc>
              <a:defRPr sz="2800" b="1" i="0">
                <a:solidFill>
                  <a:schemeClr val="tx1">
                    <a:lumMod val="75000"/>
                    <a:lumOff val="25000"/>
                  </a:schemeClr>
                </a:solidFill>
                <a:effectLst/>
                <a:latin typeface="#9Slide03 Arima Madurai Bold" panose="00000800000000000000" pitchFamily="2" charset="0"/>
                <a:ea typeface="思源黑体 CN Bold" panose="020B0800000000000000" pitchFamily="34" charset="-122"/>
                <a:cs typeface="#9Slide03 Arima Madurai Bold" panose="00000800000000000000" pitchFamily="2" charset="0"/>
              </a:defRPr>
            </a:lvl1pPr>
          </a:lstStyle>
          <a:p>
            <a:pPr>
              <a:spcAft>
                <a:spcPts val="600"/>
              </a:spcAft>
            </a:pPr>
            <a:r>
              <a:rPr lang="en-US" sz="2400" dirty="0"/>
              <a:t>a) Phần 1: Giới thiệu chung về vườn quốc gia Tràm Chim</a:t>
            </a:r>
          </a:p>
          <a:p>
            <a:pPr>
              <a:spcAft>
                <a:spcPts val="600"/>
              </a:spcAft>
            </a:pPr>
            <a:r>
              <a:rPr lang="en-US" sz="2400" dirty="0"/>
              <a:t>- Giải thích tên gọi: khu rừng chàm có chim sinh sống.</a:t>
            </a:r>
          </a:p>
          <a:p>
            <a:pPr>
              <a:spcAft>
                <a:spcPts val="600"/>
              </a:spcAft>
            </a:pPr>
            <a:r>
              <a:rPr lang="en-US" sz="2400" dirty="0"/>
              <a:t>- Vị trí địa lý và diện tích: nằm giữa 4 xã của huyện Tam Nông tỉnh Đồng Tháp; khu rừng rộng 7612 héc-ta.</a:t>
            </a:r>
          </a:p>
          <a:p>
            <a:pPr>
              <a:spcAft>
                <a:spcPts val="600"/>
              </a:spcAft>
            </a:pPr>
            <a:r>
              <a:rPr lang="en-US" sz="2400" dirty="0"/>
              <a:t>- Sự đa dạng về sinh vật: thực vật, động vật, đặc biệt là các loài chim).</a:t>
            </a:r>
          </a:p>
          <a:p>
            <a:pPr>
              <a:spcAft>
                <a:spcPts val="600"/>
              </a:spcAft>
            </a:pPr>
            <a:r>
              <a:rPr lang="en-US" sz="2400" dirty="0"/>
              <a:t>b) Phần 2: Nêu đặc điểm của loài sếu đầu đỏ.</a:t>
            </a:r>
          </a:p>
          <a:p>
            <a:pPr>
              <a:spcAft>
                <a:spcPts val="600"/>
              </a:spcAft>
            </a:pPr>
            <a:r>
              <a:rPr lang="en-US" sz="2400" dirty="0"/>
              <a:t>- Loài chim to, cao trên 1,7 mét; bộ lông xám mượt, cổ cao, đôi cánh dang rộng khi bay;  là loài vật chung thủy, gần gũi với con người.</a:t>
            </a:r>
          </a:p>
          <a:p>
            <a:pPr>
              <a:spcAft>
                <a:spcPts val="600"/>
              </a:spcAft>
            </a:pPr>
            <a:r>
              <a:rPr lang="en-US" sz="2400" dirty="0"/>
              <a:t>- Sếu là loài hạc, biểu tượng của sức mạnh, sự trường tồn và lòng chung thủy. Hình tượng hạc xuất hiện nhiều ở đình, chùa, bộ đồ thờ.</a:t>
            </a:r>
          </a:p>
          <a:p>
            <a:pPr>
              <a:spcAft>
                <a:spcPts val="600"/>
              </a:spcAft>
            </a:pPr>
            <a:r>
              <a:rPr lang="en-US" sz="2400" dirty="0"/>
              <a:t>- Sếu được nhận xét là “sứ thần của môi sinh”; “nhà quý tộc đáng yêu trong các loài chim”.</a:t>
            </a:r>
          </a:p>
        </p:txBody>
      </p:sp>
      <p:sp>
        <p:nvSpPr>
          <p:cNvPr id="3" name="文本框 33">
            <a:extLst>
              <a:ext uri="{FF2B5EF4-FFF2-40B4-BE49-F238E27FC236}">
                <a16:creationId xmlns:a16="http://schemas.microsoft.com/office/drawing/2014/main" id="{6E096301-497F-23E3-AED5-32AF5BB67756}"/>
              </a:ext>
            </a:extLst>
          </p:cNvPr>
          <p:cNvSpPr txBox="1"/>
          <p:nvPr/>
        </p:nvSpPr>
        <p:spPr>
          <a:xfrm>
            <a:off x="664845" y="232769"/>
            <a:ext cx="10862310" cy="5232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ctr">
              <a:lnSpc>
                <a:spcPct val="100000"/>
              </a:lnSpc>
            </a:pP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1. Nhan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đề</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bố</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cục</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thông</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tin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chính</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của</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văn</a:t>
            </a:r>
            <a:r>
              <a:rPr lang="en-US" sz="2800" dirty="0">
                <a:solidFill>
                  <a:schemeClr val="tx1">
                    <a:lumMod val="75000"/>
                    <a:lumOff val="25000"/>
                  </a:schemeClr>
                </a:solidFill>
                <a:latin typeface="#9Slide03 BoosterNextFYBlack" panose="02000A03000000020004" pitchFamily="2" charset="0"/>
                <a:cs typeface="#9Slide03 Roboto Medium" panose="02000000000000000000" charset="0"/>
              </a:rPr>
              <a:t> </a:t>
            </a:r>
            <a:r>
              <a:rPr lang="en-US" sz="2800" dirty="0" err="1">
                <a:solidFill>
                  <a:schemeClr val="tx1">
                    <a:lumMod val="75000"/>
                    <a:lumOff val="25000"/>
                  </a:schemeClr>
                </a:solidFill>
                <a:latin typeface="#9Slide03 BoosterNextFYBlack" panose="02000A03000000020004" pitchFamily="2" charset="0"/>
                <a:cs typeface="#9Slide03 Roboto Medium" panose="02000000000000000000" charset="0"/>
              </a:rPr>
              <a:t>bản</a:t>
            </a:r>
            <a:endParaRPr lang="en-US" sz="2800" dirty="0">
              <a:solidFill>
                <a:schemeClr val="tx1">
                  <a:lumMod val="75000"/>
                  <a:lumOff val="25000"/>
                </a:schemeClr>
              </a:solidFill>
              <a:latin typeface="#9Slide03 BoosterNextFYBlack" panose="02000A03000000020004" pitchFamily="2" charset="0"/>
              <a:cs typeface="#9Slide03 Roboto Medium" panose="020000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1550</Words>
  <Application>Microsoft Office PowerPoint</Application>
  <PresentationFormat>Widescreen</PresentationFormat>
  <Paragraphs>129</Paragraphs>
  <Slides>23</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等线</vt:lpstr>
      <vt:lpstr>Arial</vt:lpstr>
      <vt:lpstr>#9Slide03 Cabin Condensed Bold</vt:lpstr>
      <vt:lpstr>#9Slide03 Arima Madurai</vt:lpstr>
      <vt:lpstr>#9Slide03 BoosterNextFYBlack</vt:lpstr>
      <vt:lpstr>思源黑体 CN Bold</vt:lpstr>
      <vt:lpstr>#9Slide03 AmpleSoft Bold</vt:lpstr>
      <vt:lpstr>#9Slide03 AllRoundGothic</vt:lpstr>
      <vt:lpstr>Times New Roman</vt:lpstr>
      <vt:lpstr>#9Slide03 Arima Madurai Bold</vt:lpstr>
      <vt:lpstr>#9Slide03 Roboto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DoubleOX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STD_HANH</cp:lastModifiedBy>
  <cp:revision>56</cp:revision>
  <dcterms:created xsi:type="dcterms:W3CDTF">2021-07-02T00:58:00Z</dcterms:created>
  <dcterms:modified xsi:type="dcterms:W3CDTF">2025-10-27T09:04:58Z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C6D796EFEF7F4B4F8B7267FA6A246EE7_13</vt:lpwstr>
  </property>
  <property fmtid="{D5CDD505-2E9C-101B-9397-08002B2CF9AE}" pid="3" name="KSOProductBuildVer">
    <vt:lpwstr>1033-12.2.0.16731</vt:lpwstr>
  </property>
</Properties>
</file>