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56" r:id="rId2"/>
    <p:sldId id="277" r:id="rId3"/>
    <p:sldId id="276" r:id="rId4"/>
    <p:sldId id="341" r:id="rId5"/>
    <p:sldId id="342" r:id="rId6"/>
    <p:sldId id="343" r:id="rId7"/>
    <p:sldId id="261" r:id="rId8"/>
    <p:sldId id="345" r:id="rId9"/>
    <p:sldId id="262" r:id="rId10"/>
    <p:sldId id="379" r:id="rId11"/>
    <p:sldId id="380" r:id="rId12"/>
    <p:sldId id="354" r:id="rId13"/>
    <p:sldId id="356" r:id="rId14"/>
    <p:sldId id="358" r:id="rId15"/>
    <p:sldId id="359" r:id="rId16"/>
    <p:sldId id="381" r:id="rId17"/>
    <p:sldId id="383" r:id="rId18"/>
    <p:sldId id="382" r:id="rId19"/>
    <p:sldId id="366" r:id="rId20"/>
    <p:sldId id="368" r:id="rId21"/>
    <p:sldId id="384" r:id="rId22"/>
    <p:sldId id="386" r:id="rId23"/>
    <p:sldId id="385" r:id="rId24"/>
    <p:sldId id="375" r:id="rId25"/>
    <p:sldId id="376" r:id="rId26"/>
    <p:sldId id="387" r:id="rId27"/>
    <p:sldId id="378" r:id="rId28"/>
    <p:sldId id="340" r:id="rId29"/>
  </p:sldIdLst>
  <p:sldSz cx="12193588" cy="6858000"/>
  <p:notesSz cx="6858000" cy="9144000"/>
  <p:embeddedFontLst>
    <p:embeddedFont>
      <p:font typeface="#9Slide03 Inconsolata" panose="020B0604020202020204" charset="0"/>
      <p:regular r:id="rId31"/>
    </p:embeddedFont>
    <p:embeddedFont>
      <p:font typeface="#9Slide03 Arima Madurai Bold" panose="020B0604020202020204" charset="0"/>
      <p:bold r:id="rId32"/>
    </p:embeddedFont>
    <p:embeddedFont>
      <p:font typeface="#9Slide05 SVNBallarea Typeface" panose="020B0604020202020204" charset="0"/>
      <p:regular r:id="rId33"/>
    </p:embeddedFont>
    <p:embeddedFont>
      <p:font typeface="#9Slide03 Dekar" panose="020B0604020202020204" charset="0"/>
      <p:regular r:id="rId34"/>
    </p:embeddedFont>
    <p:embeddedFont>
      <p:font typeface="Microsoft YaHei" panose="020B0503020204020204" pitchFamily="34" charset="-122"/>
      <p:regular r:id="rId35"/>
      <p:bold r:id="rId36"/>
    </p:embeddedFont>
    <p:embeddedFont>
      <p:font typeface="Constantia" panose="02030602050306030303" pitchFamily="18" charset="0"/>
      <p:regular r:id="rId37"/>
      <p:bold r:id="rId38"/>
      <p:italic r:id="rId39"/>
      <p:boldItalic r:id="rId40"/>
    </p:embeddedFont>
    <p:embeddedFont>
      <p:font typeface="#9Slide03 Ample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icrosoft YaHei" panose="020B0503020204020204" pitchFamily="34" charset="-122"/>
      <p:regular r:id="rId35"/>
      <p:bold r:id="rId36"/>
    </p:embeddedFont>
    <p:embeddedFont>
      <p:font typeface="#9Slide05 SVNShintia Script" panose="020B0604020202020204" charset="0"/>
      <p:regular r:id="rId46"/>
    </p:embeddedFont>
    <p:embeddedFont>
      <p:font typeface="宋体" panose="02010600030101010101" pitchFamily="2" charset="-122"/>
      <p:regular r:id="rId47"/>
    </p:embeddedFont>
    <p:embeddedFont>
      <p:font typeface="#9Slide03 BoosterNextFYBlack" panose="020B0604020202020204" charset="0"/>
      <p:regular r:id="rId48"/>
    </p:embeddedFont>
  </p:embeddedFontLst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903A"/>
    <a:srgbClr val="08386E"/>
    <a:srgbClr val="FCFCFC"/>
    <a:srgbClr val="E9EAE5"/>
    <a:srgbClr val="7AC5C0"/>
    <a:srgbClr val="8BBDE2"/>
    <a:srgbClr val="8D86BA"/>
    <a:srgbClr val="7A801D"/>
    <a:srgbClr val="F3AD00"/>
    <a:srgbClr val="03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79" autoAdjust="0"/>
    <p:restoredTop sz="94660"/>
  </p:normalViewPr>
  <p:slideViewPr>
    <p:cSldViewPr snapToGrid="0">
      <p:cViewPr varScale="1">
        <p:scale>
          <a:sx n="71" d="100"/>
          <a:sy n="71" d="100"/>
        </p:scale>
        <p:origin x="3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A5268-FB0C-450E-96E9-03F931237804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6156D-592E-4B4D-8772-D689FB057A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1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7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3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5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53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519" y="2130429"/>
            <a:ext cx="1036455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038" y="3886200"/>
            <a:ext cx="853551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2025/10/6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93" y="-90517"/>
            <a:ext cx="1064305" cy="992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93" y="-90517"/>
            <a:ext cx="1064305" cy="992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1" y="274640"/>
            <a:ext cx="10974229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81" y="1600200"/>
            <a:ext cx="10974229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81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B35F0B1-53A2-4F58-A419-9B6A1424FB57}" type="datetimeFigureOut">
              <a:rPr lang="zh-CN" altLang="en-US" smtClean="0">
                <a:solidFill>
                  <a:srgbClr val="000000"/>
                </a:solidFill>
              </a:rPr>
              <a:t>2025/10/6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2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18EBF4EF-A2BF-4103-B2B4-2A3D5169DA7D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09" y="4406901"/>
            <a:ext cx="10364550" cy="1362075"/>
          </a:xfrm>
          <a:prstGeom prst="rect">
            <a:avLst/>
          </a:prstGeo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09" y="2906713"/>
            <a:ext cx="1036455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89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93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75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649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546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442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402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299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2025/10/6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1" y="274640"/>
            <a:ext cx="10974229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81" y="1200152"/>
            <a:ext cx="5385501" cy="3394075"/>
          </a:xfrm>
          <a:prstGeom prst="rect">
            <a:avLst/>
          </a:prstGeo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8407" y="1200152"/>
            <a:ext cx="5385501" cy="3394075"/>
          </a:xfrm>
          <a:prstGeom prst="rect">
            <a:avLst/>
          </a:prstGeo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2025/10/6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1" y="274640"/>
            <a:ext cx="10974229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79" y="1535114"/>
            <a:ext cx="538761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7530" indent="0">
              <a:buNone/>
              <a:defRPr sz="2135" b="1"/>
            </a:lvl4pPr>
            <a:lvl5pPr marL="2436495" indent="0">
              <a:buNone/>
              <a:defRPr sz="2135" b="1"/>
            </a:lvl5pPr>
            <a:lvl6pPr marL="3045460" indent="0">
              <a:buNone/>
              <a:defRPr sz="2135" b="1"/>
            </a:lvl6pPr>
            <a:lvl7pPr marL="3654425" indent="0">
              <a:buNone/>
              <a:defRPr sz="2135" b="1"/>
            </a:lvl7pPr>
            <a:lvl8pPr marL="4264025" indent="0">
              <a:buNone/>
              <a:defRPr sz="2135" b="1"/>
            </a:lvl8pPr>
            <a:lvl9pPr marL="487299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79" y="2174877"/>
            <a:ext cx="5387619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179" y="1535114"/>
            <a:ext cx="538973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7530" indent="0">
              <a:buNone/>
              <a:defRPr sz="2135" b="1"/>
            </a:lvl4pPr>
            <a:lvl5pPr marL="2436495" indent="0">
              <a:buNone/>
              <a:defRPr sz="2135" b="1"/>
            </a:lvl5pPr>
            <a:lvl6pPr marL="3045460" indent="0">
              <a:buNone/>
              <a:defRPr sz="2135" b="1"/>
            </a:lvl6pPr>
            <a:lvl7pPr marL="3654425" indent="0">
              <a:buNone/>
              <a:defRPr sz="2135" b="1"/>
            </a:lvl7pPr>
            <a:lvl8pPr marL="4264025" indent="0">
              <a:buNone/>
              <a:defRPr sz="2135" b="1"/>
            </a:lvl8pPr>
            <a:lvl9pPr marL="487299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179" y="2174877"/>
            <a:ext cx="5389735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2025/10/6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1" y="274640"/>
            <a:ext cx="10974229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2025/10/6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4" y="273053"/>
            <a:ext cx="4011606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354" y="273053"/>
            <a:ext cx="6816554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84" y="1435103"/>
            <a:ext cx="4011606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8965" indent="0">
              <a:buNone/>
              <a:defRPr sz="1600"/>
            </a:lvl2pPr>
            <a:lvl3pPr marL="1217930" indent="0">
              <a:buNone/>
              <a:defRPr sz="1335"/>
            </a:lvl3pPr>
            <a:lvl4pPr marL="1827530" indent="0">
              <a:buNone/>
              <a:defRPr sz="1200"/>
            </a:lvl4pPr>
            <a:lvl5pPr marL="2436495" indent="0">
              <a:buNone/>
              <a:defRPr sz="1200"/>
            </a:lvl5pPr>
            <a:lvl6pPr marL="3045460" indent="0">
              <a:buNone/>
              <a:defRPr sz="1200"/>
            </a:lvl6pPr>
            <a:lvl7pPr marL="3654425" indent="0">
              <a:buNone/>
              <a:defRPr sz="1200"/>
            </a:lvl7pPr>
            <a:lvl8pPr marL="4264025" indent="0">
              <a:buNone/>
              <a:defRPr sz="1200"/>
            </a:lvl8pPr>
            <a:lvl9pPr marL="487299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2025/10/6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028" y="4800601"/>
            <a:ext cx="7316153" cy="566738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028" y="612778"/>
            <a:ext cx="7316153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8965" indent="0">
              <a:buNone/>
              <a:defRPr sz="3730"/>
            </a:lvl2pPr>
            <a:lvl3pPr marL="1217930" indent="0">
              <a:buNone/>
              <a:defRPr sz="3200"/>
            </a:lvl3pPr>
            <a:lvl4pPr marL="1827530" indent="0">
              <a:buNone/>
              <a:defRPr sz="2665"/>
            </a:lvl4pPr>
            <a:lvl5pPr marL="2436495" indent="0">
              <a:buNone/>
              <a:defRPr sz="2665"/>
            </a:lvl5pPr>
            <a:lvl6pPr marL="3045460" indent="0">
              <a:buNone/>
              <a:defRPr sz="2665"/>
            </a:lvl6pPr>
            <a:lvl7pPr marL="3654425" indent="0">
              <a:buNone/>
              <a:defRPr sz="2665"/>
            </a:lvl7pPr>
            <a:lvl8pPr marL="4264025" indent="0">
              <a:buNone/>
              <a:defRPr sz="2665"/>
            </a:lvl8pPr>
            <a:lvl9pPr marL="487299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028" y="5367339"/>
            <a:ext cx="7316153" cy="804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8965" indent="0">
              <a:buNone/>
              <a:defRPr sz="1600"/>
            </a:lvl2pPr>
            <a:lvl3pPr marL="1217930" indent="0">
              <a:buNone/>
              <a:defRPr sz="1335"/>
            </a:lvl3pPr>
            <a:lvl4pPr marL="1827530" indent="0">
              <a:buNone/>
              <a:defRPr sz="1200"/>
            </a:lvl4pPr>
            <a:lvl5pPr marL="2436495" indent="0">
              <a:buNone/>
              <a:defRPr sz="1200"/>
            </a:lvl5pPr>
            <a:lvl6pPr marL="3045460" indent="0">
              <a:buNone/>
              <a:defRPr sz="1200"/>
            </a:lvl6pPr>
            <a:lvl7pPr marL="3654425" indent="0">
              <a:buNone/>
              <a:defRPr sz="1200"/>
            </a:lvl7pPr>
            <a:lvl8pPr marL="4264025" indent="0">
              <a:buNone/>
              <a:defRPr sz="1200"/>
            </a:lvl8pPr>
            <a:lvl9pPr marL="487299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2025/10/6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1" y="274640"/>
            <a:ext cx="10974229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81" y="1600203"/>
            <a:ext cx="10974229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2025/10/6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0351" y="206376"/>
            <a:ext cx="2743557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81" y="206376"/>
            <a:ext cx="8027445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9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2025/10/6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144" y="6356352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8738" y="6356352"/>
            <a:ext cx="2845171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217295" rtl="0" eaLnBrk="1" latinLnBrk="0" hangingPunct="1">
        <a:spcBef>
          <a:spcPct val="0"/>
        </a:spcBef>
        <a:buNone/>
        <a:defRPr sz="5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9965" indent="-381000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30" indent="-304800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695" indent="-304800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1295" indent="-304800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0260" indent="-304800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59225" indent="-304800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68190" indent="-304800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7155" indent="-304800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5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46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4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0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9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D:\2024%20-%202025\1.%20NG&#7918;%20V&#258;N\D&#7920;%20&#193;N%203H1K\1.%20GI&#193;O%20&#193;N%20CH&#205;NH%20KH&#211;A\1.2.%20PPT%20CH&#205;NH%20KH&#211;A%20-%20L&#7846;N%201\B&#192;I%202%20-%20HO&#192;N%20CH&#7880;NH%20-%20NH&#211;M%203H1K\B2.1.%20PHT%20C&#7843;nh%20ng&#224;y%20xu&#226;n%20-%20Nh&#243;m%203H1K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D:\2024%20-%202025\1.%20NG&#7918;%20V&#258;N\D&#7920;%20&#193;N%203H1K\1.%20GI&#193;O%20&#193;N%20CH&#205;NH%20KH&#211;A\1.2.%20PPT%20CH&#205;NH%20KH&#211;A%20-%20L&#7846;N%201\B&#192;I%202%20-%20HO&#192;N%20CH&#7880;NH%20-%20NH&#211;M%203H1K\B2.1.%20PHT%20C&#7843;nh%20ng&#224;y%20xu&#226;n%20-%20Nh&#243;m%203H1K.pdf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hyperlink" Target="file:///D:\2024%20-%202025\1.%20NG&#7918;%20V&#258;N\D&#7920;%20&#193;N%203H1K\1.%20GI&#193;O%20&#193;N%20CH&#205;NH%20KH&#211;A\1.2.%20PPT%20CH&#205;NH%20KH&#211;A%20-%20L&#7846;N%201\B&#192;I%202%20-%20HO&#192;N%20CH&#7880;NH%20-%20NH&#211;M%203H1K\B2.1.%20PHT%20C&#7843;nh%20ng&#224;y%20xu&#226;n%20-%20Nh&#243;m%203H1K.pdf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73" y="2410836"/>
            <a:ext cx="5587515" cy="4419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53614" y="1780892"/>
            <a:ext cx="77582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spc="-470" dirty="0" err="1">
                <a:blipFill>
                  <a:blip r:embed="rId5"/>
                  <a:stretch>
                    <a:fillRect/>
                  </a:stretch>
                </a:blipFill>
                <a:latin typeface="#9Slide05 SVNShintia Script" panose="02000804000000020003" pitchFamily="2" charset="0"/>
                <a:ea typeface="禹卫书法行书简体" panose="02000603000000000000" pitchFamily="2" charset="-122"/>
                <a:cs typeface="#9Slide03 SVNSquare" panose="02040603050506020204" charset="0"/>
              </a:rPr>
              <a:t>Cảnh</a:t>
            </a:r>
            <a:r>
              <a:rPr lang="en-US" altLang="zh-CN" sz="11500" b="1" spc="-470" dirty="0">
                <a:blipFill>
                  <a:blip r:embed="rId5"/>
                  <a:stretch>
                    <a:fillRect/>
                  </a:stretch>
                </a:blipFill>
                <a:latin typeface="#9Slide05 SVNShintia Script" panose="02000804000000020003" pitchFamily="2" charset="0"/>
                <a:ea typeface="禹卫书法行书简体" panose="02000603000000000000" pitchFamily="2" charset="-122"/>
                <a:cs typeface="#9Slide03 SVNSquare" panose="02040603050506020204" charset="0"/>
              </a:rPr>
              <a:t> </a:t>
            </a:r>
            <a:r>
              <a:rPr lang="en-US" altLang="zh-CN" sz="11500" b="1" spc="-470" dirty="0" err="1">
                <a:blipFill>
                  <a:blip r:embed="rId5"/>
                  <a:stretch>
                    <a:fillRect/>
                  </a:stretch>
                </a:blipFill>
                <a:latin typeface="#9Slide05 SVNShintia Script" panose="02000804000000020003" pitchFamily="2" charset="0"/>
                <a:ea typeface="禹卫书法行书简体" panose="02000603000000000000" pitchFamily="2" charset="-122"/>
                <a:cs typeface="#9Slide03 SVNSquare" panose="02040603050506020204" charset="0"/>
              </a:rPr>
              <a:t>ngày</a:t>
            </a:r>
            <a:r>
              <a:rPr lang="en-US" altLang="zh-CN" sz="11500" b="1" spc="-470" dirty="0">
                <a:blipFill>
                  <a:blip r:embed="rId5"/>
                  <a:stretch>
                    <a:fillRect/>
                  </a:stretch>
                </a:blipFill>
                <a:latin typeface="#9Slide05 SVNShintia Script" panose="02000804000000020003" pitchFamily="2" charset="0"/>
                <a:ea typeface="禹卫书法行书简体" panose="02000603000000000000" pitchFamily="2" charset="-122"/>
                <a:cs typeface="#9Slide03 SVNSquare" panose="02040603050506020204" charset="0"/>
              </a:rPr>
              <a:t> </a:t>
            </a:r>
            <a:r>
              <a:rPr lang="en-US" altLang="zh-CN" sz="11500" b="1" spc="-470" dirty="0" err="1">
                <a:blipFill>
                  <a:blip r:embed="rId5"/>
                  <a:stretch>
                    <a:fillRect/>
                  </a:stretch>
                </a:blipFill>
                <a:latin typeface="#9Slide05 SVNShintia Script" panose="02000804000000020003" pitchFamily="2" charset="0"/>
                <a:ea typeface="禹卫书法行书简体" panose="02000603000000000000" pitchFamily="2" charset="-122"/>
                <a:cs typeface="#9Slide03 SVNSquare" panose="02040603050506020204" charset="0"/>
              </a:rPr>
              <a:t>xuân</a:t>
            </a:r>
            <a:endParaRPr lang="en-US" altLang="zh-CN" sz="11500" b="1" spc="-470" dirty="0">
              <a:blipFill>
                <a:blip r:embed="rId5"/>
                <a:stretch>
                  <a:fillRect/>
                </a:stretch>
              </a:blipFill>
              <a:latin typeface="#9Slide05 SVNShintia Script" panose="02000804000000020003" pitchFamily="2" charset="0"/>
              <a:ea typeface="禹卫书法行书简体" panose="02000603000000000000" pitchFamily="2" charset="-122"/>
              <a:cs typeface="#9Slide03 SVNSquare" panose="0204060305050602020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zh-CN" sz="3600" b="1" kern="0" dirty="0" err="1">
                <a:blipFill>
                  <a:blip r:embed="rId5"/>
                  <a:stretch>
                    <a:fillRect/>
                  </a:stretch>
                </a:blipFill>
                <a:latin typeface="#9Slide03 Dekar" panose="02000000000000000000" pitchFamily="2" charset="0"/>
                <a:ea typeface="禹卫书法行书简体" panose="02000603000000000000" pitchFamily="2" charset="-122"/>
                <a:cs typeface="#9Slide03 SVNSquare" panose="02040603050506020204" charset="0"/>
              </a:rPr>
              <a:t>Trích</a:t>
            </a:r>
            <a:r>
              <a:rPr lang="en-US" altLang="zh-CN" sz="3600" b="1" kern="0" dirty="0">
                <a:blipFill>
                  <a:blip r:embed="rId5"/>
                  <a:stretch>
                    <a:fillRect/>
                  </a:stretch>
                </a:blipFill>
                <a:latin typeface="#9Slide03 Dekar" panose="02000000000000000000" pitchFamily="2" charset="0"/>
                <a:ea typeface="禹卫书法行书简体" panose="02000603000000000000" pitchFamily="2" charset="-122"/>
                <a:cs typeface="#9Slide03 SVNSquare" panose="02040603050506020204" charset="0"/>
              </a:rPr>
              <a:t> </a:t>
            </a:r>
            <a:r>
              <a:rPr lang="en-US" altLang="zh-CN" sz="3600" b="1" kern="0" dirty="0" err="1">
                <a:blipFill>
                  <a:blip r:embed="rId5"/>
                  <a:stretch>
                    <a:fillRect/>
                  </a:stretch>
                </a:blipFill>
                <a:latin typeface="#9Slide03 Dekar" panose="02000000000000000000" pitchFamily="2" charset="0"/>
                <a:ea typeface="禹卫书法行书简体" panose="02000603000000000000" pitchFamily="2" charset="-122"/>
                <a:cs typeface="#9Slide03 SVNSquare" panose="02040603050506020204" charset="0"/>
              </a:rPr>
              <a:t>Truyện</a:t>
            </a:r>
            <a:r>
              <a:rPr lang="en-US" altLang="zh-CN" sz="3600" b="1" kern="0" dirty="0">
                <a:blipFill>
                  <a:blip r:embed="rId5"/>
                  <a:stretch>
                    <a:fillRect/>
                  </a:stretch>
                </a:blipFill>
                <a:latin typeface="#9Slide03 Dekar" panose="02000000000000000000" pitchFamily="2" charset="0"/>
                <a:ea typeface="禹卫书法行书简体" panose="02000603000000000000" pitchFamily="2" charset="-122"/>
                <a:cs typeface="#9Slide03 SVNSquare" panose="02040603050506020204" charset="0"/>
              </a:rPr>
              <a:t> </a:t>
            </a:r>
            <a:r>
              <a:rPr lang="en-US" altLang="zh-CN" sz="3600" b="1" kern="0" dirty="0" err="1">
                <a:blipFill>
                  <a:blip r:embed="rId5"/>
                  <a:stretch>
                    <a:fillRect/>
                  </a:stretch>
                </a:blipFill>
                <a:latin typeface="#9Slide03 Dekar" panose="02000000000000000000" pitchFamily="2" charset="0"/>
                <a:ea typeface="禹卫书法行书简体" panose="02000603000000000000" pitchFamily="2" charset="-122"/>
                <a:cs typeface="#9Slide03 SVNSquare" panose="02040603050506020204" charset="0"/>
              </a:rPr>
              <a:t>Kiều</a:t>
            </a:r>
            <a:r>
              <a:rPr lang="en-US" altLang="zh-CN" sz="3600" b="1" kern="0" dirty="0">
                <a:blipFill>
                  <a:blip r:embed="rId5"/>
                  <a:stretch>
                    <a:fillRect/>
                  </a:stretch>
                </a:blipFill>
                <a:latin typeface="#9Slide03 Dekar" panose="02000000000000000000" pitchFamily="2" charset="0"/>
                <a:ea typeface="禹卫书法行书简体" panose="02000603000000000000" pitchFamily="2" charset="-122"/>
                <a:cs typeface="#9Slide03 SVNSquare" panose="02040603050506020204" charset="0"/>
              </a:rPr>
              <a:t> – </a:t>
            </a:r>
            <a:r>
              <a:rPr lang="en-US" altLang="zh-CN" sz="3600" b="1" kern="0" dirty="0" err="1">
                <a:blipFill>
                  <a:blip r:embed="rId5"/>
                  <a:stretch>
                    <a:fillRect/>
                  </a:stretch>
                </a:blipFill>
                <a:latin typeface="#9Slide03 Dekar" panose="02000000000000000000" pitchFamily="2" charset="0"/>
                <a:ea typeface="禹卫书法行书简体" panose="02000603000000000000" pitchFamily="2" charset="-122"/>
                <a:cs typeface="#9Slide03 SVNSquare" panose="02040603050506020204" charset="0"/>
              </a:rPr>
              <a:t>Nguyễn</a:t>
            </a:r>
            <a:r>
              <a:rPr lang="en-US" altLang="zh-CN" sz="3600" b="1" kern="0" dirty="0">
                <a:blipFill>
                  <a:blip r:embed="rId5"/>
                  <a:stretch>
                    <a:fillRect/>
                  </a:stretch>
                </a:blipFill>
                <a:latin typeface="#9Slide03 Dekar" panose="02000000000000000000" pitchFamily="2" charset="0"/>
                <a:ea typeface="禹卫书法行书简体" panose="02000603000000000000" pitchFamily="2" charset="-122"/>
                <a:cs typeface="#9Slide03 SVNSquare" panose="02040603050506020204" charset="0"/>
              </a:rPr>
              <a:t> Du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8AE96B5-18F8-6AD0-30B1-2A862EF82D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72344"/>
            <a:ext cx="2276669" cy="4168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74952B-25C4-A54F-11E6-91FF875F62D0}"/>
              </a:ext>
            </a:extLst>
          </p:cNvPr>
          <p:cNvSpPr txBox="1"/>
          <p:nvPr/>
        </p:nvSpPr>
        <p:spPr>
          <a:xfrm>
            <a:off x="4040206" y="4442161"/>
            <a:ext cx="378508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tabLst>
                <a:tab pos="152400" algn="l"/>
              </a:tabLst>
            </a:pPr>
            <a:r>
              <a:rPr lang="de-DE" sz="2400" b="1" dirty="0">
                <a:effectLst/>
                <a:latin typeface="#9Slide03 Inconsolata" panose="00000509000000000000" pitchFamily="50" charset="0"/>
                <a:ea typeface="Times New Roman" panose="02020603050405020304" pitchFamily="18" charset="0"/>
              </a:rPr>
              <a:t>Giáo viên</a:t>
            </a:r>
            <a:r>
              <a:rPr lang="de-DE" sz="2400" b="1">
                <a:effectLst/>
                <a:latin typeface="#9Slide03 Inconsolata" panose="00000509000000000000" pitchFamily="50" charset="0"/>
                <a:ea typeface="Times New Roman" panose="02020603050405020304" pitchFamily="18" charset="0"/>
              </a:rPr>
              <a:t>: </a:t>
            </a:r>
            <a:r>
              <a:rPr lang="de-DE" sz="2400" b="1" smtClean="0">
                <a:effectLst/>
                <a:latin typeface="#9Slide03 Inconsolata" panose="00000509000000000000" pitchFamily="50" charset="0"/>
                <a:ea typeface="Times New Roman" panose="02020603050405020304" pitchFamily="18" charset="0"/>
              </a:rPr>
              <a:t>Hoàng Hạnh</a:t>
            </a:r>
            <a:endParaRPr lang="en-US" dirty="0">
              <a:effectLst/>
              <a:latin typeface="#9Slide03 Inconsolata" panose="00000509000000000000" pitchFamily="50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2090" y="247650"/>
            <a:ext cx="4554329" cy="743579"/>
            <a:chOff x="151" y="389"/>
            <a:chExt cx="6310" cy="8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" y="389"/>
              <a:ext cx="6310" cy="812"/>
            </a:xfrm>
            <a:prstGeom prst="rect">
              <a:avLst/>
            </a:prstGeom>
          </p:spPr>
        </p:pic>
        <p:sp>
          <p:nvSpPr>
            <p:cNvPr id="2" name="Text Box 1"/>
            <p:cNvSpPr txBox="1"/>
            <p:nvPr/>
          </p:nvSpPr>
          <p:spPr>
            <a:xfrm>
              <a:off x="1364" y="555"/>
              <a:ext cx="4212" cy="4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6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微软雅黑"/>
                  <a:cs typeface="#9Slide03 Arima Madurai Bold" panose="00000800000000000000" charset="0"/>
                </a:rPr>
                <a:t>Tìm</a:t>
              </a:r>
              <a:r>
                <a:rPr kumimoji="0" lang="en-US" sz="2400" b="0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微软雅黑"/>
                  <a:cs typeface="#9Slide03 Arima Madurai Bold" panose="00000800000000000000" charset="0"/>
                </a:rPr>
                <a:t> </a:t>
              </a:r>
              <a:r>
                <a:rPr kumimoji="0" lang="en-US" sz="2400" b="0" i="0" u="none" strike="noStrike" kern="1200" cap="none" spc="-6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微软雅黑"/>
                  <a:cs typeface="#9Slide03 Arima Madurai Bold" panose="00000800000000000000" charset="0"/>
                </a:rPr>
                <a:t>hiểu</a:t>
              </a:r>
              <a:r>
                <a:rPr kumimoji="0" lang="en-US" sz="2400" b="0" i="0" u="none" strike="noStrike" kern="1200" cap="none" spc="-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微软雅黑"/>
                  <a:cs typeface="#9Slide03 Arima Madurai Bold" panose="00000800000000000000" charset="0"/>
                </a:rPr>
                <a:t> </a:t>
              </a:r>
              <a:r>
                <a:rPr kumimoji="0" lang="en-US" sz="2400" b="0" i="0" u="none" strike="noStrike" kern="1200" cap="none" spc="-6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微软雅黑"/>
                  <a:cs typeface="#9Slide03 Arima Madurai Bold" panose="00000800000000000000" charset="0"/>
                </a:rPr>
                <a:t>chung</a:t>
              </a:r>
              <a:endParaRPr kumimoji="0" lang="en-US" sz="2400" b="0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/>
                <a:cs typeface="#9Slide03 Arima Madurai Bold" panose="00000800000000000000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8319" y="1685966"/>
            <a:ext cx="3848100" cy="1281430"/>
            <a:chOff x="3373" y="2191"/>
            <a:chExt cx="6060" cy="201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" y="2191"/>
              <a:ext cx="6060" cy="2018"/>
            </a:xfrm>
            <a:prstGeom prst="rect">
              <a:avLst/>
            </a:prstGeom>
          </p:spPr>
        </p:pic>
        <p:sp>
          <p:nvSpPr>
            <p:cNvPr id="6" name="文本框 10"/>
            <p:cNvSpPr txBox="1"/>
            <p:nvPr/>
          </p:nvSpPr>
          <p:spPr>
            <a:xfrm>
              <a:off x="4291" y="2700"/>
              <a:ext cx="4019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-20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Bold" panose="00000800000000000000" charset="0"/>
                  <a:ea typeface="隶书" panose="02010509060101010101" pitchFamily="49" charset="-122"/>
                  <a:cs typeface="#9Slide03 Arima Madurai Bold" panose="00000800000000000000" charset="0"/>
                </a:rPr>
                <a:t>Bố</a:t>
              </a:r>
              <a:r>
                <a:rPr kumimoji="0" lang="en-US" altLang="zh-CN" sz="3200" b="1" i="0" u="none" strike="noStrike" kern="1200" cap="none" spc="-2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Bold" panose="00000800000000000000" charset="0"/>
                  <a:ea typeface="隶书" panose="02010509060101010101" pitchFamily="49" charset="-122"/>
                  <a:cs typeface="#9Slide03 Arima Madurai Bold" panose="00000800000000000000" charset="0"/>
                </a:rPr>
                <a:t> </a:t>
              </a:r>
              <a:r>
                <a:rPr kumimoji="0" lang="en-US" altLang="zh-CN" sz="3200" b="1" i="0" u="none" strike="noStrike" kern="1200" cap="none" spc="-20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Bold" panose="00000800000000000000" charset="0"/>
                  <a:ea typeface="隶书" panose="02010509060101010101" pitchFamily="49" charset="-122"/>
                  <a:cs typeface="#9Slide03 Arima Madurai Bold" panose="00000800000000000000" charset="0"/>
                </a:rPr>
                <a:t>cục</a:t>
              </a:r>
              <a:r>
                <a:rPr kumimoji="0" lang="en-US" altLang="zh-CN" sz="3200" b="1" i="0" u="none" strike="noStrike" kern="1200" cap="none" spc="-2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Bold" panose="00000800000000000000" charset="0"/>
                  <a:ea typeface="隶书" panose="02010509060101010101" pitchFamily="49" charset="-122"/>
                  <a:cs typeface="#9Slide03 Arima Madurai Bold" panose="00000800000000000000" charset="0"/>
                </a:rPr>
                <a:t>: 3 </a:t>
              </a:r>
              <a:r>
                <a:rPr kumimoji="0" lang="en-US" altLang="zh-CN" sz="3200" b="1" i="0" u="none" strike="noStrike" kern="1200" cap="none" spc="-20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Bold" panose="00000800000000000000" charset="0"/>
                  <a:ea typeface="隶书" panose="02010509060101010101" pitchFamily="49" charset="-122"/>
                  <a:cs typeface="#9Slide03 Arima Madurai Bold" panose="00000800000000000000" charset="0"/>
                </a:rPr>
                <a:t>phần</a:t>
              </a:r>
              <a:endParaRPr kumimoji="0" lang="en-US" altLang="zh-CN" sz="3200" b="1" i="0" u="none" strike="noStrike" kern="1200" cap="none" spc="-2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Bold" panose="00000800000000000000" charset="0"/>
                <a:ea typeface="隶书" panose="02010509060101010101" pitchFamily="49" charset="-122"/>
                <a:cs typeface="#9Slide03 Arima Madurai Bold" panose="00000800000000000000" charset="0"/>
              </a:endParaRPr>
            </a:p>
          </p:txBody>
        </p:sp>
      </p:grpSp>
      <p:sp>
        <p:nvSpPr>
          <p:cNvPr id="7" name="Text Box 6"/>
          <p:cNvSpPr txBox="1"/>
          <p:nvPr/>
        </p:nvSpPr>
        <p:spPr>
          <a:xfrm>
            <a:off x="1668094" y="3143655"/>
            <a:ext cx="9509979" cy="103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indent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>
                <a:latin typeface="#9Slide03 Arima Madurai Bold" panose="00000800000000000000" pitchFamily="2" charset="0"/>
                <a:cs typeface="#9Slide03 Arima Madurai Bold" panose="00000800000000000000" pitchFamily="2" charset="0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- </a:t>
            </a:r>
            <a:r>
              <a:rPr lang="en-US" sz="2800" dirty="0" err="1"/>
              <a:t>Phần</a:t>
            </a:r>
            <a:r>
              <a:rPr lang="en-US" sz="2800" dirty="0"/>
              <a:t> 1 (</a:t>
            </a:r>
            <a:r>
              <a:rPr lang="en-US" sz="2800" dirty="0" err="1"/>
              <a:t>bốn</a:t>
            </a:r>
            <a:r>
              <a:rPr lang="en-US" sz="2800" dirty="0"/>
              <a:t> </a:t>
            </a:r>
            <a:r>
              <a:rPr lang="en-US" sz="2800" dirty="0" err="1"/>
              <a:t>dòng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): </a:t>
            </a:r>
            <a:r>
              <a:rPr lang="en-US" sz="2800" dirty="0" err="1"/>
              <a:t>miêu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xuân</a:t>
            </a:r>
            <a:r>
              <a:rPr lang="en-US" sz="2800" dirty="0"/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- </a:t>
            </a:r>
            <a:r>
              <a:rPr lang="en-US" sz="2800" dirty="0" err="1"/>
              <a:t>Phần</a:t>
            </a:r>
            <a:r>
              <a:rPr lang="en-US" sz="2800" dirty="0"/>
              <a:t> 2 (</a:t>
            </a:r>
            <a:r>
              <a:rPr lang="en-US" sz="2800" dirty="0" err="1"/>
              <a:t>tám</a:t>
            </a:r>
            <a:r>
              <a:rPr lang="en-US" sz="2800" dirty="0"/>
              <a:t> </a:t>
            </a:r>
            <a:r>
              <a:rPr lang="en-US" sz="2800" dirty="0" err="1"/>
              <a:t>dòng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): </a:t>
            </a:r>
            <a:r>
              <a:rPr lang="en-US" sz="2800" dirty="0" err="1"/>
              <a:t>khung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lễ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Thanh </a:t>
            </a:r>
            <a:r>
              <a:rPr lang="en-US" sz="2800" dirty="0" err="1"/>
              <a:t>minh</a:t>
            </a:r>
            <a:r>
              <a:rPr lang="en-US" sz="2800" dirty="0"/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- </a:t>
            </a:r>
            <a:r>
              <a:rPr lang="en-US" sz="2800" dirty="0" err="1"/>
              <a:t>Phần</a:t>
            </a:r>
            <a:r>
              <a:rPr lang="en-US" sz="2800" dirty="0"/>
              <a:t> 3 (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):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chị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Thuý</a:t>
            </a:r>
            <a:r>
              <a:rPr lang="en-US" sz="2800" dirty="0"/>
              <a:t> </a:t>
            </a:r>
            <a:r>
              <a:rPr lang="en-US" sz="2800" dirty="0" err="1"/>
              <a:t>Kiều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du </a:t>
            </a:r>
            <a:r>
              <a:rPr lang="en-US" sz="2800" dirty="0" err="1"/>
              <a:t>xuân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15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74" y="920893"/>
            <a:ext cx="7233959" cy="46658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818138" y="3235168"/>
            <a:ext cx="2932430" cy="1137285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II. Đọc và </a:t>
            </a:r>
          </a:p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tìm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hiểu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 chi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tiết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SVNBallarea Typeface" panose="02000506000000020004" pitchFamily="2" charset="0"/>
              <a:ea typeface="方正榜书行简体" panose="02000000000000000000" pitchFamily="2" charset="-122"/>
              <a:cs typeface="#9Slide03 Ample" panose="02000000000000000000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69382"/>
            <a:ext cx="2983018" cy="546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7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512" y="0"/>
            <a:ext cx="4062076" cy="2183414"/>
          </a:xfrm>
          <a:prstGeom prst="rect">
            <a:avLst/>
          </a:prstGeom>
        </p:spPr>
      </p:pic>
      <p:sp>
        <p:nvSpPr>
          <p:cNvPr id="2" name="文本框 10"/>
          <p:cNvSpPr txBox="1"/>
          <p:nvPr/>
        </p:nvSpPr>
        <p:spPr>
          <a:xfrm>
            <a:off x="1222309" y="312010"/>
            <a:ext cx="7847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1. Nghệ thuật miêu tả cảnh </a:t>
            </a:r>
            <a:r>
              <a:rPr lang="en-US" altLang="zh-CN" sz="2800" b="1" dirty="0" err="1"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thiên</a:t>
            </a:r>
            <a:r>
              <a:rPr lang="en-US" altLang="zh-CN" sz="2800" b="1" dirty="0"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lang="en-US" altLang="zh-CN" sz="2800" b="1" dirty="0" err="1"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nhiên</a:t>
            </a:r>
            <a:endParaRPr lang="en-US" altLang="zh-CN" sz="2800" b="1" dirty="0">
              <a:latin typeface="#9Slide03 BoosterNextFYBlack" panose="02000A03000000020004" pitchFamily="2" charset="0"/>
              <a:ea typeface="隶书" panose="02010509060101010101" pitchFamily="49" charset="-122"/>
              <a:cs typeface="#9Slide03 Arima Madurai Bold" panose="00000800000000000000" charset="0"/>
            </a:endParaRPr>
          </a:p>
        </p:txBody>
      </p:sp>
      <p:sp>
        <p:nvSpPr>
          <p:cNvPr id="6" name="TextBox 5">
            <a:hlinkClick r:id="rId4" action="ppaction://hlinkfile"/>
            <a:extLst>
              <a:ext uri="{FF2B5EF4-FFF2-40B4-BE49-F238E27FC236}">
                <a16:creationId xmlns:a16="http://schemas.microsoft.com/office/drawing/2014/main" id="{7A595B17-678B-EF70-0356-F31E84AA867F}"/>
              </a:ext>
            </a:extLst>
          </p:cNvPr>
          <p:cNvSpPr txBox="1"/>
          <p:nvPr/>
        </p:nvSpPr>
        <p:spPr>
          <a:xfrm>
            <a:off x="2150705" y="786213"/>
            <a:ext cx="61861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u="sng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隶书" panose="02010509060101010101" pitchFamily="49" charset="-122"/>
                <a:cs typeface="#9Slide03 Ample" panose="02000000000000000000" charset="0"/>
              </a:rPr>
              <a:t>PHIẾU</a:t>
            </a:r>
            <a:r>
              <a:rPr lang="en-US" altLang="zh-CN" sz="2000" b="1" u="sng" dirty="0">
                <a:solidFill>
                  <a:srgbClr val="0070C0"/>
                </a:solidFill>
                <a:latin typeface="#9Slide03 BoosterNextFYBlack" panose="02000A03000000020004" pitchFamily="2" charset="0"/>
                <a:ea typeface="隶书" panose="02010509060101010101" pitchFamily="49" charset="-122"/>
                <a:cs typeface="#9Slide03 Ample" panose="02000000000000000000" charset="0"/>
              </a:rPr>
              <a:t> </a:t>
            </a:r>
            <a:r>
              <a:rPr lang="en-US" altLang="zh-CN" sz="2000" b="1" u="sng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隶书" panose="02010509060101010101" pitchFamily="49" charset="-122"/>
                <a:cs typeface="#9Slide03 Ample" panose="02000000000000000000" charset="0"/>
              </a:rPr>
              <a:t>HỌC</a:t>
            </a:r>
            <a:r>
              <a:rPr lang="en-US" altLang="zh-CN" sz="2000" b="1" u="sng" dirty="0">
                <a:solidFill>
                  <a:srgbClr val="0070C0"/>
                </a:solidFill>
                <a:latin typeface="#9Slide03 BoosterNextFYBlack" panose="02000A03000000020004" pitchFamily="2" charset="0"/>
                <a:ea typeface="隶书" panose="02010509060101010101" pitchFamily="49" charset="-122"/>
                <a:cs typeface="#9Slide03 Ample" panose="02000000000000000000" charset="0"/>
              </a:rPr>
              <a:t> </a:t>
            </a:r>
            <a:r>
              <a:rPr lang="en-US" altLang="zh-CN" sz="2000" b="1" u="sng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隶书" panose="02010509060101010101" pitchFamily="49" charset="-122"/>
                <a:cs typeface="#9Slide03 Ample" panose="02000000000000000000" charset="0"/>
              </a:rPr>
              <a:t>TẬP</a:t>
            </a:r>
            <a:r>
              <a:rPr lang="en-US" altLang="zh-CN" sz="2000" b="1" u="sng" dirty="0">
                <a:solidFill>
                  <a:srgbClr val="0070C0"/>
                </a:solidFill>
                <a:latin typeface="#9Slide03 BoosterNextFYBlack" panose="02000A03000000020004" pitchFamily="2" charset="0"/>
                <a:ea typeface="隶书" panose="02010509060101010101" pitchFamily="49" charset="-122"/>
                <a:cs typeface="#9Slide03 Ample" panose="02000000000000000000" charset="0"/>
              </a:rPr>
              <a:t> </a:t>
            </a:r>
            <a:r>
              <a:rPr lang="en-US" altLang="zh-CN" sz="2000" b="1" u="sng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隶书" panose="02010509060101010101" pitchFamily="49" charset="-122"/>
                <a:cs typeface="#9Slide03 Ample" panose="02000000000000000000" charset="0"/>
              </a:rPr>
              <a:t>SỐ</a:t>
            </a:r>
            <a:r>
              <a:rPr lang="en-US" altLang="zh-CN" sz="2000" b="1" u="sng" dirty="0">
                <a:solidFill>
                  <a:srgbClr val="0070C0"/>
                </a:solidFill>
                <a:latin typeface="#9Slide03 BoosterNextFYBlack" panose="02000A03000000020004" pitchFamily="2" charset="0"/>
                <a:ea typeface="隶书" panose="02010509060101010101" pitchFamily="49" charset="-122"/>
                <a:cs typeface="#9Slide03 Ample" panose="02000000000000000000" charset="0"/>
              </a:rPr>
              <a:t> 2</a:t>
            </a:r>
          </a:p>
        </p:txBody>
      </p:sp>
      <p:graphicFrame>
        <p:nvGraphicFramePr>
          <p:cNvPr id="7" name="Table 6"/>
          <p:cNvGraphicFramePr/>
          <p:nvPr>
            <p:extLst>
              <p:ext uri="{D42A27DB-BD31-4B8C-83A1-F6EECF244321}">
                <p14:modId xmlns:p14="http://schemas.microsoft.com/office/powerpoint/2010/main" val="2689779295"/>
              </p:ext>
            </p:extLst>
          </p:nvPr>
        </p:nvGraphicFramePr>
        <p:xfrm>
          <a:off x="424974" y="1725921"/>
          <a:ext cx="11343640" cy="4888759"/>
        </p:xfrm>
        <a:graphic>
          <a:graphicData uri="http://schemas.openxmlformats.org/drawingml/2006/table">
            <a:tbl>
              <a:tblPr/>
              <a:tblGrid>
                <a:gridCol w="2551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0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165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ảnh</a:t>
                      </a: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sắc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Ý </a:t>
                      </a: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nghĩa</a:t>
                      </a: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9031">
                <a:tc rowSpan="3"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Chỉ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rõ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phân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tích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dấu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hiệu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thuật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qua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ảnh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sắc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hai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đầu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300" b="0" i="1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300" b="0" i="1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300" b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9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300" b="0" i="1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300" b="0" i="1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300" b="0" i="1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7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300" b="0" i="1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300" b="0" i="1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300" b="0" i="1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300" b="0" i="1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300" b="0" i="1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300" b="0" i="1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0" name="Text Box 99"/>
          <p:cNvSpPr txBox="1"/>
          <p:nvPr/>
        </p:nvSpPr>
        <p:spPr>
          <a:xfrm>
            <a:off x="5349299" y="2593460"/>
            <a:ext cx="6313819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Gợi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những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bước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nhanh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vội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thời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gian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như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những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cánh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chim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vụt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bay.</a:t>
            </a:r>
          </a:p>
        </p:txBody>
      </p:sp>
      <p:sp>
        <p:nvSpPr>
          <p:cNvPr id="8" name="Text Box 5"/>
          <p:cNvSpPr txBox="1"/>
          <p:nvPr/>
        </p:nvSpPr>
        <p:spPr>
          <a:xfrm>
            <a:off x="5315285" y="3473346"/>
            <a:ext cx="6456784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Tả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thực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những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tia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nắng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lấp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lánh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ngày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xuân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-&gt;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Gợi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một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không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gian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ngày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xuân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tươi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đẹp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rực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rỡ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lành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</p:txBody>
      </p:sp>
      <p:sp>
        <p:nvSpPr>
          <p:cNvPr id="9" name="Text Box 6"/>
          <p:cNvSpPr txBox="1"/>
          <p:nvPr/>
        </p:nvSpPr>
        <p:spPr>
          <a:xfrm>
            <a:off x="5315285" y="4610258"/>
            <a:ext cx="6313819" cy="178510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2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hời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điểm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vào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tháng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ba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mùa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xuân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–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tháng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mà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thiên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nhiên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đạt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đến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độ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viên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mãn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nhất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rực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rỡ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nhất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  <a:sym typeface="Wingdings" panose="05000000000000000000" pitchFamily="2" charset="2"/>
              </a:rPr>
              <a:t>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Hình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ảnh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gợi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về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sự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chuyển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động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nhanh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vội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mùa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xuân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cũng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đồng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thời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thể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hiện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chút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tiếc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nuối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thời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gian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con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</p:txBody>
      </p:sp>
      <p:sp>
        <p:nvSpPr>
          <p:cNvPr id="10" name="Text Box 7"/>
          <p:cNvSpPr txBox="1"/>
          <p:nvPr/>
        </p:nvSpPr>
        <p:spPr>
          <a:xfrm>
            <a:off x="2981044" y="2713995"/>
            <a:ext cx="2262759" cy="6623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ctr"/>
            <a:r>
              <a:rPr lang="en-US" sz="23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con </a:t>
            </a:r>
            <a:r>
              <a:rPr lang="en-US" sz="23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én</a:t>
            </a:r>
            <a:r>
              <a:rPr lang="en-US" sz="23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3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đưa</a:t>
            </a:r>
            <a:r>
              <a:rPr lang="en-US" sz="23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3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thoi</a:t>
            </a:r>
            <a:endParaRPr lang="en-US" sz="2300" b="0" i="1" dirty="0">
              <a:latin typeface="#9Slide03 Arima Madurai Bold" panose="00000800000000000000" pitchFamily="2" charset="0"/>
              <a:cs typeface="#9Slide03 Arima Madurai Bold" panose="00000800000000000000" pitchFamily="2" charset="0"/>
              <a:sym typeface="+mn-ea"/>
            </a:endParaRPr>
          </a:p>
        </p:txBody>
      </p:sp>
      <p:sp>
        <p:nvSpPr>
          <p:cNvPr id="13" name="Text Box 8"/>
          <p:cNvSpPr txBox="1"/>
          <p:nvPr/>
        </p:nvSpPr>
        <p:spPr>
          <a:xfrm>
            <a:off x="3026520" y="3726099"/>
            <a:ext cx="2217283" cy="6623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ctr"/>
            <a:r>
              <a:rPr lang="en-US" sz="23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thiều</a:t>
            </a:r>
            <a:r>
              <a:rPr lang="en-US" sz="23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3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quang</a:t>
            </a:r>
            <a:endParaRPr lang="en-US" sz="2300" b="0" i="1" dirty="0">
              <a:latin typeface="#9Slide03 Arima Madurai Bold" panose="00000800000000000000" pitchFamily="2" charset="0"/>
              <a:cs typeface="#9Slide03 Arima Madurai Bold" panose="00000800000000000000" pitchFamily="2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3045779" y="5328112"/>
            <a:ext cx="2198025" cy="6623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ctr"/>
            <a:r>
              <a:rPr lang="en-US" sz="23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ngoài</a:t>
            </a:r>
            <a:r>
              <a:rPr lang="en-US" sz="23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3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sáu</a:t>
            </a:r>
            <a:r>
              <a:rPr lang="en-US" sz="23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3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mươi</a:t>
            </a:r>
            <a:endParaRPr lang="en-US" sz="2300" b="0" i="1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indent="0" algn="ctr"/>
            <a:endParaRPr lang="en-US" sz="2300" b="0" i="1" dirty="0">
              <a:latin typeface="#9Slide03 Arima Madurai Bold" panose="00000800000000000000" pitchFamily="2" charset="0"/>
              <a:cs typeface="#9Slide03 Arima Madurai Bold" panose="00000800000000000000" pitchFamily="2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8" grpId="0"/>
      <p:bldP spid="8" grpId="1"/>
      <p:bldP spid="9" grpId="0"/>
      <p:bldP spid="9" grpId="1"/>
      <p:bldP spid="10" grpId="0"/>
      <p:bldP spid="10" grpId="1"/>
      <p:bldP spid="13" grpId="0"/>
      <p:bldP spid="13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3624158619"/>
              </p:ext>
            </p:extLst>
          </p:nvPr>
        </p:nvGraphicFramePr>
        <p:xfrm>
          <a:off x="547210" y="1437213"/>
          <a:ext cx="11099165" cy="4972264"/>
        </p:xfrm>
        <a:graphic>
          <a:graphicData uri="http://schemas.openxmlformats.org/drawingml/2006/table">
            <a:tbl>
              <a:tblPr/>
              <a:tblGrid>
                <a:gridCol w="2053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7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98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25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ảnh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sắc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Ý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nghĩa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619">
                <a:tc rowSpan="5"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Liệt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kê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ảnh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biện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pháp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gợi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tả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sắc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mùa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xuân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hai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tiếp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00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37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000" b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buNone/>
                      </a:pPr>
                      <a:endParaRPr lang="en-US" sz="2000" b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56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0" name="Text Box 99"/>
          <p:cNvSpPr txBox="1"/>
          <p:nvPr/>
        </p:nvSpPr>
        <p:spPr>
          <a:xfrm>
            <a:off x="4949402" y="2170410"/>
            <a:ext cx="6304799" cy="4154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ợi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liên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tưởng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đến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sức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sống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tràn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trề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mùa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xuân</a:t>
            </a:r>
            <a:endParaRPr lang="en-US" sz="2000" b="0" dirty="0"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570692" y="2167834"/>
            <a:ext cx="2676525" cy="436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hình</a:t>
            </a:r>
            <a:r>
              <a:rPr lang="en-US" sz="20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ảnh</a:t>
            </a:r>
            <a:r>
              <a:rPr lang="en-US" sz="20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“</a:t>
            </a:r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cỏ</a:t>
            </a:r>
            <a:r>
              <a:rPr lang="en-US" sz="20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non”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625240" y="2735249"/>
            <a:ext cx="2378710" cy="436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từ</a:t>
            </a:r>
            <a:r>
              <a:rPr lang="en-US" sz="20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“</a:t>
            </a:r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tận</a:t>
            </a:r>
            <a:r>
              <a:rPr lang="en-US" sz="20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”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949402" y="2724701"/>
            <a:ext cx="6304799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hông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gian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xuân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như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được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mở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rộng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bao la,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bát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ngát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611433" y="3526396"/>
            <a:ext cx="2595045" cy="795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hình</a:t>
            </a:r>
            <a:r>
              <a:rPr lang="en-US" sz="20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ảnh</a:t>
            </a:r>
            <a:r>
              <a:rPr lang="en-US" sz="20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“</a:t>
            </a:r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cành</a:t>
            </a:r>
            <a:r>
              <a:rPr lang="en-US" sz="20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lê</a:t>
            </a:r>
            <a:r>
              <a:rPr lang="en-US" sz="20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trắng</a:t>
            </a:r>
            <a:r>
              <a:rPr lang="en-US" sz="20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điểm</a:t>
            </a:r>
            <a:r>
              <a:rPr lang="en-US" sz="20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”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949402" y="3364183"/>
            <a:ext cx="669019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rên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nền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màu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xanh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non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ấy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điểm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xuyết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một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bông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hoa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lê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trắng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làm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cho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không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gian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như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thoáng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đạt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nhẹ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nhàng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thanh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khiết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hơn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625240" y="4721432"/>
            <a:ext cx="2378710" cy="4366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từ</a:t>
            </a:r>
            <a:r>
              <a:rPr lang="en-US" sz="20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“</a:t>
            </a:r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điểm</a:t>
            </a:r>
            <a:r>
              <a:rPr lang="en-US" sz="20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”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932303" y="4595845"/>
            <a:ext cx="669019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ợi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sự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thanh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thoát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như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đôi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tay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họa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sĩ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vẽ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nên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khiến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cảnh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vật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như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sống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động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có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hồn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chứ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không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tĩnh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tại</a:t>
            </a:r>
            <a:endParaRPr lang="en-US" sz="2000" b="0" dirty="0"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570692" y="5746515"/>
            <a:ext cx="2378710" cy="795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biện</a:t>
            </a:r>
            <a:r>
              <a:rPr lang="en-US" sz="20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pháp</a:t>
            </a:r>
            <a:r>
              <a:rPr lang="en-US" sz="20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đảo</a:t>
            </a:r>
            <a:r>
              <a:rPr lang="en-US" sz="2000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 </a:t>
            </a:r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ea"/>
              </a:rPr>
              <a:t>ngữ</a:t>
            </a:r>
            <a:endParaRPr lang="en-US" sz="2000" i="1" dirty="0">
              <a:latin typeface="#9Slide03 Arima Madurai Bold" panose="00000800000000000000" pitchFamily="2" charset="0"/>
              <a:cs typeface="#9Slide03 Arima Madurai Bold" panose="00000800000000000000" pitchFamily="2" charset="0"/>
              <a:sym typeface="+mn-ea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4949402" y="5519730"/>
            <a:ext cx="6690189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00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ảo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“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trắng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”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lên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trước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làm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cho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sắc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trắng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hoa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lê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thêm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tinh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khôi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như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kết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tinh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những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tinh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hoa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trời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đất</a:t>
            </a:r>
            <a:endParaRPr lang="en-US" sz="2000" b="0" dirty="0"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E2BAEC35-2E3C-EA26-568B-248F07F583F8}"/>
              </a:ext>
            </a:extLst>
          </p:cNvPr>
          <p:cNvSpPr txBox="1"/>
          <p:nvPr/>
        </p:nvSpPr>
        <p:spPr>
          <a:xfrm>
            <a:off x="2173269" y="544384"/>
            <a:ext cx="7847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1. Nghệ thuật miêu tả cảnh thiên </a:t>
            </a:r>
            <a:r>
              <a:rPr lang="en-US" altLang="zh-CN" sz="2800" b="1" dirty="0" err="1"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nhiên</a:t>
            </a:r>
            <a:r>
              <a:rPr lang="en-US" altLang="zh-CN" sz="2800" b="1" dirty="0"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4" grpId="0"/>
      <p:bldP spid="14" grpId="1"/>
      <p:bldP spid="2" grpId="0"/>
      <p:bldP spid="2" grpId="1"/>
      <p:bldP spid="3" grpId="0"/>
      <p:bldP spid="3" grpId="1"/>
      <p:bldP spid="5" grpId="0"/>
      <p:bldP spid="5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78829" y="2061876"/>
            <a:ext cx="9100417" cy="2909621"/>
            <a:chOff x="2455" y="3768"/>
            <a:chExt cx="14331" cy="4582"/>
          </a:xfrm>
        </p:grpSpPr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2455" y="3768"/>
              <a:ext cx="14331" cy="4582"/>
            </a:xfrm>
            <a:prstGeom prst="round2Diag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</a:pPr>
              <a:r>
                <a:rPr lang="en-US" altLang="zh-CN" sz="1865" dirty="0">
                  <a:solidFill>
                    <a:schemeClr val="tx1"/>
                  </a:solidFill>
                  <a:latin typeface="方正古隶简体" panose="03000509000000000000" pitchFamily="65" charset="-122"/>
                  <a:ea typeface="方正古隶简体" panose="03000509000000000000" pitchFamily="65" charset="-122"/>
                </a:rPr>
                <a:t>      </a:t>
              </a:r>
            </a:p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</a:pPr>
              <a:endParaRPr kumimoji="1" lang="en-US" altLang="zh-CN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endParaRPr>
            </a:p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</a:pPr>
              <a:endParaRPr kumimoji="1" lang="en-US" altLang="zh-CN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endParaRPr>
            </a:p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</a:pPr>
              <a:endParaRPr kumimoji="1" lang="en-US" altLang="zh-CN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endParaRPr>
            </a:p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</a:pPr>
              <a:endParaRPr kumimoji="1" lang="en-US" altLang="zh-CN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endParaRPr>
            </a:p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</a:pPr>
              <a:endParaRPr kumimoji="1" lang="en-US" altLang="zh-CN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endParaRPr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3198" y="4189"/>
              <a:ext cx="13223" cy="39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just">
                <a:lnSpc>
                  <a:spcPct val="100000"/>
                </a:lnSpc>
              </a:pP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Với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bút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pháp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chấm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phá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tài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tình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,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Nguyễn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Du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đã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rất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thành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công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khi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phác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họa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một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bức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tranh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ngày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xuân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khoáng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đạt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,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tinh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khôi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,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trong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trẻo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và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tràn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trề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sức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sống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.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Đồng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thời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,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gợi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lên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được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bao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cảm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xúc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tươi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vui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,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phấn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chấn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cũng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như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chút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bâng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khuâng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,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tiếc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nuối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trong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lòng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nhân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vật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trữ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tình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.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996" y="551"/>
            <a:ext cx="4389892" cy="2491233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C3805398-C5C9-0210-CB4C-9DDA11F7D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57396"/>
            <a:ext cx="1678829" cy="3073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20" y="0"/>
            <a:ext cx="3566932" cy="2024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CB0FE-07C8-ACD6-3AB1-8C7970A69951}"/>
              </a:ext>
            </a:extLst>
          </p:cNvPr>
          <p:cNvSpPr txBox="1"/>
          <p:nvPr/>
        </p:nvSpPr>
        <p:spPr>
          <a:xfrm>
            <a:off x="3003074" y="659458"/>
            <a:ext cx="618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defRPr>
            </a:lvl1pPr>
          </a:lstStyle>
          <a:p>
            <a:r>
              <a:rPr lang="en-US" altLang="zh-CN" dirty="0"/>
              <a:t>2. </a:t>
            </a:r>
            <a:r>
              <a:rPr lang="en-US" altLang="zh-CN" dirty="0" err="1"/>
              <a:t>Nghệ</a:t>
            </a:r>
            <a:r>
              <a:rPr lang="en-US" altLang="zh-CN" dirty="0"/>
              <a:t> </a:t>
            </a:r>
            <a:r>
              <a:rPr lang="en-US" altLang="zh-CN" dirty="0" err="1"/>
              <a:t>thuật</a:t>
            </a:r>
            <a:r>
              <a:rPr lang="en-US" altLang="zh-CN" dirty="0"/>
              <a:t> </a:t>
            </a:r>
            <a:r>
              <a:rPr lang="en-US" altLang="zh-CN" dirty="0" err="1"/>
              <a:t>miêu</a:t>
            </a:r>
            <a:r>
              <a:rPr lang="en-US" altLang="zh-CN" dirty="0"/>
              <a:t> </a:t>
            </a:r>
            <a:r>
              <a:rPr lang="en-US" altLang="zh-CN" dirty="0" err="1"/>
              <a:t>tả</a:t>
            </a:r>
            <a:r>
              <a:rPr lang="en-US" altLang="zh-CN" dirty="0"/>
              <a:t> </a:t>
            </a:r>
            <a:r>
              <a:rPr lang="en-US" altLang="zh-CN" dirty="0" err="1"/>
              <a:t>cảnh</a:t>
            </a:r>
            <a:r>
              <a:rPr lang="en-US" altLang="zh-CN" dirty="0"/>
              <a:t> </a:t>
            </a:r>
            <a:r>
              <a:rPr lang="en-US" altLang="zh-CN" dirty="0" err="1"/>
              <a:t>lễ</a:t>
            </a:r>
            <a:r>
              <a:rPr lang="en-US" altLang="zh-CN" dirty="0"/>
              <a:t> </a:t>
            </a:r>
            <a:r>
              <a:rPr lang="en-US" altLang="zh-CN" dirty="0" err="1"/>
              <a:t>hội</a:t>
            </a:r>
            <a:r>
              <a:rPr lang="en-US" altLang="zh-CN" dirty="0"/>
              <a:t> </a:t>
            </a: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95DE4E31-EE93-3E6B-F3B3-CBA31A1D6B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" y="1391449"/>
            <a:ext cx="11595735" cy="4989032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900430" y="1679575"/>
            <a:ext cx="10570210" cy="45473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 algn="just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a.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Những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hoạt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động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tiết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Thanh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minh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(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hai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câu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đầu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)</a:t>
            </a:r>
          </a:p>
          <a:p>
            <a:pPr indent="0" algn="ctr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700" b="0" dirty="0">
                <a:latin typeface="#9Slide03 Arima Madurai Bold" panose="00000800000000000000" charset="0"/>
                <a:cs typeface="#9Slide03 Arima Madurai Bold" panose="00000800000000000000" charset="0"/>
              </a:rPr>
              <a:t>    </a:t>
            </a:r>
            <a:r>
              <a:rPr lang="en-US" sz="27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  “Thanh </a:t>
            </a:r>
            <a:r>
              <a:rPr lang="en-US" sz="27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minh</a:t>
            </a:r>
            <a:r>
              <a:rPr lang="en-US" sz="27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27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tiết</a:t>
            </a:r>
            <a:r>
              <a:rPr lang="en-US" sz="27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tháng</a:t>
            </a:r>
            <a:r>
              <a:rPr lang="en-US" sz="27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ba</a:t>
            </a:r>
            <a:r>
              <a:rPr lang="en-US" sz="27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,</a:t>
            </a:r>
          </a:p>
          <a:p>
            <a:pPr indent="0" algn="ctr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7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       </a:t>
            </a:r>
            <a:r>
              <a:rPr lang="en-US" sz="27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Lễ</a:t>
            </a:r>
            <a:r>
              <a:rPr lang="en-US" sz="27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là</a:t>
            </a:r>
            <a:r>
              <a:rPr lang="en-US" sz="27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tảo</a:t>
            </a:r>
            <a:r>
              <a:rPr lang="en-US" sz="27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mộ</a:t>
            </a:r>
            <a:r>
              <a:rPr lang="en-US" sz="27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hội</a:t>
            </a:r>
            <a:r>
              <a:rPr lang="en-US" sz="27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là</a:t>
            </a:r>
            <a:r>
              <a:rPr lang="en-US" sz="27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đạp</a:t>
            </a:r>
            <a:r>
              <a:rPr lang="en-US" sz="27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thanh</a:t>
            </a:r>
            <a:r>
              <a:rPr lang="en-US" sz="27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.”</a:t>
            </a:r>
          </a:p>
          <a:p>
            <a:pPr indent="0" algn="just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nghệ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thuật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tiểu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đối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tách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hai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“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lễ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hội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”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ra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làm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đôi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để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gợi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tả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hai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hoạt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động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diễn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ra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cùng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một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lúc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tiết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thanh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minh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:</a:t>
            </a:r>
          </a:p>
          <a:p>
            <a:pPr indent="0" algn="just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+ “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Lễ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tảo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mộ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”: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đi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viếng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sửa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sang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phần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mộ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thân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gia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đình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tổ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tiên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 </a:t>
            </a:r>
          </a:p>
          <a:p>
            <a:pPr indent="0" algn="just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+ “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Hội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đạp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thanh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”: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đi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chơi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xuân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ở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chốn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đồng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quê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giẫm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lên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cỏ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7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xanh</a:t>
            </a:r>
            <a:r>
              <a:rPr lang="en-US" sz="27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20" y="0"/>
            <a:ext cx="3566932" cy="2024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CB0FE-07C8-ACD6-3AB1-8C7970A69951}"/>
              </a:ext>
            </a:extLst>
          </p:cNvPr>
          <p:cNvSpPr txBox="1"/>
          <p:nvPr/>
        </p:nvSpPr>
        <p:spPr>
          <a:xfrm>
            <a:off x="3003074" y="659458"/>
            <a:ext cx="618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defRPr>
            </a:lvl1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2.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Nghệ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thuật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miêu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tả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cảnh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lễ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hội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95DE4E31-EE93-3E6B-F3B3-CBA31A1D6B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" y="1391449"/>
            <a:ext cx="11595735" cy="4989032"/>
          </a:xfrm>
          <a:prstGeom prst="rect">
            <a:avLst/>
          </a:prstGeom>
        </p:spPr>
      </p:pic>
      <p:sp>
        <p:nvSpPr>
          <p:cNvPr id="2" name="Text Box 8"/>
          <p:cNvSpPr txBox="1"/>
          <p:nvPr/>
        </p:nvSpPr>
        <p:spPr>
          <a:xfrm>
            <a:off x="880109" y="1885417"/>
            <a:ext cx="10610850" cy="4001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b.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Không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khí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ngày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hội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xuân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(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sáu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câu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tiếp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)</a:t>
            </a:r>
          </a:p>
          <a:p>
            <a:pPr indent="0" algn="ctr">
              <a:lnSpc>
                <a:spcPct val="100000"/>
              </a:lnSpc>
            </a:pP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  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  “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Gần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xa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nô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nức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yến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anh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,</a:t>
            </a:r>
          </a:p>
          <a:p>
            <a:pPr indent="0" algn="ctr">
              <a:lnSpc>
                <a:spcPct val="100000"/>
              </a:lnSpc>
            </a:pP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Chị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em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sắm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sửa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bộ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hành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chơi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xuân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  <a:p>
            <a:pPr indent="0" algn="ctr">
              <a:lnSpc>
                <a:spcPct val="100000"/>
              </a:lnSpc>
            </a:pP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     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Dập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dìu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tài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tử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giai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nhân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,</a:t>
            </a:r>
          </a:p>
          <a:p>
            <a:pPr indent="0" algn="ctr">
              <a:lnSpc>
                <a:spcPct val="100000"/>
              </a:lnSpc>
            </a:pP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Ngựa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xe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như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nước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áo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quần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như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nêm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.”</a:t>
            </a:r>
          </a:p>
          <a:p>
            <a:pPr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danh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“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yến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anh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”, “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chị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em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”, “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tài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tử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”, “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giai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nhân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":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gợi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tả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sự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đông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vui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tấp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nập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ngày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hội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xuân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  <a:p>
            <a:pPr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động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“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sắm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sửa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”, “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dập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dìu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”: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gợi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tả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không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khí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rộn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ràng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náo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nhiệt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ngày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hội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826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20" y="0"/>
            <a:ext cx="3566932" cy="2024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CB0FE-07C8-ACD6-3AB1-8C7970A69951}"/>
              </a:ext>
            </a:extLst>
          </p:cNvPr>
          <p:cNvSpPr txBox="1"/>
          <p:nvPr/>
        </p:nvSpPr>
        <p:spPr>
          <a:xfrm>
            <a:off x="3003073" y="981393"/>
            <a:ext cx="618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defRPr>
            </a:lvl1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2.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Nghệ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thuật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miêu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tả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cảnh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lễ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hội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95DE4E31-EE93-3E6B-F3B3-CBA31A1D6B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50" y="1765625"/>
            <a:ext cx="10687687" cy="455389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169193" y="2549855"/>
            <a:ext cx="9855200" cy="298543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tính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: “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gần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xa”, “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nô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nức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”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gợi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tả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tâm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trạng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hồ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hởi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phấn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khởi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đi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hội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  <a:p>
            <a:pPr indent="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hình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ảnh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ẩn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dụ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“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nô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nức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yến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anh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”: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gợi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hình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ảnh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từng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đoàn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đi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chơi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xuân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đông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đúc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dập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dìu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  <a:p>
            <a:pPr indent="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hình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ảnh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so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sánh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“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ngựa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xe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như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nước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áo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quần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như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nêm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”: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gợi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tả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sự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đông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đúc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từng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dòng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đi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trẩy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hội</a:t>
            </a:r>
            <a:r>
              <a:rPr lang="en-US" sz="2800" b="0" dirty="0">
                <a:solidFill>
                  <a:schemeClr val="tx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33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20" y="0"/>
            <a:ext cx="3566932" cy="2024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CB0FE-07C8-ACD6-3AB1-8C7970A69951}"/>
              </a:ext>
            </a:extLst>
          </p:cNvPr>
          <p:cNvSpPr txBox="1"/>
          <p:nvPr/>
        </p:nvSpPr>
        <p:spPr>
          <a:xfrm>
            <a:off x="3003072" y="888549"/>
            <a:ext cx="618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defRPr>
            </a:lvl1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2.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Nghệ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thuật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miêu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tả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cảnh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lễ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hội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95DE4E31-EE93-3E6B-F3B3-CBA31A1D6B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67" y="1757679"/>
            <a:ext cx="11164253" cy="4145281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933289" y="2152936"/>
            <a:ext cx="10327005" cy="33547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 algn="ctr">
              <a:spcBef>
                <a:spcPts val="600"/>
              </a:spcBef>
              <a:spcAft>
                <a:spcPts val="600"/>
              </a:spcAft>
            </a:pP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“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Ngổn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ngang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gò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đống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kéo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lên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,</a:t>
            </a:r>
          </a:p>
          <a:p>
            <a:pPr indent="0" algn="ctr">
              <a:spcBef>
                <a:spcPts val="600"/>
              </a:spcBef>
              <a:spcAft>
                <a:spcPts val="600"/>
              </a:spcAft>
            </a:pP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     Thoi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vàng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vó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rắc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tiền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giấy</a:t>
            </a:r>
            <a:r>
              <a:rPr lang="en-US" sz="26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bay.”</a:t>
            </a:r>
          </a:p>
          <a:p>
            <a:pPr indent="0" algn="just">
              <a:spcBef>
                <a:spcPts val="600"/>
              </a:spcBef>
              <a:spcAft>
                <a:spcPts val="600"/>
              </a:spcAft>
            </a:pP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hình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ảnh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“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ngổn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ngang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gò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đống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”, “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tiền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giấy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bay”: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gợi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không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gian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tĩnh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lặng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lạnh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lẽo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linh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thiêng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hoạt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động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sửa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sang,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rắc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vó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hóa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tiền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giấy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cho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những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đã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khuất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  <a:p>
            <a:pPr indent="0" algn="just">
              <a:spcBef>
                <a:spcPts val="600"/>
              </a:spcBef>
              <a:spcAft>
                <a:spcPts val="600"/>
              </a:spcAft>
            </a:pP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=&gt;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truyền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thống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văn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hóa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đạo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lí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“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uống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nước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nhớ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nguồn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”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tốt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đẹp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6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Việt</a:t>
            </a:r>
            <a:r>
              <a:rPr lang="en-US" sz="2600" b="0" dirty="0">
                <a:latin typeface="#9Slide03 Arima Madurai Bold" panose="00000800000000000000" charset="0"/>
                <a:cs typeface="#9Slide03 Arima Madurai Bold" panose="00000800000000000000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762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00749" y="2265680"/>
            <a:ext cx="9100417" cy="2818737"/>
            <a:chOff x="2455" y="3768"/>
            <a:chExt cx="14331" cy="5051"/>
          </a:xfrm>
        </p:grpSpPr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2455" y="3768"/>
              <a:ext cx="14331" cy="5051"/>
            </a:xfrm>
            <a:prstGeom prst="round2Diag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 fontAlgn="base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1865" dirty="0">
                  <a:solidFill>
                    <a:schemeClr val="tx1"/>
                  </a:solidFill>
                  <a:latin typeface="方正古隶简体" panose="03000509000000000000" pitchFamily="65" charset="-122"/>
                  <a:ea typeface="方正古隶简体" panose="03000509000000000000" pitchFamily="65" charset="-122"/>
                </a:rPr>
                <a:t>      </a:t>
              </a:r>
            </a:p>
            <a:p>
              <a:pPr algn="just" fontAlgn="base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endParaRPr kumimoji="1" lang="en-US" altLang="zh-CN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endParaRPr>
            </a:p>
            <a:p>
              <a:pPr algn="just" fontAlgn="base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endParaRPr kumimoji="1" lang="en-US" altLang="zh-CN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endParaRPr>
            </a:p>
            <a:p>
              <a:pPr algn="just" fontAlgn="base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endParaRPr kumimoji="1" lang="en-US" altLang="zh-CN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endParaRPr>
            </a:p>
            <a:p>
              <a:pPr algn="just" fontAlgn="base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endParaRPr kumimoji="1" lang="en-US" altLang="zh-CN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endParaRPr>
            </a:p>
            <a:p>
              <a:pPr algn="just" fontAlgn="base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endParaRPr kumimoji="1" lang="en-US" altLang="zh-CN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endParaRPr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3009" y="4085"/>
              <a:ext cx="13223" cy="39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Với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việc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sử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dụng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ngôn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ngữ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miêu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tả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khéo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léo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,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chọn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lọc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,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tinh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tế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,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đoạn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thơ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đã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làm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sống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lại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không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khí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lễ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hội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mùa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xuân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một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cách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sinh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động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.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Từ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đó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,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có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thể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thấy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Nguyễn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Du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là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người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am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hiểu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,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trân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trọng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gìn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giữ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những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giá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trị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văn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hoá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truyền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thống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tốt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đẹp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của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dân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tộc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.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96" y="0"/>
            <a:ext cx="4099856" cy="2326640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A8E8C8F0-80DF-F4DE-0666-BC036CAD48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134156"/>
            <a:ext cx="1800749" cy="3297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74" y="920893"/>
            <a:ext cx="7233959" cy="46658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818138" y="3235168"/>
            <a:ext cx="2932430" cy="1137285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4800" b="1" dirty="0"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I. Đọc và </a:t>
            </a:r>
          </a:p>
          <a:p>
            <a:pPr algn="ctr"/>
            <a:r>
              <a:rPr lang="en-US" altLang="zh-CN" sz="4800" b="1" dirty="0"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tìm hiểu chung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69382"/>
            <a:ext cx="2983018" cy="5462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576" y="0"/>
            <a:ext cx="3699012" cy="20991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C8D248-A0A3-6279-C962-AF531C5A90AB}"/>
              </a:ext>
            </a:extLst>
          </p:cNvPr>
          <p:cNvSpPr txBox="1"/>
          <p:nvPr/>
        </p:nvSpPr>
        <p:spPr>
          <a:xfrm>
            <a:off x="3003073" y="894666"/>
            <a:ext cx="618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defRPr>
            </a:lvl1pPr>
          </a:lstStyle>
          <a:p>
            <a:r>
              <a:rPr lang="en-US" altLang="zh-CN" dirty="0"/>
              <a:t>3. </a:t>
            </a:r>
            <a:r>
              <a:rPr lang="en-US" altLang="zh-CN" dirty="0" err="1"/>
              <a:t>Nghệ</a:t>
            </a:r>
            <a:r>
              <a:rPr lang="en-US" altLang="zh-CN" dirty="0"/>
              <a:t> </a:t>
            </a:r>
            <a:r>
              <a:rPr lang="en-US" altLang="zh-CN" dirty="0" err="1"/>
              <a:t>thuật</a:t>
            </a:r>
            <a:r>
              <a:rPr lang="en-US" altLang="zh-CN" dirty="0"/>
              <a:t> </a:t>
            </a:r>
            <a:r>
              <a:rPr lang="en-US" altLang="zh-CN" dirty="0" err="1"/>
              <a:t>tả</a:t>
            </a:r>
            <a:r>
              <a:rPr lang="en-US" altLang="zh-CN" dirty="0"/>
              <a:t> </a:t>
            </a:r>
            <a:r>
              <a:rPr lang="en-US" altLang="zh-CN" dirty="0" err="1"/>
              <a:t>cảnh</a:t>
            </a:r>
            <a:r>
              <a:rPr lang="en-US" altLang="zh-CN" dirty="0"/>
              <a:t> </a:t>
            </a:r>
            <a:r>
              <a:rPr lang="en-US" altLang="zh-CN" dirty="0" err="1"/>
              <a:t>ngụ</a:t>
            </a:r>
            <a:r>
              <a:rPr lang="en-US" altLang="zh-CN" dirty="0"/>
              <a:t> </a:t>
            </a:r>
            <a:r>
              <a:rPr lang="en-US" altLang="zh-CN" dirty="0" err="1"/>
              <a:t>tình</a:t>
            </a:r>
            <a:r>
              <a:rPr lang="en-US" altLang="zh-CN" dirty="0"/>
              <a:t>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382870" y="2095208"/>
            <a:ext cx="9427845" cy="31947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 algn="ctr">
              <a:lnSpc>
                <a:spcPct val="120000"/>
              </a:lnSpc>
            </a:pP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Tà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tà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bóng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ngả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về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tây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,</a:t>
            </a:r>
          </a:p>
          <a:p>
            <a:pPr indent="0" algn="ctr">
              <a:lnSpc>
                <a:spcPct val="120000"/>
              </a:lnSpc>
            </a:pP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Chị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em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thẩn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dan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tay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ra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về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  <a:p>
            <a:pPr indent="0" algn="ctr">
              <a:lnSpc>
                <a:spcPct val="120000"/>
              </a:lnSpc>
            </a:pP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Bước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dần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theo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ngọn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tiểu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khê</a:t>
            </a:r>
            <a:endParaRPr lang="en-US" sz="2800" b="0" i="1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indent="0" algn="ctr">
              <a:lnSpc>
                <a:spcPct val="120000"/>
              </a:lnSpc>
            </a:pP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Lần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xem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phong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cảnh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có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bề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thanh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thanh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  <a:p>
            <a:pPr indent="0" algn="ctr">
              <a:lnSpc>
                <a:spcPct val="120000"/>
              </a:lnSpc>
            </a:pP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Nao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nao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dòng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nước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uốn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quanh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,</a:t>
            </a:r>
          </a:p>
          <a:p>
            <a:pPr indent="0" algn="ctr">
              <a:lnSpc>
                <a:spcPct val="120000"/>
              </a:lnSpc>
            </a:pP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Dịp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cầu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nho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nhỏ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cuối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ghềnh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bắc</a:t>
            </a:r>
            <a:r>
              <a:rPr lang="en-US" sz="2800" b="0" i="1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800" b="0" i="1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ngang</a:t>
            </a:r>
            <a:endParaRPr lang="en-US" sz="2800" b="0" i="1" dirty="0"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576" y="0"/>
            <a:ext cx="3699012" cy="20991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C8D248-A0A3-6279-C962-AF531C5A90AB}"/>
              </a:ext>
            </a:extLst>
          </p:cNvPr>
          <p:cNvSpPr txBox="1"/>
          <p:nvPr/>
        </p:nvSpPr>
        <p:spPr>
          <a:xfrm>
            <a:off x="3003073" y="894666"/>
            <a:ext cx="618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defRPr>
            </a:lvl1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3.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Nghệ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thuật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tả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cảnh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ngụ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tình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</a:p>
        </p:txBody>
      </p:sp>
      <p:sp>
        <p:nvSpPr>
          <p:cNvPr id="3" name="Text Box 8"/>
          <p:cNvSpPr txBox="1"/>
          <p:nvPr/>
        </p:nvSpPr>
        <p:spPr>
          <a:xfrm>
            <a:off x="1034902" y="1985645"/>
            <a:ext cx="10334138" cy="38472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R="0" lvl="0" indent="0" algn="just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defRPr>
            </a:lvl1pPr>
          </a:lstStyle>
          <a:p>
            <a:r>
              <a:rPr lang="en-US" sz="3200" dirty="0"/>
              <a:t>-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“</a:t>
            </a:r>
            <a:r>
              <a:rPr lang="en-US" sz="3200" dirty="0" err="1"/>
              <a:t>tà</a:t>
            </a:r>
            <a:r>
              <a:rPr lang="en-US" sz="3200" dirty="0"/>
              <a:t> </a:t>
            </a:r>
            <a:r>
              <a:rPr lang="en-US" sz="3200" dirty="0" err="1"/>
              <a:t>tà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ngả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tây</a:t>
            </a:r>
            <a:r>
              <a:rPr lang="en-US" sz="3200" dirty="0"/>
              <a:t>”: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tả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lặn</a:t>
            </a:r>
            <a:r>
              <a:rPr lang="en-US" sz="3200" dirty="0"/>
              <a:t>, </a:t>
            </a:r>
            <a:r>
              <a:rPr lang="en-US" sz="3200" dirty="0" err="1"/>
              <a:t>ánh</a:t>
            </a:r>
            <a:r>
              <a:rPr lang="en-US" sz="3200" dirty="0"/>
              <a:t> </a:t>
            </a:r>
            <a:r>
              <a:rPr lang="en-US" sz="3200" dirty="0" err="1"/>
              <a:t>nắng</a:t>
            </a:r>
            <a:r>
              <a:rPr lang="en-US" sz="3200" dirty="0"/>
              <a:t> </a:t>
            </a:r>
            <a:r>
              <a:rPr lang="en-US" sz="3200" dirty="0" err="1"/>
              <a:t>cuối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tắt</a:t>
            </a:r>
            <a:r>
              <a:rPr lang="en-US" sz="3200" dirty="0"/>
              <a:t> </a:t>
            </a:r>
            <a:r>
              <a:rPr lang="en-US" sz="3200" dirty="0" err="1"/>
              <a:t>dần</a:t>
            </a:r>
            <a:r>
              <a:rPr lang="en-US" sz="3200" dirty="0"/>
              <a:t>,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mờ</a:t>
            </a:r>
            <a:r>
              <a:rPr lang="en-US" sz="3200" dirty="0"/>
              <a:t> </a:t>
            </a:r>
            <a:r>
              <a:rPr lang="en-US" sz="3200" dirty="0" err="1"/>
              <a:t>tối</a:t>
            </a:r>
            <a:r>
              <a:rPr lang="en-US" sz="3200" dirty="0"/>
              <a:t>.</a:t>
            </a:r>
          </a:p>
          <a:p>
            <a:r>
              <a:rPr lang="en-US" sz="3200" dirty="0"/>
              <a:t>=&gt; </a:t>
            </a:r>
            <a:r>
              <a:rPr lang="en-US" sz="3200" dirty="0" err="1"/>
              <a:t>Gợi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r>
              <a:rPr lang="en-US" sz="3200" dirty="0"/>
              <a:t> </a:t>
            </a:r>
            <a:r>
              <a:rPr lang="en-US" sz="3200" dirty="0" err="1"/>
              <a:t>buồn</a:t>
            </a:r>
            <a:r>
              <a:rPr lang="en-US" sz="3200" dirty="0"/>
              <a:t> </a:t>
            </a:r>
            <a:r>
              <a:rPr lang="en-US" sz="3200" dirty="0" err="1"/>
              <a:t>vắng</a:t>
            </a:r>
            <a:r>
              <a:rPr lang="en-US" sz="3200" dirty="0"/>
              <a:t>, </a:t>
            </a:r>
            <a:r>
              <a:rPr lang="en-US" sz="3200" dirty="0" err="1"/>
              <a:t>tĩnh</a:t>
            </a:r>
            <a:r>
              <a:rPr lang="en-US" sz="3200" dirty="0"/>
              <a:t> </a:t>
            </a:r>
            <a:r>
              <a:rPr lang="en-US" sz="3200" dirty="0" err="1"/>
              <a:t>lặng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tâm</a:t>
            </a:r>
            <a:r>
              <a:rPr lang="en-US" sz="3200" dirty="0"/>
              <a:t> </a:t>
            </a:r>
            <a:r>
              <a:rPr lang="en-US" sz="3200" dirty="0" err="1"/>
              <a:t>trạng</a:t>
            </a:r>
            <a:r>
              <a:rPr lang="en-US" sz="3200" dirty="0"/>
              <a:t> </a:t>
            </a:r>
            <a:r>
              <a:rPr lang="en-US" sz="3200" dirty="0" err="1"/>
              <a:t>bâng</a:t>
            </a:r>
            <a:r>
              <a:rPr lang="en-US" sz="3200" dirty="0"/>
              <a:t> </a:t>
            </a:r>
            <a:r>
              <a:rPr lang="en-US" sz="3200" dirty="0" err="1"/>
              <a:t>khuâng</a:t>
            </a:r>
            <a:r>
              <a:rPr lang="en-US" sz="3200" dirty="0"/>
              <a:t> </a:t>
            </a:r>
            <a:r>
              <a:rPr lang="en-US" sz="3200" dirty="0" err="1"/>
              <a:t>tiếc</a:t>
            </a:r>
            <a:r>
              <a:rPr lang="en-US" sz="3200" dirty="0"/>
              <a:t> </a:t>
            </a:r>
            <a:r>
              <a:rPr lang="en-US" sz="3200" dirty="0" err="1"/>
              <a:t>nuối</a:t>
            </a:r>
            <a:r>
              <a:rPr lang="en-US" sz="3200" dirty="0"/>
              <a:t>.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“</a:t>
            </a:r>
            <a:r>
              <a:rPr lang="en-US" sz="3200" dirty="0" err="1"/>
              <a:t>tiểu</a:t>
            </a:r>
            <a:r>
              <a:rPr lang="en-US" sz="3200" dirty="0"/>
              <a:t> </a:t>
            </a:r>
            <a:r>
              <a:rPr lang="en-US" sz="3200" dirty="0" err="1"/>
              <a:t>khê</a:t>
            </a:r>
            <a:r>
              <a:rPr lang="en-US" sz="3200" dirty="0"/>
              <a:t>”, “</a:t>
            </a:r>
            <a:r>
              <a:rPr lang="en-US" sz="3200" dirty="0" err="1"/>
              <a:t>cầu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”: </a:t>
            </a:r>
            <a:r>
              <a:rPr lang="en-US" sz="3200" dirty="0" err="1"/>
              <a:t>gợi</a:t>
            </a:r>
            <a:r>
              <a:rPr lang="en-US" sz="3200" dirty="0"/>
              <a:t> </a:t>
            </a:r>
            <a:r>
              <a:rPr lang="en-US" sz="3200" dirty="0" err="1"/>
              <a:t>khung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bé</a:t>
            </a:r>
            <a:r>
              <a:rPr lang="en-US" sz="3200" dirty="0"/>
              <a:t>,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thuộc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28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576" y="0"/>
            <a:ext cx="3699012" cy="20991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C8D248-A0A3-6279-C962-AF531C5A90AB}"/>
              </a:ext>
            </a:extLst>
          </p:cNvPr>
          <p:cNvSpPr txBox="1"/>
          <p:nvPr/>
        </p:nvSpPr>
        <p:spPr>
          <a:xfrm>
            <a:off x="2759233" y="965786"/>
            <a:ext cx="618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defRPr>
            </a:lvl1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3.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Nghệ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thuật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tả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cảnh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ngụ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tình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 </a:t>
            </a:r>
          </a:p>
        </p:txBody>
      </p:sp>
      <p:sp>
        <p:nvSpPr>
          <p:cNvPr id="2" name="Text Box 8"/>
          <p:cNvSpPr txBox="1"/>
          <p:nvPr/>
        </p:nvSpPr>
        <p:spPr>
          <a:xfrm>
            <a:off x="934720" y="1875155"/>
            <a:ext cx="10434320" cy="427809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láy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thẩn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”: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bần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vẩn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vơ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lan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man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.</a:t>
            </a:r>
          </a:p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láy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nao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nao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”: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.</a:t>
            </a:r>
          </a:p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=&gt;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láy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pháp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ngụ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đỗi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gũi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quen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hồn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phảng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phất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nỗi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nuối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tao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nhã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charset="0"/>
                <a:ea typeface="微软雅黑"/>
                <a:cs typeface="#9Slide03 Arima Madurai Bold" panose="000008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67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74" y="920893"/>
            <a:ext cx="7233959" cy="46658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818138" y="2912398"/>
            <a:ext cx="2932430" cy="1137285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III.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Tổng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kết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SVNBallarea Typeface" panose="02000506000000020004" pitchFamily="2" charset="0"/>
              <a:ea typeface="方正榜书行简体" panose="02000000000000000000" pitchFamily="2" charset="-122"/>
              <a:cs typeface="#9Slide03 Ample" panose="02000000000000000000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69382"/>
            <a:ext cx="2983018" cy="5462008"/>
          </a:xfrm>
          <a:prstGeom prst="rect">
            <a:avLst/>
          </a:prstGeom>
        </p:spPr>
      </p:pic>
      <p:sp>
        <p:nvSpPr>
          <p:cNvPr id="6" name="TextBox 5">
            <a:hlinkClick r:id="rId6" action="ppaction://hlinkfile"/>
            <a:extLst>
              <a:ext uri="{FF2B5EF4-FFF2-40B4-BE49-F238E27FC236}">
                <a16:creationId xmlns:a16="http://schemas.microsoft.com/office/drawing/2014/main" id="{F0E1DDF0-C6FA-BDD6-3041-3754D266AC7B}"/>
              </a:ext>
            </a:extLst>
          </p:cNvPr>
          <p:cNvSpPr txBox="1"/>
          <p:nvPr/>
        </p:nvSpPr>
        <p:spPr>
          <a:xfrm>
            <a:off x="3190633" y="5235185"/>
            <a:ext cx="6187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u="sng" spc="-200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隶书" panose="02010509060101010101" pitchFamily="49" charset="-122"/>
                <a:cs typeface="#9Slide03 Ample" panose="02000000000000000000" charset="0"/>
              </a:rPr>
              <a:t>PHIẾU</a:t>
            </a:r>
            <a:r>
              <a:rPr lang="en-US" altLang="zh-CN" sz="2400" u="sng" spc="-200" dirty="0">
                <a:solidFill>
                  <a:srgbClr val="0070C0"/>
                </a:solidFill>
                <a:latin typeface="#9Slide03 BoosterNextFYBlack" panose="02000A03000000020004" pitchFamily="2" charset="0"/>
                <a:ea typeface="隶书" panose="02010509060101010101" pitchFamily="49" charset="-122"/>
                <a:cs typeface="#9Slide03 Ample" panose="02000000000000000000" charset="0"/>
              </a:rPr>
              <a:t> </a:t>
            </a:r>
            <a:r>
              <a:rPr lang="en-US" altLang="zh-CN" sz="2400" u="sng" spc="-200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隶书" panose="02010509060101010101" pitchFamily="49" charset="-122"/>
                <a:cs typeface="#9Slide03 Ample" panose="02000000000000000000" charset="0"/>
              </a:rPr>
              <a:t>HỌC</a:t>
            </a:r>
            <a:r>
              <a:rPr lang="en-US" altLang="zh-CN" sz="2400" u="sng" spc="-200" dirty="0">
                <a:solidFill>
                  <a:srgbClr val="0070C0"/>
                </a:solidFill>
                <a:latin typeface="#9Slide03 BoosterNextFYBlack" panose="02000A03000000020004" pitchFamily="2" charset="0"/>
                <a:ea typeface="隶书" panose="02010509060101010101" pitchFamily="49" charset="-122"/>
                <a:cs typeface="#9Slide03 Ample" panose="02000000000000000000" charset="0"/>
              </a:rPr>
              <a:t> </a:t>
            </a:r>
            <a:r>
              <a:rPr lang="en-US" altLang="zh-CN" sz="2400" u="sng" spc="-200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隶书" panose="02010509060101010101" pitchFamily="49" charset="-122"/>
                <a:cs typeface="#9Slide03 Ample" panose="02000000000000000000" charset="0"/>
              </a:rPr>
              <a:t>TẬP</a:t>
            </a:r>
            <a:r>
              <a:rPr lang="en-US" altLang="zh-CN" sz="2400" u="sng" spc="-200" dirty="0">
                <a:solidFill>
                  <a:srgbClr val="0070C0"/>
                </a:solidFill>
                <a:latin typeface="#9Slide03 BoosterNextFYBlack" panose="02000A03000000020004" pitchFamily="2" charset="0"/>
                <a:ea typeface="隶书" panose="02010509060101010101" pitchFamily="49" charset="-122"/>
                <a:cs typeface="#9Slide03 Ample" panose="02000000000000000000" charset="0"/>
              </a:rPr>
              <a:t> </a:t>
            </a:r>
            <a:r>
              <a:rPr lang="en-US" altLang="zh-CN" sz="2400" u="sng" spc="-200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隶书" panose="02010509060101010101" pitchFamily="49" charset="-122"/>
                <a:cs typeface="#9Slide03 Ample" panose="02000000000000000000" charset="0"/>
              </a:rPr>
              <a:t>SỐ</a:t>
            </a:r>
            <a:r>
              <a:rPr lang="en-US" altLang="zh-CN" sz="2400" u="sng" spc="-200" dirty="0">
                <a:solidFill>
                  <a:srgbClr val="0070C0"/>
                </a:solidFill>
                <a:latin typeface="#9Slide03 BoosterNextFYBlack" panose="02000A03000000020004" pitchFamily="2" charset="0"/>
                <a:ea typeface="隶书" panose="02010509060101010101" pitchFamily="49" charset="-122"/>
                <a:cs typeface="#9Slide03 Ample" panose="02000000000000000000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22811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0"/>
          <p:cNvSpPr txBox="1"/>
          <p:nvPr/>
        </p:nvSpPr>
        <p:spPr>
          <a:xfrm>
            <a:off x="1021080" y="464185"/>
            <a:ext cx="1047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defRPr>
            </a:lvl1pPr>
          </a:lstStyle>
          <a:p>
            <a:r>
              <a:rPr lang="en-US" altLang="zh-CN" sz="2800" dirty="0" err="1"/>
              <a:t>Tổng</a:t>
            </a:r>
            <a:r>
              <a:rPr lang="en-US" altLang="zh-CN" sz="2800" dirty="0"/>
              <a:t> kết văn bản “Cảnh ngày xuân”</a:t>
            </a: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4114985952"/>
              </p:ext>
            </p:extLst>
          </p:nvPr>
        </p:nvGraphicFramePr>
        <p:xfrm>
          <a:off x="448945" y="1275715"/>
          <a:ext cx="11323955" cy="5118100"/>
        </p:xfrm>
        <a:graphic>
          <a:graphicData uri="http://schemas.openxmlformats.org/drawingml/2006/table">
            <a:tbl>
              <a:tblPr/>
              <a:tblGrid>
                <a:gridCol w="528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0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946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Nghệ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thuật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Nội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dung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32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600" b="0" i="1">
                        <a:solidFill>
                          <a:srgbClr val="0070C0"/>
                        </a:solidFill>
                        <a:latin typeface="#9Slide03 Ample" panose="02000000000000000000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i="1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600" b="0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0" name="Text Box 99"/>
          <p:cNvSpPr txBox="1"/>
          <p:nvPr/>
        </p:nvSpPr>
        <p:spPr>
          <a:xfrm>
            <a:off x="555625" y="2258695"/>
            <a:ext cx="5093335" cy="37644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>
              <a:lnSpc>
                <a:spcPct val="150000"/>
              </a:lnSpc>
            </a:pPr>
            <a:r>
              <a:rPr lang="en-US" sz="2300" b="0" spc="-5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300" b="0" spc="-5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Tài</a:t>
            </a:r>
            <a:r>
              <a:rPr lang="en-US" sz="2300" b="0" spc="-5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5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nghệ</a:t>
            </a:r>
            <a:r>
              <a:rPr lang="en-US" sz="2300" b="0" spc="-5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5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sử</a:t>
            </a:r>
            <a:r>
              <a:rPr lang="en-US" sz="2300" b="0" spc="-5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5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dụng</a:t>
            </a:r>
            <a:r>
              <a:rPr lang="en-US" sz="2300" b="0" spc="-5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5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ngôn</a:t>
            </a:r>
            <a:r>
              <a:rPr lang="en-US" sz="2300" b="0" spc="-5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5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ngữ</a:t>
            </a:r>
            <a:r>
              <a:rPr lang="en-US" sz="2300" b="0" spc="-5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5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bậc</a:t>
            </a:r>
            <a:r>
              <a:rPr lang="en-US" sz="2300" b="0" spc="-5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5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thầy</a:t>
            </a:r>
            <a:r>
              <a:rPr lang="en-US" sz="2300" b="0" spc="-5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2300" b="0" spc="-5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hệ</a:t>
            </a:r>
            <a:r>
              <a:rPr lang="en-US" sz="2300" b="0" spc="-5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5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thống</a:t>
            </a:r>
            <a:r>
              <a:rPr lang="en-US" sz="2300" b="0" spc="-5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50" dirty="0" err="1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2300" b="0" spc="-50" dirty="0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50" dirty="0" err="1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láy</a:t>
            </a:r>
            <a:r>
              <a:rPr lang="en-US" sz="2300" b="0" spc="-50" dirty="0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5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giàu</a:t>
            </a:r>
            <a:r>
              <a:rPr lang="en-US" sz="2300" b="0" spc="-5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5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giá</a:t>
            </a:r>
            <a:r>
              <a:rPr lang="en-US" sz="2300" b="0" spc="-5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5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trị</a:t>
            </a:r>
            <a:r>
              <a:rPr lang="en-US" sz="2300" b="0" spc="-5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5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biểu</a:t>
            </a:r>
            <a:r>
              <a:rPr lang="en-US" sz="2300" b="0" spc="-5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5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cảm</a:t>
            </a:r>
            <a:r>
              <a:rPr lang="en-US" sz="2300" b="0" spc="-5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  <a:p>
            <a:pPr indent="0" algn="just">
              <a:lnSpc>
                <a:spcPct val="150000"/>
              </a:lnSpc>
            </a:pP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Bút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pháp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tả</a:t>
            </a:r>
            <a:r>
              <a:rPr lang="en-US" sz="2300" b="1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cảnh</a:t>
            </a:r>
            <a:r>
              <a:rPr lang="en-US" sz="2300" b="1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ngụ</a:t>
            </a:r>
            <a:r>
              <a:rPr lang="en-US" sz="2300" b="1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tình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đạt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đến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mức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độ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điêu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luyện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  <a:p>
            <a:pPr indent="0" algn="just">
              <a:lnSpc>
                <a:spcPct val="150000"/>
              </a:lnSpc>
            </a:pP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Biện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pháp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tu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23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so </a:t>
            </a:r>
            <a:r>
              <a:rPr lang="en-US" sz="23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sánh</a:t>
            </a:r>
            <a:r>
              <a:rPr lang="en-US" sz="23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3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ẩn</a:t>
            </a:r>
            <a:r>
              <a:rPr lang="en-US" sz="23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dụ</a:t>
            </a:r>
            <a:r>
              <a:rPr lang="en-US" sz="23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...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đến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mức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nhuần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nhuyễn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  <a:p>
            <a:pPr indent="0" algn="just">
              <a:lnSpc>
                <a:spcPct val="150000"/>
              </a:lnSpc>
            </a:pPr>
            <a:r>
              <a:rPr lang="en-US" sz="2300" b="0" spc="-7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300" b="0" spc="-7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Biện</a:t>
            </a:r>
            <a:r>
              <a:rPr lang="en-US" sz="2300" b="0" spc="-7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7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pháp</a:t>
            </a:r>
            <a:r>
              <a:rPr lang="en-US" sz="2300" b="0" spc="-7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70" dirty="0" err="1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miêu</a:t>
            </a:r>
            <a:r>
              <a:rPr lang="en-US" sz="2300" b="0" spc="-70" dirty="0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70" dirty="0" err="1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tả</a:t>
            </a:r>
            <a:r>
              <a:rPr lang="en-US" sz="2300" b="0" spc="-70" dirty="0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7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giàu</a:t>
            </a:r>
            <a:r>
              <a:rPr lang="en-US" sz="2300" b="0" spc="-7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7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chất</a:t>
            </a:r>
            <a:r>
              <a:rPr lang="en-US" sz="2300" b="0" spc="-7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7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tạo</a:t>
            </a:r>
            <a:r>
              <a:rPr lang="en-US" sz="2300" b="0" spc="-7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7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hình</a:t>
            </a:r>
            <a:r>
              <a:rPr lang="en-US" sz="2300" b="0" spc="-7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864225" y="2212975"/>
            <a:ext cx="5779135" cy="37644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>
              <a:lnSpc>
                <a:spcPct val="150000"/>
              </a:lnSpc>
            </a:pP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Cảnh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ngày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xuân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”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là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một</a:t>
            </a:r>
            <a:r>
              <a:rPr lang="en-US" sz="23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bức</a:t>
            </a:r>
            <a:r>
              <a:rPr lang="en-US" sz="23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tranh</a:t>
            </a:r>
            <a:r>
              <a:rPr lang="en-US" sz="23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thiên</a:t>
            </a:r>
            <a:r>
              <a:rPr lang="en-US" sz="23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nhiên</a:t>
            </a:r>
            <a:r>
              <a:rPr lang="en-US" sz="23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sống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động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tuyệt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đẹp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với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lễ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hội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truyền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thống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đông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vui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nhộn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nhịp</a:t>
            </a:r>
            <a:r>
              <a:rPr lang="en-US" sz="2300" b="0" dirty="0">
                <a:latin typeface="#9Slide03 Arima Madurai Bold" panose="00000800000000000000" charset="0"/>
                <a:cs typeface="#9Slide03 Arima Madurai Bold" panose="00000800000000000000" charset="0"/>
              </a:rPr>
              <a:t>. </a:t>
            </a:r>
          </a:p>
          <a:p>
            <a:pPr indent="0" algn="just">
              <a:lnSpc>
                <a:spcPct val="150000"/>
              </a:lnSpc>
            </a:pP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- Thông qua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bức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tranh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ấy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đọc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cảm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nhận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được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một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thế</a:t>
            </a:r>
            <a:r>
              <a:rPr lang="en-US" sz="2300" b="0" spc="-80" dirty="0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giới</a:t>
            </a:r>
            <a:r>
              <a:rPr lang="en-US" sz="2300" b="0" spc="-80" dirty="0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nội</a:t>
            </a:r>
            <a:r>
              <a:rPr lang="en-US" sz="2300" b="0" spc="-80" dirty="0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tâm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phong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phú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nhân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vật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thái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độ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trân</a:t>
            </a:r>
            <a:r>
              <a:rPr lang="en-US" sz="2300" b="0" spc="-80" dirty="0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trọng</a:t>
            </a:r>
            <a:r>
              <a:rPr lang="en-US" sz="2300" b="0" spc="-80" dirty="0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gìn</a:t>
            </a:r>
            <a:r>
              <a:rPr lang="en-US" sz="2300" b="0" spc="-80" dirty="0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rgbClr val="C00000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giữ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vẻ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đẹp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truyền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thống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văn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hóa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dân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tộc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8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giả</a:t>
            </a:r>
            <a:r>
              <a:rPr lang="en-US" sz="2300" b="0" spc="-8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100" grpId="0"/>
      <p:bldP spid="100" grpId="1"/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3280919900"/>
              </p:ext>
            </p:extLst>
          </p:nvPr>
        </p:nvGraphicFramePr>
        <p:xfrm>
          <a:off x="422434" y="1508115"/>
          <a:ext cx="11348720" cy="5160020"/>
        </p:xfrm>
        <a:graphic>
          <a:graphicData uri="http://schemas.openxmlformats.org/drawingml/2006/table">
            <a:tbl>
              <a:tblPr/>
              <a:tblGrid>
                <a:gridCol w="1134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772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truyện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Nôm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229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600" b="0" i="1" dirty="0">
                        <a:solidFill>
                          <a:srgbClr val="0070C0"/>
                        </a:solidFill>
                        <a:latin typeface="#9Slide03 Ample" panose="02000000000000000000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i="1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i="1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i="1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i="1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i="1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i="1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i="1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i="1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600" b="0" i="1" dirty="0">
                        <a:solidFill>
                          <a:srgbClr val="0070C0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0" name="Text Box 99"/>
          <p:cNvSpPr txBox="1"/>
          <p:nvPr/>
        </p:nvSpPr>
        <p:spPr>
          <a:xfrm>
            <a:off x="744536" y="2435225"/>
            <a:ext cx="10634980" cy="40318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Tìm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hiểu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bối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cảnh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lịch</a:t>
            </a:r>
            <a:r>
              <a:rPr lang="en-US" sz="24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sử</a:t>
            </a:r>
            <a:r>
              <a:rPr lang="en-US" sz="24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thời</a:t>
            </a:r>
            <a:r>
              <a:rPr lang="en-US" sz="24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đại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ra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đời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phẩm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các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thông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tin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về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giả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có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liên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quan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đến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bài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học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. </a:t>
            </a:r>
          </a:p>
          <a:p>
            <a:pPr indent="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Xác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định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được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vị</a:t>
            </a:r>
            <a:r>
              <a:rPr lang="en-US" sz="24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trí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đoạn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trích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truyện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chủ</a:t>
            </a:r>
            <a:r>
              <a:rPr lang="en-US" sz="24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đề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đoạn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trích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. </a:t>
            </a:r>
          </a:p>
          <a:p>
            <a:pPr indent="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Tìm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hiểu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được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nội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dung chi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tiết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ý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nghĩa</a:t>
            </a:r>
            <a:r>
              <a:rPr lang="en-US" sz="24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tư</a:t>
            </a:r>
            <a:r>
              <a:rPr lang="en-US" sz="24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tưởng</a:t>
            </a:r>
            <a:r>
              <a:rPr lang="en-US" sz="24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đoạn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trích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  <a:p>
            <a:pPr indent="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Tìm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hiểu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đặc</a:t>
            </a:r>
            <a:r>
              <a:rPr lang="en-US" sz="24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sắc</a:t>
            </a:r>
            <a:r>
              <a:rPr lang="en-US" sz="24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nghệ</a:t>
            </a:r>
            <a:r>
              <a:rPr lang="en-US" sz="24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thuật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đoạn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trích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đặc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biệt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là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nghệ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thuật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miêu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tả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thiên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nhiên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cảnh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vật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con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nghệ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thuật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sử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dụng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ngôn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các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biện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pháp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nghệ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thuật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khác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,... </a:t>
            </a:r>
          </a:p>
          <a:p>
            <a:pPr indent="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Chú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ý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cảm</a:t>
            </a:r>
            <a:r>
              <a:rPr lang="en-US" sz="2400" b="0" dirty="0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xúc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giả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được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biểu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lộ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chủ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yếu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qua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ngôn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giọng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điệu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tình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cảm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trước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vẻ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đẹp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thiên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nhiên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 con </a:t>
            </a:r>
            <a:r>
              <a:rPr lang="en-US" sz="24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24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</p:txBody>
      </p:sp>
      <p:sp>
        <p:nvSpPr>
          <p:cNvPr id="2" name="文本框 10">
            <a:extLst>
              <a:ext uri="{FF2B5EF4-FFF2-40B4-BE49-F238E27FC236}">
                <a16:creationId xmlns:a16="http://schemas.microsoft.com/office/drawing/2014/main" id="{B51EB3A3-86F3-B8B4-5676-51C8D92D5404}"/>
              </a:ext>
            </a:extLst>
          </p:cNvPr>
          <p:cNvSpPr txBox="1"/>
          <p:nvPr/>
        </p:nvSpPr>
        <p:spPr>
          <a:xfrm>
            <a:off x="858044" y="616585"/>
            <a:ext cx="1047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defRPr>
            </a:lvl1pPr>
          </a:lstStyle>
          <a:p>
            <a:r>
              <a:rPr lang="en-US" altLang="zh-CN" sz="2800" dirty="0" err="1"/>
              <a:t>Tổng</a:t>
            </a:r>
            <a:r>
              <a:rPr lang="en-US" altLang="zh-CN" sz="2800" dirty="0"/>
              <a:t> kết văn bản “Cảnh ngày xuân”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73" y="920893"/>
            <a:ext cx="7233959" cy="46658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852941" y="3253830"/>
            <a:ext cx="2862822" cy="1137285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IV.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Luyện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tập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,</a:t>
            </a:r>
          </a:p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vận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Ballarea Typeface" panose="02000506000000020004" pitchFamily="2" charset="0"/>
                <a:ea typeface="方正榜书行简体" panose="02000000000000000000" pitchFamily="2" charset="-122"/>
                <a:cs typeface="#9Slide03 Ample" panose="02000000000000000000" charset="0"/>
              </a:rPr>
              <a:t>dụng</a:t>
            </a:r>
            <a:endParaRPr kumimoji="0" lang="en-US" altLang="zh-CN" sz="1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SVNBallarea Typeface" panose="02000506000000020004" pitchFamily="2" charset="0"/>
              <a:ea typeface="方正榜书行简体" panose="02000000000000000000" pitchFamily="2" charset="-122"/>
              <a:cs typeface="#9Slide03 Ample" panose="02000000000000000000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69382"/>
            <a:ext cx="2983018" cy="546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86169" y="856932"/>
            <a:ext cx="5610225" cy="5144135"/>
            <a:chOff x="9470" y="914"/>
            <a:chExt cx="8835" cy="8101"/>
          </a:xfrm>
        </p:grpSpPr>
        <p:grpSp>
          <p:nvGrpSpPr>
            <p:cNvPr id="3" name="Group 2"/>
            <p:cNvGrpSpPr/>
            <p:nvPr/>
          </p:nvGrpSpPr>
          <p:grpSpPr>
            <a:xfrm>
              <a:off x="9470" y="914"/>
              <a:ext cx="8835" cy="8101"/>
              <a:chOff x="9470" y="914"/>
              <a:chExt cx="8835" cy="8101"/>
            </a:xfrm>
          </p:grpSpPr>
          <p:pic>
            <p:nvPicPr>
              <p:cNvPr id="4" name="图片 21" descr="4b323909ac51321961af65c8f53037c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70" y="914"/>
                <a:ext cx="8835" cy="8101"/>
              </a:xfrm>
              <a:prstGeom prst="rect">
                <a:avLst/>
              </a:prstGeom>
            </p:spPr>
          </p:pic>
          <p:sp>
            <p:nvSpPr>
              <p:cNvPr id="6" name="Text Box 5"/>
              <p:cNvSpPr txBox="1"/>
              <p:nvPr/>
            </p:nvSpPr>
            <p:spPr>
              <a:xfrm>
                <a:off x="10596" y="4478"/>
                <a:ext cx="6743" cy="30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indent="0" algn="just">
                  <a:lnSpc>
                    <a:spcPct val="100000"/>
                  </a:lnSpc>
                </a:pP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Tìm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đọc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thêm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một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</a:p>
              <a:p>
                <a:pPr indent="0" algn="just">
                  <a:lnSpc>
                    <a:spcPct val="100000"/>
                  </a:lnSpc>
                </a:pP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số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đoạn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trích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trong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Truyện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Kiều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của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Nguyễn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Du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và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một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bài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nghiên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cứu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về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truyện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thơ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Nôm</a:t>
                </a:r>
                <a:r>
                  <a:rPr lang="en-US" sz="2400" b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#9Slide03 Arima Madurai Bold" panose="00000800000000000000" charset="0"/>
                    <a:cs typeface="#9Slide03 Arima Madurai Bold" panose="00000800000000000000" charset="0"/>
                  </a:rPr>
                  <a:t>nà</a:t>
                </a:r>
                <a:endPara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endParaRPr>
              </a:p>
            </p:txBody>
          </p:sp>
        </p:grpSp>
        <p:sp>
          <p:nvSpPr>
            <p:cNvPr id="7" name="Text Box 6"/>
            <p:cNvSpPr txBox="1"/>
            <p:nvPr/>
          </p:nvSpPr>
          <p:spPr>
            <a:xfrm>
              <a:off x="14630" y="2750"/>
              <a:ext cx="2028" cy="14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 algn="just"/>
              <a:r>
                <a:rPr lang="en-US" sz="3000" b="0" spc="-60">
                  <a:solidFill>
                    <a:srgbClr val="C00000"/>
                  </a:solidFill>
                  <a:uFillTx/>
                  <a:latin typeface="#9Slide03 Arima Madurai Bold" panose="00000800000000000000" charset="0"/>
                  <a:cs typeface="#9Slide03 Arima Madurai Bold" panose="00000800000000000000" charset="0"/>
                </a:rPr>
                <a:t>Ở nhà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0669" y="856932"/>
            <a:ext cx="5610225" cy="5144135"/>
            <a:chOff x="170" y="914"/>
            <a:chExt cx="8835" cy="8101"/>
          </a:xfrm>
        </p:grpSpPr>
        <p:pic>
          <p:nvPicPr>
            <p:cNvPr id="11" name="图片 21" descr="4b323909ac51321961af65c8f53037c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70" y="914"/>
              <a:ext cx="8835" cy="8101"/>
            </a:xfrm>
            <a:prstGeom prst="rect">
              <a:avLst/>
            </a:prstGeom>
          </p:spPr>
        </p:pic>
        <p:sp>
          <p:nvSpPr>
            <p:cNvPr id="12" name="Text Box 11"/>
            <p:cNvSpPr txBox="1"/>
            <p:nvPr/>
          </p:nvSpPr>
          <p:spPr>
            <a:xfrm>
              <a:off x="1343" y="4342"/>
              <a:ext cx="6489" cy="30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indent="0" algn="just">
                <a:lnSpc>
                  <a:spcPct val="100000"/>
                </a:lnSpc>
              </a:pP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Trong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đoạn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trích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</a:p>
            <a:p>
              <a:pPr indent="0" algn="just">
                <a:lnSpc>
                  <a:spcPct val="100000"/>
                </a:lnSpc>
              </a:pP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“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Cảnh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ngày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xuân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”,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em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thích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nhất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hình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ảnh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nào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?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Vì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sao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? (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Hãy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trả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lời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thành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đoạn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văn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 7- 10 </a:t>
              </a:r>
              <a:r>
                <a:rPr lang="en-US" sz="2400" b="0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dòng</a:t>
              </a:r>
              <a:r>
                <a:rPr lang="en-US" sz="2400" b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rima Madurai Bold" panose="00000800000000000000" charset="0"/>
                  <a:cs typeface="#9Slide03 Arima Madurai Bold" panose="00000800000000000000" charset="0"/>
                </a:rPr>
                <a:t>)</a:t>
              </a:r>
            </a:p>
          </p:txBody>
        </p:sp>
        <p:sp>
          <p:nvSpPr>
            <p:cNvPr id="13" name="Text Box 12"/>
            <p:cNvSpPr txBox="1"/>
            <p:nvPr/>
          </p:nvSpPr>
          <p:spPr>
            <a:xfrm>
              <a:off x="5539" y="2551"/>
              <a:ext cx="2028" cy="14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 algn="just"/>
              <a:r>
                <a:rPr lang="en-US" sz="3000" b="0" spc="-60">
                  <a:solidFill>
                    <a:srgbClr val="C00000"/>
                  </a:solidFill>
                  <a:uFillTx/>
                  <a:latin typeface="#9Slide03 Arima Madurai Bold" panose="00000800000000000000" charset="0"/>
                  <a:cs typeface="#9Slide03 Arima Madurai Bold" panose="00000800000000000000" charset="0"/>
                </a:rPr>
                <a:t>Ở lớp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282" y="0"/>
            <a:ext cx="3292475" cy="163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960" y="0"/>
            <a:ext cx="4948555" cy="2327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" y="246969"/>
            <a:ext cx="4243912" cy="7905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85" y="1445941"/>
            <a:ext cx="11392535" cy="486854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913130" y="395605"/>
            <a:ext cx="2513965" cy="9017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3000" b="0" spc="-6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Chuẩn bị bài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21247" y="1873250"/>
            <a:ext cx="10488433" cy="9017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(1)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Xem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lại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các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kĩ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năng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đọc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hiểu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đoạn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trích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một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truyện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Nôm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đã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hình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thành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ở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văn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bản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1.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Cảnh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ngày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xuân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để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vận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dụng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vào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văn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bản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2.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21247" y="2726782"/>
            <a:ext cx="10598150" cy="112159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(2)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Đọc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trước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đoạn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trích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Lục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Vân Tiên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cứu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Kiều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Nguyệt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Nga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để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tìm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hiểu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giọng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đọc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nhịp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điệu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dòng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việc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sử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dụng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ngữ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để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diễn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tả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tình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cảm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;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đồng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thời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lưu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ý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các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lệnh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/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câu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hỏi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phần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chỉ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dẫn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đọc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ở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bên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phải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văn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bản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29364" y="4027989"/>
            <a:ext cx="10590033" cy="9017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(3)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Tìm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hiểu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thêm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thông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tin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về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Danh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nhân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văn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hoá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Nguyễn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Đình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Chiểu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phẩm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Truyện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Lục</a:t>
            </a:r>
            <a:r>
              <a:rPr lang="en-US" sz="2300" b="0" spc="-60" dirty="0">
                <a:solidFill>
                  <a:schemeClr val="tx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Vân Tiên.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29364" y="4878346"/>
            <a:ext cx="10598150" cy="9017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(4)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Đọc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thông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tin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giới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thiệu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về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bối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cảnh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về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nội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dung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phẩm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Lục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Vân Tiên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phần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1.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Chuẩn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bị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(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SGK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/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Tr38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)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để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hiểu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thêm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phẩm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đoạn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trích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Lục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Vân Tiên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cứu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Kiều</a:t>
            </a:r>
            <a:r>
              <a:rPr lang="en-US" sz="2300" b="0" spc="-60" dirty="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300" b="0" spc="-60" dirty="0" err="1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Nguyệt</a:t>
            </a:r>
            <a:r>
              <a:rPr lang="en-US" sz="2300" b="0" spc="-60"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Nga.</a:t>
            </a:r>
            <a:endParaRPr lang="en-US" sz="2300" b="0" spc="-60" dirty="0">
              <a:uFillTx/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  <p:bldP spid="12" grpId="0"/>
      <p:bldP spid="12" grpId="1"/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832" y="0"/>
            <a:ext cx="3478756" cy="1974170"/>
          </a:xfrm>
          <a:prstGeom prst="rect">
            <a:avLst/>
          </a:prstGeom>
        </p:spPr>
      </p:pic>
      <p:grpSp>
        <p:nvGrpSpPr>
          <p:cNvPr id="3" name="组合 7"/>
          <p:cNvGrpSpPr/>
          <p:nvPr/>
        </p:nvGrpSpPr>
        <p:grpSpPr>
          <a:xfrm>
            <a:off x="4172714" y="393517"/>
            <a:ext cx="3848160" cy="1281272"/>
            <a:chOff x="2142157" y="1490321"/>
            <a:chExt cx="3848160" cy="1281272"/>
          </a:xfrm>
        </p:grpSpPr>
        <p:pic>
          <p:nvPicPr>
            <p:cNvPr id="11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57" y="1490321"/>
              <a:ext cx="3848160" cy="1281272"/>
            </a:xfrm>
            <a:prstGeom prst="rect">
              <a:avLst/>
            </a:prstGeom>
          </p:spPr>
        </p:pic>
        <p:sp>
          <p:nvSpPr>
            <p:cNvPr id="12" name="文本框 10"/>
            <p:cNvSpPr txBox="1"/>
            <p:nvPr/>
          </p:nvSpPr>
          <p:spPr>
            <a:xfrm>
              <a:off x="2542237" y="1822279"/>
              <a:ext cx="3048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-200" dirty="0">
                  <a:solidFill>
                    <a:srgbClr val="C00000"/>
                  </a:solidFill>
                  <a:latin typeface="#9Slide03 BoosterNextFYBlack" panose="02000A03000000020004" pitchFamily="2" charset="0"/>
                  <a:ea typeface="隶书" panose="02010509060101010101" pitchFamily="49" charset="-122"/>
                  <a:cs typeface="#9Slide03 Arima Madurai Bold" panose="00000800000000000000" charset="0"/>
                </a:rPr>
                <a:t>1. Tác giả</a:t>
              </a:r>
            </a:p>
          </p:txBody>
        </p:sp>
      </p:grpSp>
      <p:sp>
        <p:nvSpPr>
          <p:cNvPr id="14" name="文本框 10"/>
          <p:cNvSpPr txBox="1"/>
          <p:nvPr/>
        </p:nvSpPr>
        <p:spPr>
          <a:xfrm>
            <a:off x="4848748" y="2211141"/>
            <a:ext cx="66841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300" kern="0" dirty="0">
                <a:latin typeface="#9Slide03 Arima Madurai Bold" panose="00000800000000000000" pitchFamily="2" charset="0"/>
                <a:ea typeface="隶书" panose="02010509060101010101" pitchFamily="49" charset="-122"/>
                <a:cs typeface="#9Slide03 Arima Madurai Bold" panose="00000800000000000000" pitchFamily="2" charset="0"/>
              </a:rPr>
              <a:t>- Nguyễn Du (1765 - 1820), tự  Tố Như, hiệu Thanh Hiên, quê Hà Tĩnh.</a:t>
            </a:r>
          </a:p>
        </p:txBody>
      </p:sp>
      <p:sp>
        <p:nvSpPr>
          <p:cNvPr id="16" name="文本框 10"/>
          <p:cNvSpPr txBox="1"/>
          <p:nvPr/>
        </p:nvSpPr>
        <p:spPr>
          <a:xfrm>
            <a:off x="4848748" y="3003911"/>
            <a:ext cx="66841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300" kern="0" dirty="0">
                <a:latin typeface="#9Slide03 Arima Madurai Bold" panose="00000800000000000000" pitchFamily="2" charset="0"/>
                <a:ea typeface="隶书" panose="02010509060101010101" pitchFamily="49" charset="-122"/>
                <a:cs typeface="#9Slide03 Arima Madurai Bold" panose="00000800000000000000" pitchFamily="2" charset="0"/>
              </a:rPr>
              <a:t>- Ông là đại thi hào dân tộc và danh nhân văn hóa thế giới.</a:t>
            </a:r>
          </a:p>
        </p:txBody>
      </p:sp>
      <p:sp>
        <p:nvSpPr>
          <p:cNvPr id="17" name="文本框 10"/>
          <p:cNvSpPr txBox="1"/>
          <p:nvPr/>
        </p:nvSpPr>
        <p:spPr>
          <a:xfrm>
            <a:off x="4848748" y="3727332"/>
            <a:ext cx="668417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300" kern="0" dirty="0">
                <a:latin typeface="#9Slide03 Arima Madurai Bold" panose="00000800000000000000" pitchFamily="2" charset="0"/>
                <a:ea typeface="隶书" panose="02010509060101010101" pitchFamily="49" charset="-122"/>
                <a:cs typeface="#9Slide03 Arima Madurai Bold" panose="00000800000000000000" pitchFamily="2" charset="0"/>
              </a:rPr>
              <a:t>- Ông là nhà nhân đạo chủ nghĩa, là thiên tài văn học và là một bậc thầy về nghệ thuật sử dụng ngôn từ. </a:t>
            </a:r>
          </a:p>
        </p:txBody>
      </p:sp>
      <p:sp>
        <p:nvSpPr>
          <p:cNvPr id="25" name="文本框 10"/>
          <p:cNvSpPr txBox="1"/>
          <p:nvPr/>
        </p:nvSpPr>
        <p:spPr>
          <a:xfrm>
            <a:off x="4856402" y="4881494"/>
            <a:ext cx="66765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300" kern="0" dirty="0">
                <a:latin typeface="#9Slide03 Arima Madurai Bold" panose="00000800000000000000" pitchFamily="2" charset="0"/>
                <a:ea typeface="隶书" panose="02010509060101010101" pitchFamily="49" charset="-122"/>
                <a:cs typeface="#9Slide03 Arima Madurai Bold" panose="00000800000000000000" pitchFamily="2" charset="0"/>
              </a:rPr>
              <a:t>- Ông đã có đóng góp to lớn đối với sự phát triển của ngôn ngữ dân tộc Việt Nam.</a:t>
            </a:r>
          </a:p>
        </p:txBody>
      </p:sp>
      <p:pic>
        <p:nvPicPr>
          <p:cNvPr id="6" name="Picture 5" descr="A statue of a person sitting on a rock&#10;&#10;Description automatically generated">
            <a:extLst>
              <a:ext uri="{FF2B5EF4-FFF2-40B4-BE49-F238E27FC236}">
                <a16:creationId xmlns:a16="http://schemas.microsoft.com/office/drawing/2014/main" id="{2024FE10-E267-DF67-8302-B834CF82FE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9" r="14350"/>
          <a:stretch/>
        </p:blipFill>
        <p:spPr>
          <a:xfrm flipH="1">
            <a:off x="660662" y="2095469"/>
            <a:ext cx="3855799" cy="3644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  <p:bldP spid="17" grpId="0"/>
      <p:bldP spid="17" grpId="1"/>
      <p:bldP spid="25" grpId="0"/>
      <p:bldP spid="2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-2548"/>
            <a:ext cx="3868738" cy="2195482"/>
          </a:xfrm>
          <a:prstGeom prst="rect">
            <a:avLst/>
          </a:prstGeom>
        </p:spPr>
      </p:pic>
      <p:grpSp>
        <p:nvGrpSpPr>
          <p:cNvPr id="3" name="组合 7"/>
          <p:cNvGrpSpPr/>
          <p:nvPr/>
        </p:nvGrpSpPr>
        <p:grpSpPr>
          <a:xfrm>
            <a:off x="3401536" y="451651"/>
            <a:ext cx="5390515" cy="1281430"/>
            <a:chOff x="599742" y="1490321"/>
            <a:chExt cx="5390515" cy="1281430"/>
          </a:xfrm>
        </p:grpSpPr>
        <p:pic>
          <p:nvPicPr>
            <p:cNvPr id="11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742" y="1490321"/>
              <a:ext cx="5390515" cy="1281430"/>
            </a:xfrm>
            <a:prstGeom prst="rect">
              <a:avLst/>
            </a:prstGeom>
          </p:spPr>
        </p:pic>
        <p:sp>
          <p:nvSpPr>
            <p:cNvPr id="12" name="文本框 10"/>
            <p:cNvSpPr txBox="1"/>
            <p:nvPr/>
          </p:nvSpPr>
          <p:spPr>
            <a:xfrm>
              <a:off x="935022" y="1826236"/>
              <a:ext cx="4990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spc="-200" dirty="0">
                  <a:solidFill>
                    <a:srgbClr val="C00000"/>
                  </a:solidFill>
                  <a:latin typeface="#9Slide03 BoosterNextFYBlack" panose="02000A03000000020004" pitchFamily="2" charset="0"/>
                  <a:ea typeface="隶书" panose="02010509060101010101" pitchFamily="49" charset="-122"/>
                  <a:cs typeface="#9Slide03 Arima Madurai Bold" panose="00000800000000000000" charset="0"/>
                </a:rPr>
                <a:t>2. Tác </a:t>
              </a:r>
              <a:r>
                <a:rPr lang="en-US" altLang="zh-CN" sz="3200" b="1" spc="-200" dirty="0" err="1">
                  <a:solidFill>
                    <a:srgbClr val="C00000"/>
                  </a:solidFill>
                  <a:latin typeface="#9Slide03 BoosterNextFYBlack" panose="02000A03000000020004" pitchFamily="2" charset="0"/>
                  <a:ea typeface="隶书" panose="02010509060101010101" pitchFamily="49" charset="-122"/>
                  <a:cs typeface="#9Slide03 Arima Madurai Bold" panose="00000800000000000000" charset="0"/>
                </a:rPr>
                <a:t>phẩm</a:t>
              </a:r>
              <a:r>
                <a:rPr lang="en-US" altLang="zh-CN" sz="3200" b="1" spc="-200" dirty="0">
                  <a:solidFill>
                    <a:srgbClr val="C00000"/>
                  </a:solidFill>
                  <a:latin typeface="#9Slide03 BoosterNextFYBlack" panose="02000A03000000020004" pitchFamily="2" charset="0"/>
                  <a:ea typeface="隶书" panose="02010509060101010101" pitchFamily="49" charset="-122"/>
                  <a:cs typeface="#9Slide03 Arima Madurai Bold" panose="00000800000000000000" charset="0"/>
                </a:rPr>
                <a:t> “</a:t>
              </a:r>
              <a:r>
                <a:rPr lang="en-US" altLang="zh-CN" sz="3200" b="1" spc="-200" dirty="0" err="1">
                  <a:solidFill>
                    <a:srgbClr val="C00000"/>
                  </a:solidFill>
                  <a:latin typeface="#9Slide03 BoosterNextFYBlack" panose="02000A03000000020004" pitchFamily="2" charset="0"/>
                  <a:ea typeface="隶书" panose="02010509060101010101" pitchFamily="49" charset="-122"/>
                  <a:cs typeface="#9Slide03 Arima Madurai Bold" panose="00000800000000000000" charset="0"/>
                </a:rPr>
                <a:t>Truyện</a:t>
              </a:r>
              <a:r>
                <a:rPr lang="en-US" altLang="zh-CN" sz="3200" b="1" spc="-200" dirty="0">
                  <a:solidFill>
                    <a:srgbClr val="C00000"/>
                  </a:solidFill>
                  <a:latin typeface="#9Slide03 BoosterNextFYBlack" panose="02000A03000000020004" pitchFamily="2" charset="0"/>
                  <a:ea typeface="隶书" panose="02010509060101010101" pitchFamily="49" charset="-122"/>
                  <a:cs typeface="#9Slide03 Arima Madurai Bold" panose="00000800000000000000" charset="0"/>
                </a:rPr>
                <a:t> </a:t>
              </a:r>
              <a:r>
                <a:rPr lang="en-US" altLang="zh-CN" sz="3200" b="1" spc="-200" dirty="0" err="1">
                  <a:solidFill>
                    <a:srgbClr val="C00000"/>
                  </a:solidFill>
                  <a:latin typeface="#9Slide03 BoosterNextFYBlack" panose="02000A03000000020004" pitchFamily="2" charset="0"/>
                  <a:ea typeface="隶书" panose="02010509060101010101" pitchFamily="49" charset="-122"/>
                  <a:cs typeface="#9Slide03 Arima Madurai Bold" panose="00000800000000000000" charset="0"/>
                </a:rPr>
                <a:t>Kiều</a:t>
              </a:r>
              <a:r>
                <a:rPr lang="en-US" altLang="zh-CN" sz="3200" b="1" spc="-200" dirty="0">
                  <a:solidFill>
                    <a:srgbClr val="C00000"/>
                  </a:solidFill>
                  <a:latin typeface="#9Slide03 BoosterNextFYBlack" panose="02000A03000000020004" pitchFamily="2" charset="0"/>
                  <a:ea typeface="隶书" panose="02010509060101010101" pitchFamily="49" charset="-122"/>
                  <a:cs typeface="#9Slide03 Arima Madurai Bold" panose="00000800000000000000" charset="0"/>
                </a:rPr>
                <a:t>”</a:t>
              </a:r>
            </a:p>
          </p:txBody>
        </p:sp>
      </p:grpSp>
      <p:sp>
        <p:nvSpPr>
          <p:cNvPr id="17" name="文本框 10">
            <a:hlinkClick r:id="rId5" action="ppaction://hlinkfile"/>
          </p:cNvPr>
          <p:cNvSpPr txBox="1"/>
          <p:nvPr/>
        </p:nvSpPr>
        <p:spPr>
          <a:xfrm>
            <a:off x="4577450" y="3054368"/>
            <a:ext cx="634746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u="sng" spc="-200" dirty="0">
                <a:solidFill>
                  <a:srgbClr val="0070C0"/>
                </a:solidFill>
                <a:latin typeface="#9Slide03 Ample" panose="02000000000000000000" charset="0"/>
                <a:ea typeface="隶书" panose="02010509060101010101" pitchFamily="49" charset="-122"/>
                <a:cs typeface="#9Slide03 Ample" panose="02000000000000000000" charset="0"/>
              </a:rPr>
              <a:t>PHIẾU HỌC TẬP SỐ 1</a:t>
            </a:r>
          </a:p>
          <a:p>
            <a:pPr algn="ctr"/>
            <a:r>
              <a:rPr lang="en-US" altLang="zh-CN" sz="3400" b="1" u="sng" spc="-200" dirty="0">
                <a:solidFill>
                  <a:srgbClr val="0070C0"/>
                </a:solidFill>
                <a:latin typeface="#9Slide03 Ample" panose="02000000000000000000" charset="0"/>
                <a:ea typeface="隶书" panose="02010509060101010101" pitchFamily="49" charset="-122"/>
                <a:cs typeface="#9Slide03 Ample" panose="02000000000000000000" charset="0"/>
              </a:rPr>
              <a:t>Tìm hiểu chung về truyện Kiều</a:t>
            </a:r>
          </a:p>
        </p:txBody>
      </p:sp>
      <p:pic>
        <p:nvPicPr>
          <p:cNvPr id="6" name="Picture 5" descr="A book cover with a person holding a musical instrument&#10;&#10;Description automatically generated">
            <a:extLst>
              <a:ext uri="{FF2B5EF4-FFF2-40B4-BE49-F238E27FC236}">
                <a16:creationId xmlns:a16="http://schemas.microsoft.com/office/drawing/2014/main" id="{F1AD80F3-1051-D628-2ECE-4DEF6084CF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43" y="1779667"/>
            <a:ext cx="2841567" cy="4290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4090980142"/>
              </p:ext>
            </p:extLst>
          </p:nvPr>
        </p:nvGraphicFramePr>
        <p:xfrm>
          <a:off x="571710" y="891222"/>
          <a:ext cx="11050166" cy="5660190"/>
        </p:xfrm>
        <a:graphic>
          <a:graphicData uri="http://schemas.openxmlformats.org/drawingml/2006/table">
            <a:tbl>
              <a:tblPr/>
              <a:tblGrid>
                <a:gridCol w="1863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6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88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dung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loại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buNone/>
                      </a:pPr>
                      <a:endParaRPr lang="en-US" sz="22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Hoàn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sáng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indent="0" algn="l">
                        <a:lnSpc>
                          <a:spcPct val="100000"/>
                        </a:lnSpc>
                        <a:buNone/>
                      </a:pPr>
                      <a:endParaRPr lang="en-US" sz="22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933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Nguồn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gốc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xuất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xứ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933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 </a:t>
                      </a:r>
                    </a:p>
                    <a:p>
                      <a:pPr indent="0" algn="l">
                        <a:lnSpc>
                          <a:spcPct val="100000"/>
                        </a:lnSpc>
                        <a:buNone/>
                      </a:pPr>
                      <a:endParaRPr lang="en-US" sz="22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cục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 algn="l">
                        <a:lnSpc>
                          <a:spcPct val="100000"/>
                        </a:lnSpc>
                        <a:buNone/>
                      </a:pPr>
                      <a:endParaRPr lang="en-US" sz="22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 algn="l">
                        <a:lnSpc>
                          <a:spcPct val="100000"/>
                        </a:lnSpc>
                        <a:buNone/>
                      </a:pPr>
                      <a:endParaRPr lang="en-US" sz="22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0" name="Text Box 99"/>
          <p:cNvSpPr txBox="1"/>
          <p:nvPr/>
        </p:nvSpPr>
        <p:spPr>
          <a:xfrm>
            <a:off x="2494915" y="1460454"/>
            <a:ext cx="9047051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Truyện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Nôm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là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thể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loại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tự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sự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bằng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kết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hợp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giữa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tự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sự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trữ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tình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được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viết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bằng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chữ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Nôm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thường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sử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dụng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thể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lục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bát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494915" y="2340789"/>
            <a:ext cx="904705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Theo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nhiều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giả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thuyết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ghi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lại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Nguyễn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Du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sáng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Truyện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Kiều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sau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chuyến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sứ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Trung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Quốc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.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Tuy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nhiên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lại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có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thuyết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cho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rằng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ông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viết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“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Truyện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Kiều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”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trước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sang Trung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Quốc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khoảng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cuối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thời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Lê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đầu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thời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kỳ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Tây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Sơn</a:t>
            </a:r>
            <a:endParaRPr lang="en-US" sz="2000" b="0" dirty="0"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494915" y="3596270"/>
            <a:ext cx="8755704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Dựa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trên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cốt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truyện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phẩm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văn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xuôi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chữ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Hán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Kim Vân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Kiều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Truyện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-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tác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giả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Thanh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Tâm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Tài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Nhân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(Trung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Quốc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).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494915" y="4355277"/>
            <a:ext cx="9047050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Đề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tài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phụ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nữ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(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trong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xã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hội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phong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kiến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xưa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)</a:t>
            </a:r>
          </a:p>
          <a:p>
            <a:pPr indent="0" algn="just"/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Nội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dung: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gồm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3254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câu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thơ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lục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bát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kể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về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cuộc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đời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số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phận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nhân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vật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chính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Vương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Thúy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Kiều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  <a:p>
            <a:pPr indent="0" algn="just"/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-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Bố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cục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: chia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thành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ba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phần</a:t>
            </a:r>
            <a:endParaRPr lang="en-US" sz="2000" b="0" dirty="0">
              <a:latin typeface="#9Slide03 Arima Madurai Bold" panose="00000800000000000000" charset="0"/>
              <a:cs typeface="#9Slide03 Arima Madurai Bold" panose="00000800000000000000" charset="0"/>
            </a:endParaRPr>
          </a:p>
          <a:p>
            <a:pPr indent="0" algn="just"/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+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Phần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thứ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nhất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Gặp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gỡ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đính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ước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;</a:t>
            </a:r>
          </a:p>
          <a:p>
            <a:pPr indent="0" algn="just"/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+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Phần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thứ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hai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: Gia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biến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lưu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lạc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;</a:t>
            </a:r>
          </a:p>
          <a:p>
            <a:pPr indent="0" algn="just"/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+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Phần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thứ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ba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Đoàn</a:t>
            </a:r>
            <a:r>
              <a:rPr lang="en-US" sz="20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0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tụ</a:t>
            </a:r>
            <a:endParaRPr lang="en-US" sz="2000" b="0" dirty="0">
              <a:latin typeface="#9Slide03 Arima Madurai Bold" panose="00000800000000000000" charset="0"/>
              <a:cs typeface="#9Slide03 Arima Madurai Bold" panose="00000800000000000000" charset="0"/>
            </a:endParaRPr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3F6367DC-A9D1-39B4-B6BE-188F556779DB}"/>
              </a:ext>
            </a:extLst>
          </p:cNvPr>
          <p:cNvSpPr txBox="1"/>
          <p:nvPr/>
        </p:nvSpPr>
        <p:spPr>
          <a:xfrm>
            <a:off x="3601560" y="242520"/>
            <a:ext cx="4990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2. Tác phẩm truyện Kiều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6" grpId="0"/>
      <p:bldP spid="6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3330102932"/>
              </p:ext>
            </p:extLst>
          </p:nvPr>
        </p:nvGraphicFramePr>
        <p:xfrm>
          <a:off x="475861" y="998376"/>
          <a:ext cx="11252720" cy="5409665"/>
        </p:xfrm>
        <a:graphic>
          <a:graphicData uri="http://schemas.openxmlformats.org/drawingml/2006/table">
            <a:tbl>
              <a:tblPr/>
              <a:tblGrid>
                <a:gridCol w="2012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0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823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Yêu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cầu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Nội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mple" panose="02000000000000000000" charset="0"/>
                        </a:rPr>
                        <a:t> dung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686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5.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Giá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trị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2600" b="0">
                        <a:solidFill>
                          <a:schemeClr val="tx1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518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6.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Giá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trị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thuật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#9Slide03 Arima Madurai Bold" panose="00000800000000000000" pitchFamily="2" charset="0"/>
                        <a:ea typeface="Times New Roman" panose="0202060305040502030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#9Slide03 Ample" panose="02000000000000000000" charset="0"/>
                        <a:ea typeface="Times New Roman" panose="02020603050405020304" charset="0"/>
                        <a:cs typeface="#9Slide03 Ample" panose="020000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2494916" y="1772257"/>
            <a:ext cx="9065714" cy="227754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>
              <a:spcAft>
                <a:spcPts val="600"/>
              </a:spcAft>
            </a:pP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+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Giá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trị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nội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dung: </a:t>
            </a:r>
          </a:p>
          <a:p>
            <a:pPr indent="0" algn="just">
              <a:spcAft>
                <a:spcPts val="600"/>
              </a:spcAft>
            </a:pP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++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Giá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trị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hiện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thực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là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bức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tranh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sinh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động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về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một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xã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hội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bất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công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tàn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bạo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;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là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hiện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thực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về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số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phận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con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bị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chà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đạp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áp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bức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đau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khổ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  <a:p>
            <a:pPr indent="0" algn="just">
              <a:spcAft>
                <a:spcPts val="600"/>
              </a:spcAft>
            </a:pP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++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Giá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trị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nhân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đạo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là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tiếng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nói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đề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cao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tình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yêu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tự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do,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khát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vọng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công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lý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ca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ngợi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phẩm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chất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cao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đẹp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con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;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là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tiếng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nói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xót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thương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cảm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thông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với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nỗi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đau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khổ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con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mà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đặc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biệt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là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phụ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nữ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494915" y="4487713"/>
            <a:ext cx="9065715" cy="16004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>
              <a:spcAft>
                <a:spcPts val="600"/>
              </a:spcAft>
            </a:pP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+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Giá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trị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nghệ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thuật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:</a:t>
            </a:r>
          </a:p>
          <a:p>
            <a:pPr indent="0" algn="just">
              <a:spcAft>
                <a:spcPts val="600"/>
              </a:spcAft>
            </a:pP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++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Nghệ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thuật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tự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sự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phát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triển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vượt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bậc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nghệ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thuật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kể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chuyện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nghệ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thuật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xây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dựng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nhân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vật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nghệ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thuật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tả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cảnh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  <a:p>
            <a:pPr indent="0" algn="just">
              <a:spcAft>
                <a:spcPts val="600"/>
              </a:spcAft>
            </a:pP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++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Nghệ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thuật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ngôn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từ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thể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loại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đạt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đến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đỉnh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2200" b="0" dirty="0" err="1">
                <a:latin typeface="#9Slide03 Arima Madurai Bold" panose="00000800000000000000" charset="0"/>
                <a:cs typeface="#9Slide03 Arima Madurai Bold" panose="00000800000000000000" charset="0"/>
              </a:rPr>
              <a:t>cao</a:t>
            </a:r>
            <a:r>
              <a:rPr lang="en-US" sz="2200" b="0" dirty="0"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E4EAF10C-01A3-C181-2AB9-AB99C9B1E417}"/>
              </a:ext>
            </a:extLst>
          </p:cNvPr>
          <p:cNvSpPr txBox="1"/>
          <p:nvPr/>
        </p:nvSpPr>
        <p:spPr>
          <a:xfrm>
            <a:off x="3601560" y="242520"/>
            <a:ext cx="4990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#9Slide03 BoosterNextFYBlack" panose="02000A03000000020004" pitchFamily="2" charset="0"/>
                <a:ea typeface="隶书" panose="02010509060101010101" pitchFamily="49" charset="-122"/>
                <a:cs typeface="#9Slide03 Arima Madurai Bold" panose="00000800000000000000" charset="0"/>
              </a:rPr>
              <a:t>2. Tác phẩm truyện Kiều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45740" y="2130463"/>
            <a:ext cx="9100417" cy="2909621"/>
            <a:chOff x="2455" y="3768"/>
            <a:chExt cx="14331" cy="4582"/>
          </a:xfrm>
        </p:grpSpPr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2455" y="3768"/>
              <a:ext cx="14331" cy="4582"/>
            </a:xfrm>
            <a:prstGeom prst="round2Diag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</a:pPr>
              <a:r>
                <a:rPr lang="en-US" altLang="zh-CN" sz="1865" dirty="0">
                  <a:solidFill>
                    <a:schemeClr val="tx1"/>
                  </a:solidFill>
                  <a:latin typeface="方正古隶简体" panose="03000509000000000000" pitchFamily="65" charset="-122"/>
                  <a:ea typeface="方正古隶简体" panose="03000509000000000000" pitchFamily="65" charset="-122"/>
                </a:rPr>
                <a:t>      </a:t>
              </a:r>
            </a:p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</a:pPr>
              <a:endParaRPr kumimoji="1" lang="en-US" altLang="zh-CN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endParaRPr>
            </a:p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</a:pPr>
              <a:endParaRPr kumimoji="1" lang="en-US" altLang="zh-CN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endParaRPr>
            </a:p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</a:pPr>
              <a:endParaRPr kumimoji="1" lang="en-US" altLang="zh-CN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endParaRPr>
            </a:p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</a:pPr>
              <a:endParaRPr kumimoji="1" lang="en-US" altLang="zh-CN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endParaRPr>
            </a:p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ts val="800"/>
                </a:spcAft>
              </a:pPr>
              <a:endParaRPr kumimoji="1" lang="en-US" altLang="zh-CN" sz="1865" dirty="0">
                <a:solidFill>
                  <a:schemeClr val="tx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endParaRPr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3016" y="4474"/>
              <a:ext cx="13223" cy="31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just">
                <a:lnSpc>
                  <a:spcPct val="120000"/>
                </a:lnSpc>
              </a:pP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Truyện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Kiều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hội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tụ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được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những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giá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trị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văn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hoá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,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nghệ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thuật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của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văn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học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dân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tộc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và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tinh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hoa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văn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học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nước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ngoài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,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trong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đó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,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phần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sáng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tạo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của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Nguyễn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Du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là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yếu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tố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quan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trọng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và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quyết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 </a:t>
              </a:r>
              <a:r>
                <a:rPr lang="en-US" sz="2600" b="0" dirty="0" err="1">
                  <a:latin typeface="#9Slide03 Arima Madurai Bold" panose="00000800000000000000" charset="0"/>
                  <a:cs typeface="#9Slide03 Arima Madurai Bold" panose="00000800000000000000" charset="0"/>
                </a:rPr>
                <a:t>định</a:t>
              </a:r>
              <a:r>
                <a:rPr lang="en-US" sz="2600" b="0" dirty="0">
                  <a:latin typeface="#9Slide03 Arima Madurai Bold" panose="00000800000000000000" charset="0"/>
                  <a:cs typeface="#9Slide03 Arima Madurai Bold" panose="00000800000000000000" charset="0"/>
                </a:rPr>
                <a:t>.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86" y="0"/>
            <a:ext cx="3754166" cy="2130463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EEE913B7-58CF-713B-EF6C-2FD31554C4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57396"/>
            <a:ext cx="1678829" cy="3073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675120" y="2980055"/>
            <a:ext cx="4532630" cy="27622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2600" b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Thanh mnh: thời gian vào đầu tháng Ba. Mùa xuân khí trời mát mẻ, mọi người đi tảo mộ, tức đi viếng và sửa sang lại phần mộ của người thân.</a:t>
            </a:r>
          </a:p>
        </p:txBody>
      </p:sp>
      <p:grpSp>
        <p:nvGrpSpPr>
          <p:cNvPr id="3" name="组合 7"/>
          <p:cNvGrpSpPr/>
          <p:nvPr/>
        </p:nvGrpSpPr>
        <p:grpSpPr>
          <a:xfrm>
            <a:off x="704517" y="442640"/>
            <a:ext cx="5970905" cy="1281430"/>
            <a:chOff x="-1123013" y="1158851"/>
            <a:chExt cx="5970905" cy="1281430"/>
          </a:xfrm>
        </p:grpSpPr>
        <p:pic>
          <p:nvPicPr>
            <p:cNvPr id="11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3013" y="1158851"/>
              <a:ext cx="5970905" cy="1281430"/>
            </a:xfrm>
            <a:prstGeom prst="rect">
              <a:avLst/>
            </a:prstGeom>
          </p:spPr>
        </p:pic>
        <p:sp>
          <p:nvSpPr>
            <p:cNvPr id="12" name="文本框 10"/>
            <p:cNvSpPr txBox="1"/>
            <p:nvPr/>
          </p:nvSpPr>
          <p:spPr>
            <a:xfrm>
              <a:off x="-738838" y="1492226"/>
              <a:ext cx="55867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-200" dirty="0">
                  <a:solidFill>
                    <a:srgbClr val="C00000"/>
                  </a:solidFill>
                  <a:latin typeface="#9Slide03 BoosterNextFYBlack" panose="02000A03000000020004" pitchFamily="2" charset="0"/>
                  <a:ea typeface="隶书" panose="02010509060101010101" pitchFamily="49" charset="-122"/>
                  <a:cs typeface="#9Slide03 Arima Madurai Bold" panose="00000800000000000000" charset="0"/>
                </a:rPr>
                <a:t>3. Đoạn trích “Cảnh ngày xuân”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 rot="21360000">
            <a:off x="583684" y="2527117"/>
            <a:ext cx="3319352" cy="3443289"/>
            <a:chOff x="780162" y="1829687"/>
            <a:chExt cx="2371319" cy="2197807"/>
          </a:xfrm>
        </p:grpSpPr>
        <p:pic>
          <p:nvPicPr>
            <p:cNvPr id="9" name="图片 8" descr="图片包含 监视器, 计算机, 就坐, 电子产品&#10;&#10;已生成极高可信度的说明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3187">
              <a:off x="780162" y="1829687"/>
              <a:ext cx="2371319" cy="219780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1"/>
            <p:cNvSpPr txBox="1"/>
            <p:nvPr/>
          </p:nvSpPr>
          <p:spPr>
            <a:xfrm>
              <a:off x="1632717" y="2512581"/>
              <a:ext cx="131970" cy="648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6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" name="Text Box 9"/>
          <p:cNvSpPr txBox="1"/>
          <p:nvPr/>
        </p:nvSpPr>
        <p:spPr>
          <a:xfrm rot="21406919">
            <a:off x="898878" y="3629308"/>
            <a:ext cx="2688964" cy="18340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ctr"/>
            <a:r>
              <a:rPr lang="en-US" b="0" dirty="0">
                <a:solidFill>
                  <a:schemeClr val="tx2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Thanh </a:t>
            </a:r>
            <a:r>
              <a:rPr lang="en-US" b="0" dirty="0" err="1">
                <a:solidFill>
                  <a:schemeClr val="tx2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minh</a:t>
            </a:r>
            <a:r>
              <a:rPr lang="en-US" b="0" dirty="0">
                <a:solidFill>
                  <a:schemeClr val="tx2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</a:p>
          <a:p>
            <a:pPr indent="0" algn="just"/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thời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gian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vào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đầu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tháng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Ba.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Mùa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xuân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khí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trời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mát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mẻ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mọi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đi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tảo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mộ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tức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đi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viếng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và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sửa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sang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lại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phần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mộ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của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thân</a:t>
            </a:r>
            <a:r>
              <a:rPr lang="en-US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</a:t>
            </a:r>
          </a:p>
        </p:txBody>
      </p:sp>
      <p:grpSp>
        <p:nvGrpSpPr>
          <p:cNvPr id="8" name="组合 5"/>
          <p:cNvGrpSpPr/>
          <p:nvPr/>
        </p:nvGrpSpPr>
        <p:grpSpPr>
          <a:xfrm rot="21360000">
            <a:off x="4266324" y="2539940"/>
            <a:ext cx="3682510" cy="3314160"/>
            <a:chOff x="780162" y="1829687"/>
            <a:chExt cx="2371319" cy="2197807"/>
          </a:xfrm>
        </p:grpSpPr>
        <p:pic>
          <p:nvPicPr>
            <p:cNvPr id="14" name="图片 8" descr="图片包含 监视器, 计算机, 就坐, 电子产品&#10;&#10;已生成极高可信度的说明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3187">
              <a:off x="780162" y="1829687"/>
              <a:ext cx="2371319" cy="219780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文本框 1"/>
            <p:cNvSpPr txBox="1"/>
            <p:nvPr/>
          </p:nvSpPr>
          <p:spPr>
            <a:xfrm>
              <a:off x="1642798" y="2535889"/>
              <a:ext cx="111808" cy="60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6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9" name="Text Box 9"/>
          <p:cNvSpPr txBox="1"/>
          <p:nvPr/>
        </p:nvSpPr>
        <p:spPr>
          <a:xfrm rot="21406718">
            <a:off x="4582472" y="3605047"/>
            <a:ext cx="2983153" cy="17652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ctr"/>
            <a:r>
              <a:rPr lang="en-US" sz="1600" b="0" dirty="0" err="1">
                <a:solidFill>
                  <a:schemeClr val="tx2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Đạp</a:t>
            </a:r>
            <a:r>
              <a:rPr lang="en-US" sz="1600" b="0" dirty="0">
                <a:solidFill>
                  <a:schemeClr val="tx2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tx2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thanh</a:t>
            </a:r>
            <a:r>
              <a:rPr lang="en-US" sz="1600" b="0" dirty="0">
                <a:solidFill>
                  <a:schemeClr val="tx2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</a:p>
          <a:p>
            <a:pPr indent="0" algn="just"/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giẫm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lên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cỏ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xanh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Mùa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xuân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cây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cối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đâm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chồi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nảy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lộc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cỏ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non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lên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xanh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biếc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Tiết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Thanh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minh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đi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du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xuân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trên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những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đồng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cỏ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xanh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nên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gọi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là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hội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Đạp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thanh</a:t>
            </a:r>
            <a:r>
              <a:rPr lang="en-US" sz="1600" b="0" dirty="0">
                <a:solidFill>
                  <a:schemeClr val="bg1"/>
                </a:solidFill>
                <a:latin typeface="#9Slide03 Arima Madurai Bold" panose="00000800000000000000" charset="0"/>
                <a:cs typeface="#9Slide03 Arima Madurai Bold" panose="00000800000000000000" charset="0"/>
              </a:rPr>
              <a:t>. </a:t>
            </a:r>
          </a:p>
        </p:txBody>
      </p:sp>
      <p:grpSp>
        <p:nvGrpSpPr>
          <p:cNvPr id="20" name="组合 5"/>
          <p:cNvGrpSpPr/>
          <p:nvPr/>
        </p:nvGrpSpPr>
        <p:grpSpPr>
          <a:xfrm rot="21360000">
            <a:off x="8059860" y="2644585"/>
            <a:ext cx="3707706" cy="3081000"/>
            <a:chOff x="780162" y="1829687"/>
            <a:chExt cx="2371319" cy="2197807"/>
          </a:xfrm>
        </p:grpSpPr>
        <p:pic>
          <p:nvPicPr>
            <p:cNvPr id="21" name="图片 8" descr="图片包含 监视器, 计算机, 就坐, 电子产品&#10;&#10;已生成极高可信度的说明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3187">
              <a:off x="780162" y="1829687"/>
              <a:ext cx="2371319" cy="219780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文本框 1"/>
            <p:cNvSpPr txBox="1"/>
            <p:nvPr/>
          </p:nvSpPr>
          <p:spPr>
            <a:xfrm>
              <a:off x="1639628" y="2507395"/>
              <a:ext cx="118147" cy="658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5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3" name="Text Box 9"/>
          <p:cNvSpPr txBox="1"/>
          <p:nvPr/>
        </p:nvSpPr>
        <p:spPr>
          <a:xfrm rot="21425981">
            <a:off x="8300241" y="3642694"/>
            <a:ext cx="3115326" cy="1641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ctr">
              <a:spcAft>
                <a:spcPts val="600"/>
              </a:spcAft>
            </a:pPr>
            <a:r>
              <a:rPr lang="en-US" sz="1600" b="0" spc="-60" dirty="0">
                <a:solidFill>
                  <a:schemeClr val="tx2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Thoi </a:t>
            </a:r>
            <a:r>
              <a:rPr lang="en-US" sz="1600" b="0" spc="-60" dirty="0" err="1">
                <a:solidFill>
                  <a:schemeClr val="tx2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vàng</a:t>
            </a:r>
            <a:r>
              <a:rPr lang="en-US" sz="1600" b="0" spc="-60" dirty="0">
                <a:solidFill>
                  <a:schemeClr val="tx2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tx2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vó</a:t>
            </a:r>
            <a:r>
              <a:rPr lang="en-US" sz="1600" b="0" spc="-60" dirty="0">
                <a:solidFill>
                  <a:schemeClr val="tx2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tx2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rắc</a:t>
            </a:r>
            <a:r>
              <a:rPr lang="en-US" sz="1600" b="0" spc="-60" dirty="0">
                <a:solidFill>
                  <a:schemeClr val="tx2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, </a:t>
            </a:r>
            <a:r>
              <a:rPr lang="en-US" sz="1600" b="0" spc="-60" dirty="0" err="1">
                <a:solidFill>
                  <a:schemeClr val="tx2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tro</a:t>
            </a:r>
            <a:r>
              <a:rPr lang="en-US" sz="1600" b="0" spc="-60" dirty="0">
                <a:solidFill>
                  <a:schemeClr val="tx2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tx2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tiền</a:t>
            </a:r>
            <a:r>
              <a:rPr lang="en-US" sz="1600" b="0" spc="-60" dirty="0">
                <a:solidFill>
                  <a:schemeClr val="tx2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tx2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giấy</a:t>
            </a:r>
            <a:r>
              <a:rPr lang="en-US" sz="1600" b="0" spc="-60" dirty="0">
                <a:solidFill>
                  <a:schemeClr val="tx2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bay: </a:t>
            </a:r>
          </a:p>
          <a:p>
            <a:pPr indent="0" algn="just"/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chỉ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việc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đốt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đồ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hàng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mã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cúng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tế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cho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người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đã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chết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(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thoi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vàng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vó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giấy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làm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giả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thoi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vàng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hình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hộp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chữ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nhật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;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tiền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giấy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: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giấy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in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hình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đồng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 </a:t>
            </a:r>
            <a:r>
              <a:rPr lang="en-US" sz="1600" b="0" spc="-60" dirty="0" err="1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tiền</a:t>
            </a:r>
            <a:r>
              <a:rPr lang="en-US" sz="1600" b="0" spc="-60" dirty="0">
                <a:solidFill>
                  <a:schemeClr val="bg1"/>
                </a:solidFill>
                <a:uFillTx/>
                <a:latin typeface="#9Slide03 Arima Madurai Bold" panose="00000800000000000000" charset="0"/>
                <a:cs typeface="#9Slide03 Arima Madurai Bold" panose="00000800000000000000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14" y="0"/>
            <a:ext cx="4948638" cy="28083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2090" y="247650"/>
            <a:ext cx="4554329" cy="743579"/>
            <a:chOff x="151" y="389"/>
            <a:chExt cx="6310" cy="8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" y="389"/>
              <a:ext cx="6310" cy="812"/>
            </a:xfrm>
            <a:prstGeom prst="rect">
              <a:avLst/>
            </a:prstGeom>
          </p:spPr>
        </p:pic>
        <p:sp>
          <p:nvSpPr>
            <p:cNvPr id="2" name="Text Box 1"/>
            <p:cNvSpPr txBox="1"/>
            <p:nvPr/>
          </p:nvSpPr>
          <p:spPr>
            <a:xfrm>
              <a:off x="1364" y="555"/>
              <a:ext cx="4212" cy="4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 algn="ctr"/>
              <a:r>
                <a:rPr lang="en-US" sz="2400" b="0" spc="-60" dirty="0" err="1">
                  <a:solidFill>
                    <a:schemeClr val="bg1"/>
                  </a:solidFill>
                  <a:uFillTx/>
                  <a:latin typeface="#9Slide03 BoosterNextFYBlack" panose="02000A03000000020004" pitchFamily="2" charset="0"/>
                  <a:cs typeface="#9Slide03 Arima Madurai Bold" panose="00000800000000000000" charset="0"/>
                </a:rPr>
                <a:t>Tìm</a:t>
              </a:r>
              <a:r>
                <a:rPr lang="en-US" sz="2400" b="0" spc="-60" dirty="0">
                  <a:solidFill>
                    <a:schemeClr val="bg1"/>
                  </a:solidFill>
                  <a:uFillTx/>
                  <a:latin typeface="#9Slide03 BoosterNextFYBlack" panose="02000A03000000020004" pitchFamily="2" charset="0"/>
                  <a:cs typeface="#9Slide03 Arima Madurai Bold" panose="00000800000000000000" charset="0"/>
                </a:rPr>
                <a:t> </a:t>
              </a:r>
              <a:r>
                <a:rPr lang="en-US" sz="2400" b="0" spc="-60" dirty="0" err="1">
                  <a:solidFill>
                    <a:schemeClr val="bg1"/>
                  </a:solidFill>
                  <a:uFillTx/>
                  <a:latin typeface="#9Slide03 BoosterNextFYBlack" panose="02000A03000000020004" pitchFamily="2" charset="0"/>
                  <a:cs typeface="#9Slide03 Arima Madurai Bold" panose="00000800000000000000" charset="0"/>
                </a:rPr>
                <a:t>hiểu</a:t>
              </a:r>
              <a:r>
                <a:rPr lang="en-US" sz="2400" b="0" spc="-60" dirty="0">
                  <a:solidFill>
                    <a:schemeClr val="bg1"/>
                  </a:solidFill>
                  <a:uFillTx/>
                  <a:latin typeface="#9Slide03 BoosterNextFYBlack" panose="02000A03000000020004" pitchFamily="2" charset="0"/>
                  <a:cs typeface="#9Slide03 Arima Madurai Bold" panose="00000800000000000000" charset="0"/>
                </a:rPr>
                <a:t> </a:t>
              </a:r>
              <a:r>
                <a:rPr lang="en-US" sz="2400" b="0" spc="-60" dirty="0" err="1">
                  <a:solidFill>
                    <a:schemeClr val="bg1"/>
                  </a:solidFill>
                  <a:uFillTx/>
                  <a:latin typeface="#9Slide03 BoosterNextFYBlack" panose="02000A03000000020004" pitchFamily="2" charset="0"/>
                  <a:cs typeface="#9Slide03 Arima Madurai Bold" panose="00000800000000000000" charset="0"/>
                </a:rPr>
                <a:t>chung</a:t>
              </a:r>
              <a:endParaRPr lang="en-US" sz="2400" b="0" spc="-60" dirty="0">
                <a:solidFill>
                  <a:schemeClr val="bg1"/>
                </a:solidFill>
                <a:uFillTx/>
                <a:latin typeface="#9Slide03 BoosterNextFYBlack" panose="02000A03000000020004" pitchFamily="2" charset="0"/>
                <a:cs typeface="#9Slide03 Arima Madurai Bold" panose="00000800000000000000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8319" y="1309688"/>
            <a:ext cx="3848100" cy="1281430"/>
            <a:chOff x="3373" y="2191"/>
            <a:chExt cx="6060" cy="201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" y="2191"/>
              <a:ext cx="6060" cy="2018"/>
            </a:xfrm>
            <a:prstGeom prst="rect">
              <a:avLst/>
            </a:prstGeom>
          </p:spPr>
        </p:pic>
        <p:sp>
          <p:nvSpPr>
            <p:cNvPr id="6" name="文本框 10"/>
            <p:cNvSpPr txBox="1"/>
            <p:nvPr/>
          </p:nvSpPr>
          <p:spPr>
            <a:xfrm>
              <a:off x="4291" y="2700"/>
              <a:ext cx="4019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spc="-200" dirty="0">
                  <a:solidFill>
                    <a:srgbClr val="C00000"/>
                  </a:solidFill>
                  <a:latin typeface="#9Slide03 Arima Madurai Bold" panose="00000800000000000000" charset="0"/>
                  <a:ea typeface="隶书" panose="02010509060101010101" pitchFamily="49" charset="-122"/>
                  <a:cs typeface="#9Slide03 Arima Madurai Bold" panose="00000800000000000000" charset="0"/>
                </a:rPr>
                <a:t>Vị  trí</a:t>
              </a:r>
            </a:p>
          </p:txBody>
        </p:sp>
      </p:grpSp>
      <p:sp>
        <p:nvSpPr>
          <p:cNvPr id="7" name="Text Box 6"/>
          <p:cNvSpPr txBox="1"/>
          <p:nvPr/>
        </p:nvSpPr>
        <p:spPr>
          <a:xfrm>
            <a:off x="1770730" y="2470460"/>
            <a:ext cx="9060815" cy="103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  <a:scene3d>
              <a:camera prst="orthographicFront"/>
              <a:lightRig rig="threePt" dir="t"/>
            </a:scene3d>
          </a:bodyPr>
          <a:lstStyle/>
          <a:p>
            <a:pPr indent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Đoạn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trích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nằm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ở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Phần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Gặp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gỡ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đính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ước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đoạn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tả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Kiều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hai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du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trước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gặp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Kim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endParaRPr lang="en-US" sz="2400" b="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18319" y="3422333"/>
            <a:ext cx="3848100" cy="1281430"/>
            <a:chOff x="3391" y="5607"/>
            <a:chExt cx="6060" cy="201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1" y="5607"/>
              <a:ext cx="6060" cy="2018"/>
            </a:xfrm>
            <a:prstGeom prst="rect">
              <a:avLst/>
            </a:prstGeom>
          </p:spPr>
        </p:pic>
        <p:sp>
          <p:nvSpPr>
            <p:cNvPr id="18" name="文本框 10"/>
            <p:cNvSpPr txBox="1"/>
            <p:nvPr/>
          </p:nvSpPr>
          <p:spPr>
            <a:xfrm>
              <a:off x="4491" y="6218"/>
              <a:ext cx="4019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spc="-200" dirty="0">
                  <a:solidFill>
                    <a:srgbClr val="C00000"/>
                  </a:solidFill>
                  <a:latin typeface="#9Slide03 Arima Madurai Bold" panose="00000800000000000000" charset="0"/>
                  <a:ea typeface="隶书" panose="02010509060101010101" pitchFamily="49" charset="-122"/>
                  <a:cs typeface="#9Slide03 Arima Madurai Bold" panose="00000800000000000000" charset="0"/>
                </a:rPr>
                <a:t>Nội  dung</a:t>
              </a:r>
            </a:p>
          </p:txBody>
        </p:sp>
      </p:grpSp>
      <p:sp>
        <p:nvSpPr>
          <p:cNvPr id="19" name="Text Box 18"/>
          <p:cNvSpPr txBox="1"/>
          <p:nvPr/>
        </p:nvSpPr>
        <p:spPr>
          <a:xfrm>
            <a:off x="1770730" y="4521200"/>
            <a:ext cx="9060815" cy="103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  <a:scene3d>
              <a:camera prst="orthographicFront"/>
              <a:lightRig rig="threePt" dir="t"/>
            </a:scene3d>
          </a:bodyPr>
          <a:lstStyle/>
          <a:p>
            <a:pPr indent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Miêu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tả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mùa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cảnh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chị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Thuý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Kiều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chơi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tham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dự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lễ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tảo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lễ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hội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đạp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thanh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tiết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Thanh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minh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tháng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Ba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âm</a:t>
            </a:r>
            <a:r>
              <a:rPr lang="en-US" sz="2400" b="0" dirty="0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lịch</a:t>
            </a:r>
            <a:endParaRPr lang="en-US" sz="2400" b="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9" grpId="0"/>
      <p:bldP spid="19" grpId="1"/>
    </p:bldLst>
  </p:timing>
</p:sld>
</file>

<file path=ppt/theme/theme1.xml><?xml version="1.0" encoding="utf-8"?>
<a:theme xmlns:a="http://schemas.openxmlformats.org/drawingml/2006/main" name="6_Office 主题​​">
  <a:themeElements>
    <a:clrScheme name="七色">
      <a:dk1>
        <a:srgbClr val="000000"/>
      </a:dk1>
      <a:lt1>
        <a:sysClr val="window" lastClr="FFFFFF"/>
      </a:lt1>
      <a:dk2>
        <a:srgbClr val="FEB554"/>
      </a:dk2>
      <a:lt2>
        <a:srgbClr val="18497E"/>
      </a:lt2>
      <a:accent1>
        <a:srgbClr val="C00000"/>
      </a:accent1>
      <a:accent2>
        <a:srgbClr val="FF0000"/>
      </a:accent2>
      <a:accent3>
        <a:srgbClr val="FFC000"/>
      </a:accent3>
      <a:accent4>
        <a:srgbClr val="92D050"/>
      </a:accent4>
      <a:accent5>
        <a:srgbClr val="00B050"/>
      </a:accent5>
      <a:accent6>
        <a:srgbClr val="00B0F0"/>
      </a:accent6>
      <a:hlink>
        <a:srgbClr val="0070C0"/>
      </a:hlink>
      <a:folHlink>
        <a:srgbClr val="002060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2542</Words>
  <Application>Microsoft Office PowerPoint</Application>
  <PresentationFormat>Custom</PresentationFormat>
  <Paragraphs>211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#9Slide03 Inconsolata</vt:lpstr>
      <vt:lpstr>#9Slide03 Arima Madurai Bold</vt:lpstr>
      <vt:lpstr>禹卫书法行书简体</vt:lpstr>
      <vt:lpstr>#9Slide05 SVNBallarea Typeface</vt:lpstr>
      <vt:lpstr>#9Slide03 Dekar</vt:lpstr>
      <vt:lpstr>Times New Roman</vt:lpstr>
      <vt:lpstr>Wingdings</vt:lpstr>
      <vt:lpstr>Microsoft YaHei</vt:lpstr>
      <vt:lpstr>Constantia</vt:lpstr>
      <vt:lpstr>#9Slide03 Ample</vt:lpstr>
      <vt:lpstr>方正古隶简体</vt:lpstr>
      <vt:lpstr>Calibri</vt:lpstr>
      <vt:lpstr>Microsoft YaHei</vt:lpstr>
      <vt:lpstr>Arial</vt:lpstr>
      <vt:lpstr>#9Slide05 SVNShintia Script</vt:lpstr>
      <vt:lpstr>#9Slide03 SVNSquare</vt:lpstr>
      <vt:lpstr>隶书</vt:lpstr>
      <vt:lpstr>宋体</vt:lpstr>
      <vt:lpstr>#9Slide03 BoosterNextFYBlack</vt:lpstr>
      <vt:lpstr>方正榜书行简体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更多资源关注@好教师</dc:creator>
  <cp:keywords>更多资源关注@好教师</cp:keywords>
  <dc:description>更多资源关注@好教师</dc:description>
  <cp:lastModifiedBy>STD_HANH</cp:lastModifiedBy>
  <cp:revision>324</cp:revision>
  <dcterms:created xsi:type="dcterms:W3CDTF">2017-01-14T09:35:00Z</dcterms:created>
  <dcterms:modified xsi:type="dcterms:W3CDTF">2025-10-06T13:38:33Z</dcterms:modified>
  <cp:category>更多资源关注@好教师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8AC86906C986491D856B6192169CF3B7_13</vt:lpwstr>
  </property>
  <property fmtid="{D5CDD505-2E9C-101B-9397-08002B2CF9AE}" pid="3" name="KSOProductBuildVer">
    <vt:lpwstr>1033-12.2.0.16731</vt:lpwstr>
  </property>
</Properties>
</file>