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9" r:id="rId2"/>
    <p:sldId id="330" r:id="rId3"/>
    <p:sldId id="316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1" r:id="rId14"/>
    <p:sldId id="340" r:id="rId15"/>
    <p:sldId id="323" r:id="rId16"/>
    <p:sldId id="324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CC"/>
    <a:srgbClr val="0000FF"/>
    <a:srgbClr val="000099"/>
    <a:srgbClr val="FFFF99"/>
    <a:srgbClr val="FF99FF"/>
    <a:srgbClr val="99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0" autoAdjust="0"/>
    <p:restoredTop sz="94374" autoAdjust="0"/>
  </p:normalViewPr>
  <p:slideViewPr>
    <p:cSldViewPr>
      <p:cViewPr varScale="1">
        <p:scale>
          <a:sx n="65" d="100"/>
          <a:sy n="65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2CDA19-8157-4B08-9344-DC410BB8A464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3E9A224-2F6A-459A-AAED-0D1943747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0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03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034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168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343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659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907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170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560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22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17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672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3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21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152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39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9A224-2F6A-459A-AAED-0D194374740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29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1422-790A-44B1-9F55-C757B93D78DE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9B40-3D3E-449A-A28F-3843F226A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62102-A00E-4195-A219-5635797709CF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D24A2-8D77-4A20-82D4-D36B6B972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FA2F6-C9E8-4CC0-B22C-995E60420D68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4B95B-94E6-4357-9A9F-19D81CF64E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8" y="54428"/>
            <a:ext cx="9078686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47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FAF1-CC39-4717-9DFC-FBEB1EAD8FEB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5ED5-E2FF-4A2A-B5C2-1CC0010D0E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7AA12-1EBB-4229-9CAE-5B9418F66D00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2F380-8846-4136-BCBF-584FE0311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67E2-2D5B-4766-8908-09EFEFDDB0FF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3FEB-7D9C-4281-8CAD-33C0E85E0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298C-848E-4833-8818-7E2C60A66B58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AA881-5E53-4147-9893-2262FF7A44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4A5A-7DF6-47A3-B45F-8D194B4FE656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6543-17B3-4A36-AD50-85B12002E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8908-1FA0-4EA8-A8AC-E9D8793D57EF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325CD-3A53-4C8E-B601-B6CED9459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CC93-B5FD-446B-9A0F-594770055895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53F62-CF53-4FA0-AD8A-F8C396955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2F65-4B6F-4361-AF89-7C609896FFF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87F0-8E0A-4C7E-8180-1BFE50E89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891BD1-3E90-4682-94E0-D96A03A95F5A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23EB8B8-B2E0-467E-A729-3648B714D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3.gif"/><Relationship Id="rId3" Type="http://schemas.openxmlformats.org/officeDocument/2006/relationships/notesSlide" Target="../notesSlides/notesSlide11.xml"/><Relationship Id="rId7" Type="http://schemas.openxmlformats.org/officeDocument/2006/relationships/audio" Target="../media/audio4.wav"/><Relationship Id="rId12" Type="http://schemas.openxmlformats.org/officeDocument/2006/relationships/image" Target="../media/image22.gif"/><Relationship Id="rId17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" Type="http://schemas.openxmlformats.org/officeDocument/2006/relationships/tags" Target="../tags/tag12.xml"/><Relationship Id="rId6" Type="http://schemas.openxmlformats.org/officeDocument/2006/relationships/audio" Target="../media/audio3.wav"/><Relationship Id="rId11" Type="http://schemas.openxmlformats.org/officeDocument/2006/relationships/image" Target="../media/image21.gif"/><Relationship Id="rId5" Type="http://schemas.openxmlformats.org/officeDocument/2006/relationships/audio" Target="../media/audio2.wav"/><Relationship Id="rId15" Type="http://schemas.microsoft.com/office/2007/relationships/hdphoto" Target="../media/hdphoto1.wdp"/><Relationship Id="rId10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3.gif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gif"/><Relationship Id="rId12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gif"/><Relationship Id="rId1" Type="http://schemas.openxmlformats.org/officeDocument/2006/relationships/tags" Target="../tags/tag13.xml"/><Relationship Id="rId6" Type="http://schemas.openxmlformats.org/officeDocument/2006/relationships/audio" Target="../media/audio4.wav"/><Relationship Id="rId11" Type="http://schemas.openxmlformats.org/officeDocument/2006/relationships/image" Target="../media/image22.gif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audio" Target="../media/audio1.wav"/><Relationship Id="rId9" Type="http://schemas.openxmlformats.org/officeDocument/2006/relationships/image" Target="../media/image12.gif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gif"/><Relationship Id="rId12" Type="http://schemas.openxmlformats.org/officeDocument/2006/relationships/image" Target="../media/image22.gif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gif"/><Relationship Id="rId1" Type="http://schemas.openxmlformats.org/officeDocument/2006/relationships/tags" Target="../tags/tag14.xml"/><Relationship Id="rId6" Type="http://schemas.openxmlformats.org/officeDocument/2006/relationships/audio" Target="../media/audio4.wav"/><Relationship Id="rId11" Type="http://schemas.openxmlformats.org/officeDocument/2006/relationships/image" Target="../media/image21.gif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3.gif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22.gi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gif"/><Relationship Id="rId12" Type="http://schemas.openxmlformats.org/officeDocument/2006/relationships/image" Target="../media/image21.gif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png"/><Relationship Id="rId1" Type="http://schemas.openxmlformats.org/officeDocument/2006/relationships/tags" Target="../tags/tag15.xml"/><Relationship Id="rId6" Type="http://schemas.openxmlformats.org/officeDocument/2006/relationships/audio" Target="../media/audio4.wav"/><Relationship Id="rId11" Type="http://schemas.openxmlformats.org/officeDocument/2006/relationships/image" Target="../media/image12.gif"/><Relationship Id="rId5" Type="http://schemas.openxmlformats.org/officeDocument/2006/relationships/audio" Target="../media/audio1.wav"/><Relationship Id="rId15" Type="http://schemas.openxmlformats.org/officeDocument/2006/relationships/image" Target="../media/image16.png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23.gif"/><Relationship Id="rId1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1.gif"/><Relationship Id="rId5" Type="http://schemas.openxmlformats.org/officeDocument/2006/relationships/image" Target="../media/image30.wmf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media1.wav"/><Relationship Id="rId7" Type="http://schemas.openxmlformats.org/officeDocument/2006/relationships/image" Target="../media/image13.gif"/><Relationship Id="rId2" Type="http://schemas.microsoft.com/office/2007/relationships/media" Target="../media/media1.wav"/><Relationship Id="rId1" Type="http://schemas.openxmlformats.org/officeDocument/2006/relationships/tags" Target="../tags/tag9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media2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tags" Target="../tags/tag10.xml"/><Relationship Id="rId6" Type="http://schemas.openxmlformats.org/officeDocument/2006/relationships/image" Target="../media/image13.gif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2014930" y="182380"/>
            <a:ext cx="5440680" cy="9645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55704"/>
            <a:ext cx="1543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427968"/>
            <a:ext cx="828675" cy="4373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START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0330" y="1401580"/>
            <a:ext cx="640080" cy="4373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normAutofit fontScale="925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93844"/>
            <a:ext cx="1616880" cy="2159156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45500" y="685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Quan sát hình huống sau và thảo luận nhóm: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2" descr="Screenshot_3"/>
          <p:cNvPicPr>
            <a:picLocks noChangeAspect="1" noChangeArrowheads="1"/>
          </p:cNvPicPr>
          <p:nvPr/>
        </p:nvPicPr>
        <p:blipFill>
          <a:blip r:embed="rId6"/>
          <a:srcRect b="9390"/>
          <a:stretch>
            <a:fillRect/>
          </a:stretch>
        </p:blipFill>
        <p:spPr bwMode="auto">
          <a:xfrm>
            <a:off x="2438400" y="1295400"/>
            <a:ext cx="5181600" cy="443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49900" y="574498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An đang chat với bạn qua mạng xã hội còn Bình đang gửi E-mail. Em hãy chỉ ra những thiết bị và phần mềm đang phục vụ hai bạn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0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9" grpId="0" animBg="1"/>
      <p:bldP spid="9" grpId="1" animBg="1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810" y="1245870"/>
            <a:ext cx="7772400" cy="769382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950" y="2861548"/>
            <a:ext cx="6191250" cy="784622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6" y="3919667"/>
            <a:ext cx="1581150" cy="1524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0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0" y="3843656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924049" y="1642962"/>
            <a:ext cx="3235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dữ liệu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5" y="4273863"/>
            <a:ext cx="1442555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327663" y="4890487"/>
            <a:ext cx="617273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6" y="4224414"/>
            <a:ext cx="1442555" cy="982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06054" y="4841038"/>
            <a:ext cx="617273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6" y="4252989"/>
            <a:ext cx="1442555" cy="9825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70854" y="4869613"/>
            <a:ext cx="617273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7" y="4114731"/>
            <a:ext cx="1102519" cy="10201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1" y="863895"/>
            <a:ext cx="7055223" cy="522968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Máy tính kết nối với nhau để: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3027698"/>
            <a:ext cx="5246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4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889610" y="2286481"/>
            <a:ext cx="259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 kiệm điện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8250" y="1642962"/>
            <a:ext cx="4095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Học tập, chơi games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80050" y="2339421"/>
            <a:ext cx="4278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 cho việc sửa chữa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69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08" y="3038126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827660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5" y="4273863"/>
            <a:ext cx="1442555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327663" y="4890487"/>
            <a:ext cx="617273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6" y="4224414"/>
            <a:ext cx="1442555" cy="982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06054" y="4841038"/>
            <a:ext cx="617273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117552"/>
            <a:ext cx="1061850" cy="9825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146073"/>
            <a:ext cx="1581495" cy="10771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97534" y="4890486"/>
            <a:ext cx="617273" cy="612530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219200" y="376699"/>
            <a:ext cx="7239000" cy="522968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nào sau đây là thiết bị kết nối mạng ?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9141" y="1059666"/>
            <a:ext cx="6170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xoắn, cáp quang, Switch, card mạng.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65109" y="1625875"/>
            <a:ext cx="7592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xoắn, cáp quang, Switch,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Card mạng, modem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mạng.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47800" y="2236246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đồng trục, cáp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quang, Switch, modem mạng.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65109" y="2808852"/>
            <a:ext cx="7610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in, cáp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xoắn, cáp quang, Switch, modem mạng.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3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8" y="4151478"/>
            <a:ext cx="1580781" cy="10767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146073"/>
            <a:ext cx="1581495" cy="1077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66" y="3208689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821402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5" y="4273863"/>
            <a:ext cx="1442555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327663" y="4890487"/>
            <a:ext cx="617273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111294"/>
            <a:ext cx="1073146" cy="982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703688" y="155047"/>
            <a:ext cx="8354719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97534" y="4890486"/>
            <a:ext cx="617273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42060" y="4830953"/>
            <a:ext cx="617273" cy="612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118210" y="1367908"/>
                <a:ext cx="38770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𝐌𝐨𝐝𝐞𝐦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𝐧𝐠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10" y="1367908"/>
                <a:ext cx="3877071" cy="523220"/>
              </a:xfrm>
              <a:prstGeom prst="rect">
                <a:avLst/>
              </a:prstGeom>
              <a:blipFill>
                <a:blip r:embed="rId17"/>
                <a:stretch>
                  <a:fillRect l="-314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169615" y="2056984"/>
            <a:ext cx="3267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 mạng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77324" y="1380002"/>
            <a:ext cx="2718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Webcam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849245" y="2112862"/>
                <a:ext cx="236494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𝐇𝐮𝐛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245" y="2112862"/>
                <a:ext cx="2364947" cy="523220"/>
              </a:xfrm>
              <a:prstGeom prst="rect">
                <a:avLst/>
              </a:prstGeom>
              <a:blipFill>
                <a:blip r:embed="rId18"/>
                <a:stretch>
                  <a:fillRect l="-5426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71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0" y="4178436"/>
            <a:ext cx="1580783" cy="10767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8" y="4151478"/>
            <a:ext cx="1580782" cy="10767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146073"/>
            <a:ext cx="1581495" cy="1077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1" y="3816422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4" y="4106314"/>
            <a:ext cx="1073146" cy="982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97534" y="4890486"/>
            <a:ext cx="617273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42060" y="4830953"/>
            <a:ext cx="617273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48440" y="4860975"/>
            <a:ext cx="617273" cy="612530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8150" y="-147523"/>
            <a:ext cx="7055223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13565" y="941826"/>
            <a:ext cx="7330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LAN, WAN, kiểu đường thẳng và kiểu vòng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15616" y="1545536"/>
            <a:ext cx="732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kiểu đường thẳng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01817" y="2166793"/>
            <a:ext cx="7126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kiểu đường thẳng và kiểu vòng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41760" y="2759378"/>
            <a:ext cx="7086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kiểu đường thẳng, hình sao và kiểu vòng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2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ivid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4838" y="6381750"/>
            <a:ext cx="72691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BACK0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79952"/>
            <a:ext cx="9144000" cy="597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2797968" y="1212057"/>
            <a:ext cx="3548063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Hướng dẫn về nhà</a:t>
            </a:r>
            <a:endParaRPr lang="en-US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799" y="1853521"/>
            <a:ext cx="8534400" cy="43242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- Học thuộc bài, xem lại nội dung đã học.</a:t>
            </a:r>
            <a:endParaRPr lang="en-US" altLang="vi-VN" sz="2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vi-VN" sz="2400" smtClean="0">
                <a:latin typeface="Times New Roman" pitchFamily="18" charset="0"/>
                <a:cs typeface="Times New Roman" pitchFamily="18" charset="0"/>
              </a:rPr>
              <a:t>- Thực hành 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Các loại dây cáp mạng thông dụng (tìm hiểu về tên, kí hiệu, hình dạng, màu sắc, cấu tạo lõi bên trong)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Switch thông dụng (Hình dạng, ngày sản xuất, số cổng gắn cáp)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Xem trước nội dung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altLang="en-US" sz="2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 CÓ DÂY VÀ MẠNG KHÔNG DÂY</a:t>
            </a:r>
            <a:endParaRPr lang="en-US" sz="2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@"/>
              <a:defRPr/>
            </a:pP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@"/>
              <a:defRPr/>
            </a:pPr>
            <a:endParaRPr lang="en-US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8" name="Picture 15" descr="divid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jlgbook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1371600"/>
            <a:ext cx="1852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AutoShape 6"/>
          <p:cNvSpPr>
            <a:spLocks noChangeArrowheads="1"/>
          </p:cNvSpPr>
          <p:nvPr/>
        </p:nvSpPr>
        <p:spPr bwMode="auto">
          <a:xfrm>
            <a:off x="7031038" y="852488"/>
            <a:ext cx="1295400" cy="1219200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</a:pPr>
            <a:endParaRPr kumimoji="1" lang="en-US" altLang="en-US" b="1"/>
          </a:p>
        </p:txBody>
      </p:sp>
      <p:sp>
        <p:nvSpPr>
          <p:cNvPr id="11" name="WordArt 47"/>
          <p:cNvSpPr>
            <a:spLocks noChangeArrowheads="1" noChangeShapeType="1" noTextEdit="1"/>
          </p:cNvSpPr>
          <p:nvPr/>
        </p:nvSpPr>
        <p:spPr bwMode="auto">
          <a:xfrm>
            <a:off x="29980" y="248376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zure (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2550" y="0"/>
            <a:ext cx="9226550" cy="7010400"/>
          </a:xfrm>
          <a:prstGeom prst="rect">
            <a:avLst/>
          </a:prstGeom>
          <a:gradFill rotWithShape="1">
            <a:gsLst>
              <a:gs pos="0">
                <a:srgbClr val="23CB7B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71683" name="WordArt 3"/>
          <p:cNvSpPr>
            <a:spLocks noChangeArrowheads="1" noChangeShapeType="1" noTextEdit="1"/>
          </p:cNvSpPr>
          <p:nvPr/>
        </p:nvSpPr>
        <p:spPr bwMode="auto">
          <a:xfrm>
            <a:off x="415925" y="-14288"/>
            <a:ext cx="8229600" cy="28194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505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thầy, cô giáo cùng các em sức khoẻ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505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tốt ! </a:t>
            </a:r>
          </a:p>
        </p:txBody>
      </p:sp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762000" y="56388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685" name="Picture 5" descr="Entertainment-02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895600"/>
            <a:ext cx="14478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696926hncgbmxrlk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2362200"/>
            <a:ext cx="1143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696926hncgbmxrlk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2514600"/>
            <a:ext cx="1143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  <p:bldP spid="716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48200" y="838200"/>
            <a:ext cx="4191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Thiết bị phục vụ hai bạn: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Máy tính, cáp mạng, switch ( hay còn gọi là bộ chia cổng mạng), modem</a:t>
            </a:r>
            <a:r>
              <a:rPr kumimoji="0" lang="en-US" sz="3000" b="0" i="0" u="none" strike="noStrike" cap="none" normalizeH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mạng. 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 mềm phục vụ hai bạn: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An: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Google chorme, windows 10, facebook.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Bình</a:t>
            </a:r>
            <a:r>
              <a:rPr lang="en-US" sz="3000" baseline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Cốc cốc, windows 10 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creenshot_3"/>
          <p:cNvPicPr>
            <a:picLocks noChangeAspect="1" noChangeArrowheads="1"/>
          </p:cNvPicPr>
          <p:nvPr/>
        </p:nvPicPr>
        <p:blipFill>
          <a:blip r:embed="rId4"/>
          <a:srcRect b="9390"/>
          <a:stretch>
            <a:fillRect/>
          </a:stretch>
        </p:blipFill>
        <p:spPr bwMode="auto">
          <a:xfrm>
            <a:off x="228601" y="1219200"/>
            <a:ext cx="40092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5052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Picture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52400"/>
            <a:ext cx="2962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image0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8100" y="533400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image00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3276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1676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Picture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952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Pictur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76200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429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1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724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2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876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3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914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4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16002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5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4114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6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26670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7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2971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8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2057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9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343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0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2514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1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4876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2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2971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3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733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24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5105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5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3276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26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295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27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200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28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4495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Picture 29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38862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30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5562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31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5562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Picture 32" descr="Pictur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6465822">
            <a:off x="6710363" y="4762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Picture 33" descr="Pictur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059017">
            <a:off x="80963" y="4729162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1" name="Picture 34" descr="Pictur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398311">
            <a:off x="6858000" y="4800600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2" name="Picture 35" descr="Picture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43200" y="6310313"/>
            <a:ext cx="39624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39" descr="Picture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90500"/>
            <a:ext cx="2962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40" descr="image0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8100" y="571500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5" name="Picture 41" descr="Picture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990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6" name="Text Box 42"/>
          <p:cNvSpPr txBox="1">
            <a:spLocks noChangeArrowheads="1"/>
          </p:cNvSpPr>
          <p:nvPr/>
        </p:nvSpPr>
        <p:spPr bwMode="auto">
          <a:xfrm>
            <a:off x="1508125" y="2012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altLang="en-US" sz="2400"/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533400" y="2209800"/>
            <a:ext cx="2010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 b="1" smtClean="0">
                <a:solidFill>
                  <a:srgbClr val="00FF00"/>
                </a:solidFill>
              </a:rPr>
              <a:t>Bài 02: </a:t>
            </a:r>
            <a:endParaRPr lang="en-US" altLang="en-US" sz="4000" b="1">
              <a:solidFill>
                <a:srgbClr val="00FF00"/>
              </a:solidFill>
            </a:endParaRP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74950" y="3276600"/>
            <a:ext cx="9144000" cy="10179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THÀNH PHẦN CỦA MẠNG MÁY TÍNH </a:t>
            </a:r>
            <a:r>
              <a:rPr lang="en-US" sz="5400" b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3550" y="4890284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CC00"/>
                </a:solidFill>
              </a:rPr>
              <a:t>GV: Nguyễn Thị Thu Hương</a:t>
            </a:r>
          </a:p>
          <a:p>
            <a:r>
              <a:rPr lang="en-US" sz="2800" b="1" smtClean="0">
                <a:solidFill>
                  <a:srgbClr val="FFCC00"/>
                </a:solidFill>
              </a:rPr>
              <a:t>Trường: THCS An Tiến</a:t>
            </a:r>
            <a:endParaRPr lang="en-US" sz="2800" b="1">
              <a:solidFill>
                <a:srgbClr val="FFCC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49468" y="993230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Thảo luận nhóm các câu hỏi sau:</a:t>
            </a:r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81000" y="19050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Nhóm</a:t>
            </a:r>
            <a:r>
              <a:rPr kumimoji="0" lang="en-US" sz="32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1: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Các máy</a:t>
            </a:r>
            <a:r>
              <a:rPr kumimoji="0" lang="en-US" sz="3200" b="0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tính, thiết bị mạng trên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có chức năng như thế nào? </a:t>
            </a:r>
            <a:endParaRPr kumimoji="0" lang="vi-VN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VNI-Time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Nhóm</a:t>
            </a:r>
            <a:r>
              <a:rPr kumimoji="0" lang="en-US" sz="32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2: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Phần mềm máy tính dùng để làm gì?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5320" y="2020622"/>
            <a:ext cx="876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Các máy tính và các thiết bị có khả năng gửi và nhận dữ liệu qua mạng. </a:t>
            </a:r>
          </a:p>
          <a:p>
            <a:pPr algn="just"/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Các thiết bị mạng có chức năng kết nối các máy tính với nhau.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endParaRPr kumimoji="0" lang="vi-VN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VNI-Times" pitchFamily="2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5768" y="4259324"/>
            <a:ext cx="88102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lang="en-US" sz="2800" baseline="0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*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phần mềm máy tính giúp giao tiếp và truyền thông tin qua mạng</a:t>
            </a:r>
            <a:endParaRPr kumimoji="0" lang="vi-VN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VNI-Times" pitchFamily="2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8238" y="1003736"/>
            <a:ext cx="6175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Ba thành phần mạng máy tính: 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552902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1" hangingPunct="1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Nhóm 1: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3718034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1" hangingPunct="1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Nhóm 2: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3.05556E-6 -0.079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4817" grpId="0"/>
      <p:bldP spid="34817" grpId="1"/>
      <p:bldP spid="6" grpId="0"/>
      <p:bldP spid="7" grpId="0"/>
      <p:bldP spid="7" grpId="1"/>
      <p:bldP spid="34818" grpId="0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1768929" cy="2362200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0362" y="304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Quan sát các mẫu vật sau và thảo luận nhóm: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3590" y="4787288"/>
            <a:ext cx="8686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Nhóm  1: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mẫu vật trên, thiết bị nào là của mạng máy tính?</a:t>
            </a:r>
          </a:p>
          <a:p>
            <a:pPr algn="just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Nhóm 2, 3: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thiết bị mạng có cấu tạo, chức năng như thế nào?  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38400" y="1447800"/>
            <a:ext cx="5791200" cy="2971800"/>
            <a:chOff x="1828800" y="685800"/>
            <a:chExt cx="4800600" cy="2743200"/>
          </a:xfrm>
        </p:grpSpPr>
        <p:pic>
          <p:nvPicPr>
            <p:cNvPr id="16" name="Picture 2" descr="Screenshot_4"/>
            <p:cNvPicPr>
              <a:picLocks noChangeAspect="1" noChangeArrowheads="1"/>
            </p:cNvPicPr>
            <p:nvPr/>
          </p:nvPicPr>
          <p:blipFill>
            <a:blip r:embed="rId5"/>
            <a:srcRect t="41113" b="7496"/>
            <a:stretch>
              <a:fillRect/>
            </a:stretch>
          </p:blipFill>
          <p:spPr bwMode="auto">
            <a:xfrm>
              <a:off x="1828800" y="1905000"/>
              <a:ext cx="48006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Screenshot_4"/>
            <p:cNvPicPr>
              <a:picLocks noChangeAspect="1" noChangeArrowheads="1"/>
            </p:cNvPicPr>
            <p:nvPr/>
          </p:nvPicPr>
          <p:blipFill>
            <a:blip r:embed="rId5"/>
            <a:srcRect b="69165"/>
            <a:stretch>
              <a:fillRect/>
            </a:stretch>
          </p:blipFill>
          <p:spPr bwMode="auto">
            <a:xfrm>
              <a:off x="1828800" y="685800"/>
              <a:ext cx="4800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70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29980" y="248376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8620" y="184504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Thiết bị mạng</a:t>
            </a:r>
            <a:r>
              <a:rPr kumimoji="0" lang="en-US" sz="2800" b="0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máy tính: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Cáp xoắn, cáp quang, Switch, modem mạng.</a:t>
            </a:r>
            <a:endParaRPr kumimoji="0" lang="en-US" sz="280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429404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 1: </a:t>
            </a:r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381000" y="2667116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2, 3: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166" y="3034850"/>
            <a:ext cx="8975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buFontTx/>
              <a:buChar char="-"/>
            </a:pPr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Cáp xoắn</a:t>
            </a: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lõi đồng, các dây điện có màu sắc khác nhau và xoắn lại với nhau, có một lớp vỏ bọc lại.</a:t>
            </a:r>
          </a:p>
          <a:p>
            <a:pPr algn="just" eaLnBrk="1" hangingPunct="1">
              <a:buFontTx/>
              <a:buChar char="-"/>
            </a:pP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Cáp quang: </a:t>
            </a: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lõi làm bằng chất liệu trong suốt, và các dây trong suốt được ghép lại với nhau tạo thành một lõi trong suốt</a:t>
            </a:r>
            <a:endParaRPr lang="en-US" sz="240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Switch: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1" hangingPunct="1"/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Hình hộp chữ nhật, có các dây nối với các ổ bên trong</a:t>
            </a:r>
            <a:endParaRPr lang="en-US" sz="240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 thiết bị kết nối trung tâm, giúp kết nối các máy tính lại với nhau.</a:t>
            </a:r>
          </a:p>
          <a:p>
            <a:pPr lvl="0" algn="just" eaLnBrk="1" hangingPunct="1">
              <a:buFontTx/>
              <a:buChar char="-"/>
            </a:pP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Modem: </a:t>
            </a:r>
          </a:p>
          <a:p>
            <a:pPr lvl="0" algn="just" eaLnBrk="1" hangingPunct="1"/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Hình hộp vuông, nhỏ, chất liệu đa số làm bằng nhựa.</a:t>
            </a:r>
            <a:endParaRPr lang="en-US" sz="2400" b="1" smtClean="0">
              <a:solidFill>
                <a:srgbClr val="1F1F1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1" hangingPunct="1"/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 thiết bị biến đổi tín hiệu để truyền qua khoảng cách xa.</a:t>
            </a:r>
            <a:endParaRPr lang="en-US" sz="2400" smtClean="0">
              <a:solidFill>
                <a:srgbClr val="1F1F1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09860" y="132538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 bị mạng: 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3654" y="2740226"/>
            <a:ext cx="88575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Các thiết bị mạng có chức năng kết nối và truyền thông tin qua mạng.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8" grpId="0"/>
      <p:bldP spid="8" grpId="1"/>
      <p:bldP spid="10" grpId="0"/>
      <p:bldP spid="10" grpId="1"/>
      <p:bldP spid="12" grpId="0"/>
      <p:bldP spid="12" grpId="1"/>
      <p:bldP spid="3686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74950" y="229850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-1147527" y="5437341"/>
            <a:ext cx="9413854" cy="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25208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 thành phần mạng máy tính: 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532" y="1568668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máy tính và thiết bị có khả năng gửi và nhận thông tin qua mạng . </a:t>
            </a:r>
          </a:p>
          <a:p>
            <a:pPr algn="just" eaLnBrk="1" hangingPunct="1">
              <a:buFontTx/>
              <a:buChar char="-"/>
            </a:pP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thiết bị có chức năng kết nối các máy tính với nhau.</a:t>
            </a:r>
          </a:p>
          <a:p>
            <a:pPr algn="just" eaLnBrk="1" hangingPunct="1">
              <a:buFontTx/>
              <a:buChar char="-"/>
            </a:pP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phần mềm giúp giao tiếp và truyền thông tin qua mạng.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298" y="3844148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 bị mạng: 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472" y="4403834"/>
            <a:ext cx="3371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Thiết bị mạng máy tính: 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xoắn, cáp quang, Switch, modem mạng.</a:t>
            </a:r>
          </a:p>
          <a:p>
            <a:pPr algn="just"/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Các thiết bị mạng có chức năng kết nối và truyền thông tin qua mạng.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572000" y="801408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Thảo luận nhóm: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23438" y="1290140"/>
            <a:ext cx="5410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1: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Các máy tính trong mạng truyền thông tin cho nhau thông qua những thiết bị nào? </a:t>
            </a:r>
            <a:endParaRPr kumimoji="0" lang="vi-VN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VNI-Time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2: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Em đã nhìn thấy những thiết bị hay phần mềm nào là thành phần của mạng máy tính ở trường hoặc ở những nơi khác?   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670736" y="1631732"/>
            <a:ext cx="5410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1: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 máy tính trong mạng truyền thông tin cho nhau thông qua thiết bị: cáp mạng, Switch và modem.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8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2: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 đã nhìn thấy những thiết bị, phần mềm: ở nhà, ở một số cửa hàng, siêu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thị,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 quan, đơn vị,..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27" grpId="0"/>
      <p:bldP spid="1027" grpId="1"/>
      <p:bldP spid="1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5" y="857250"/>
            <a:ext cx="2708752" cy="39580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1136" y="1422466"/>
            <a:ext cx="4158831" cy="15927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TRÒ CHƠI </a:t>
            </a:r>
          </a:p>
          <a:p>
            <a:pPr algn="ctr"/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5" y="2641631"/>
            <a:ext cx="2039956" cy="1389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9" y="3258408"/>
            <a:ext cx="1485873" cy="15568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612666" y="2760028"/>
            <a:ext cx="6096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06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726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1188881"/>
            <a:ext cx="24765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570927"/>
            <a:ext cx="1581150" cy="152468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356474" y="2995757"/>
            <a:ext cx="3409950" cy="1009293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 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800476"/>
            <a:ext cx="3124200" cy="795138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309615" y="1246694"/>
            <a:ext cx="4894435" cy="54513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334750" y="1733066"/>
            <a:ext cx="6096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85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2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7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4696C8A-B439-4A04-8D75-7DAB74730183"/>
  <p:tag name="ISPRING_CMI5_LAUNCH_METHOD" val="any window"/>
  <p:tag name="ISPRING_SCORM_RATE_SLIDES" val="1"/>
  <p:tag name="ISPRINGCLOUDFOLDERID" val="1"/>
  <p:tag name="ISPRINGONLINEFOLDERID" val="1"/>
  <p:tag name="ISPRING_OUTPUT_FOLDER" val="[[&quot;\u0017\uFFFD'\uFFFD{A74CD689-89C5-479C-87FA-7851B014C158}&quot;,&quot;F:\\BÀI GIẢNG ĐIỆN TỬ - THƯ VIỆN SỐ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ai 2. CÁC THÀNH PHẦN CỦA MẠNG MÁY TÍNH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9304FC-4971-41D7-9586-F564B8ADA1D4}:3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9FA287-159E-407E-A785-6F3C3FC1BDB5}:3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1E654B-A55F-4E43-8D76-48D2D5DA93A5}:3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5524FD-30C5-4308-B39B-044C2F7EBCFE}:3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8C3669-E541-406E-8498-DD62091A7DD9}:34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88F6FB-2111-4E9B-BD50-BB33308BAF30}:3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007595-A652-41CD-8FF1-8767BDFD9BB3}:3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C7EFA1-EE26-4C00-81EF-84C45DCB7510}:3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93E8CD-7584-4B4B-AEA7-7F3672882741}:3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B57ED0-C640-4C56-B30C-6B29244CD0C0}:3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8A75F7-E079-42B0-AC81-5F4AAED000AA}:3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2A43A3-6A87-4F5F-80CE-D5FF7EEF7CE7}:3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8D2BC5-FFE0-49D8-9766-DE3D8201DAA5}:3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48BC3C-3F64-4031-8C02-7486C4E148DF}:3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903D17-59C5-41FB-B661-F42C1B1AA0C5}:3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0E7A13-99E7-4325-B174-335210369FB2}:33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1089</Words>
  <Application>Microsoft Office PowerPoint</Application>
  <PresentationFormat>On-screen Show (4:3)</PresentationFormat>
  <Paragraphs>114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2. CÁC THÀNH PHẦN CỦA MẠNG MÁY TÍNH</dc:title>
  <dc:creator>Admin</dc:creator>
  <cp:lastModifiedBy>STD</cp:lastModifiedBy>
  <cp:revision>159</cp:revision>
  <dcterms:created xsi:type="dcterms:W3CDTF">2006-08-16T00:00:00Z</dcterms:created>
  <dcterms:modified xsi:type="dcterms:W3CDTF">2025-02-13T15:03:46Z</dcterms:modified>
</cp:coreProperties>
</file>