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4"/>
  </p:notesMasterIdLst>
  <p:sldIdLst>
    <p:sldId id="261" r:id="rId3"/>
    <p:sldId id="257" r:id="rId4"/>
    <p:sldId id="271" r:id="rId5"/>
    <p:sldId id="304" r:id="rId6"/>
    <p:sldId id="291" r:id="rId7"/>
    <p:sldId id="302" r:id="rId8"/>
    <p:sldId id="294" r:id="rId9"/>
    <p:sldId id="303" r:id="rId10"/>
    <p:sldId id="296" r:id="rId11"/>
    <p:sldId id="301" r:id="rId12"/>
    <p:sldId id="287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0943A"/>
    <a:srgbClr val="2F9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9BD59-BA59-45C5-ABC9-CF06E420C3FF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2F3A7-67ED-4764-9EAF-DBF236D0B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61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2F3A7-67ED-4764-9EAF-DBF236D0B2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32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07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193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019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109209" y="100295"/>
            <a:ext cx="11973582" cy="66574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 r="1252" b="21339"/>
          <a:stretch>
            <a:fillRect/>
          </a:stretch>
        </p:blipFill>
        <p:spPr>
          <a:xfrm>
            <a:off x="109209" y="2082441"/>
            <a:ext cx="11973582" cy="46752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109209" y="100295"/>
            <a:ext cx="11973582" cy="66574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 r="1252" b="21339"/>
          <a:stretch>
            <a:fillRect/>
          </a:stretch>
        </p:blipFill>
        <p:spPr>
          <a:xfrm>
            <a:off x="109209" y="2082441"/>
            <a:ext cx="11973582" cy="46752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68BAA-3567-4978-AE67-0DB8DC72FF7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68BAA-3567-4978-AE67-0DB8DC72FF7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6.jpg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8" t="12407" r="75113" b="72037"/>
          <a:stretch>
            <a:fillRect/>
          </a:stretch>
        </p:blipFill>
        <p:spPr>
          <a:xfrm rot="20820866">
            <a:off x="10033000" y="804394"/>
            <a:ext cx="1092200" cy="1369325"/>
          </a:xfrm>
          <a:custGeom>
            <a:avLst/>
            <a:gdLst>
              <a:gd name="connsiteX0" fmla="*/ 0 w 1092200"/>
              <a:gd name="connsiteY0" fmla="*/ 0 h 1369325"/>
              <a:gd name="connsiteX1" fmla="*/ 1092200 w 1092200"/>
              <a:gd name="connsiteY1" fmla="*/ 0 h 1369325"/>
              <a:gd name="connsiteX2" fmla="*/ 1092200 w 1092200"/>
              <a:gd name="connsiteY2" fmla="*/ 1073151 h 1369325"/>
              <a:gd name="connsiteX3" fmla="*/ 914400 w 1092200"/>
              <a:gd name="connsiteY3" fmla="*/ 1225551 h 1369325"/>
              <a:gd name="connsiteX4" fmla="*/ 514350 w 1092200"/>
              <a:gd name="connsiteY4" fmla="*/ 1295401 h 1369325"/>
              <a:gd name="connsiteX5" fmla="*/ 469900 w 1092200"/>
              <a:gd name="connsiteY5" fmla="*/ 1352551 h 1369325"/>
              <a:gd name="connsiteX6" fmla="*/ 476807 w 1092200"/>
              <a:gd name="connsiteY6" fmla="*/ 1369325 h 1369325"/>
              <a:gd name="connsiteX7" fmla="*/ 0 w 1092200"/>
              <a:gd name="connsiteY7" fmla="*/ 1369325 h 136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2200" h="1369325">
                <a:moveTo>
                  <a:pt x="0" y="0"/>
                </a:moveTo>
                <a:lnTo>
                  <a:pt x="1092200" y="0"/>
                </a:lnTo>
                <a:lnTo>
                  <a:pt x="1092200" y="1073151"/>
                </a:lnTo>
                <a:lnTo>
                  <a:pt x="914400" y="1225551"/>
                </a:lnTo>
                <a:lnTo>
                  <a:pt x="514350" y="1295401"/>
                </a:lnTo>
                <a:lnTo>
                  <a:pt x="469900" y="1352551"/>
                </a:lnTo>
                <a:lnTo>
                  <a:pt x="476807" y="1369325"/>
                </a:lnTo>
                <a:lnTo>
                  <a:pt x="0" y="1369325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844375" y="-347294"/>
            <a:ext cx="1877564" cy="1897681"/>
          </a:xfrm>
          <a:prstGeom prst="rect">
            <a:avLst/>
          </a:prstGeom>
        </p:spPr>
      </p:pic>
      <p:pic>
        <p:nvPicPr>
          <p:cNvPr id="5" name="图片 239" descr="图片包含 文字, 地图&#10;&#10;已生成极高可信度的说明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BBE3D8"/>
              </a:clrFrom>
              <a:clrTo>
                <a:srgbClr val="BBE3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10250" r="16825" b="36903"/>
          <a:stretch>
            <a:fillRect/>
          </a:stretch>
        </p:blipFill>
        <p:spPr>
          <a:xfrm rot="16200000">
            <a:off x="3213078" y="254783"/>
            <a:ext cx="6033304" cy="64381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0" y="1022350"/>
            <a:ext cx="82702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3: VĂN BẢN THÔNG TIN</a:t>
            </a:r>
            <a:endParaRPr lang="vi-VN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THỰC HÀNH TIẾNG VIỆT</a:t>
            </a:r>
            <a:endParaRPr lang="vi-VN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 VÀ CÁCH DÙNG TÊN VIẾT TẮT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 CÁC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TỔ CHỨC QUỐC TẾ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图片包含 文字, 地图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9467" y="-2495754"/>
            <a:ext cx="7376096" cy="12182463"/>
          </a:xfrm>
          <a:prstGeom prst="rect">
            <a:avLst/>
          </a:prstGeom>
        </p:spPr>
      </p:pic>
      <p:sp>
        <p:nvSpPr>
          <p:cNvPr id="3" name="矩形 6"/>
          <p:cNvSpPr/>
          <p:nvPr/>
        </p:nvSpPr>
        <p:spPr>
          <a:xfrm>
            <a:off x="1143000" y="1225550"/>
            <a:ext cx="6553200" cy="4656455"/>
          </a:xfrm>
          <a:prstGeom prst="rect">
            <a:avLst/>
          </a:prstGeom>
          <a:solidFill>
            <a:srgbClr val="BBE3D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438150"/>
            <a:ext cx="10424160" cy="6343650"/>
          </a:xfrm>
          <a:prstGeom prst="rect">
            <a:avLst/>
          </a:prstGeom>
          <a:noFill/>
          <a:ln w="28575">
            <a:solidFill>
              <a:srgbClr val="4D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11"/>
          <p:cNvSpPr txBox="1"/>
          <p:nvPr/>
        </p:nvSpPr>
        <p:spPr>
          <a:xfrm>
            <a:off x="1532255" y="693420"/>
            <a:ext cx="351917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4/66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1292211" y="1152945"/>
            <a:ext cx="963486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l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hiểu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tổ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chức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quốc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tế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mà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Nam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tham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sử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dụng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tắt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tổ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chức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1419211" y="2596363"/>
            <a:ext cx="9634869" cy="3742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l">
              <a:buNone/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Gợi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ý: </a:t>
            </a:r>
          </a:p>
          <a:p>
            <a:pPr indent="0" algn="l">
              <a:buNone/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Yêu cầu: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Dung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5 - 7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endParaRPr lang="vi-VN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dung: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hiểu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tổ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chức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quốc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tế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mà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Việt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Nam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tham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gia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.</a:t>
            </a:r>
            <a:endParaRPr lang="vi-VN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Trong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sử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dụng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tắt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tổ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chức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1414131" y="425235"/>
            <a:ext cx="9634869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800" b="1" dirty="0">
                <a:solidFill>
                  <a:srgbClr val="0000CC"/>
                </a:solidFill>
                <a:effectLst/>
                <a:latin typeface="#9Slide03 Cabin Condensed Bold" panose="00000806000000000000" pitchFamily="2" charset="0"/>
                <a:cs typeface="Times New Roman" panose="02020603050405020304" pitchFamily="18" charset="0"/>
                <a:sym typeface="+mn-ea"/>
              </a:rPr>
              <a:t>II/ Thực hành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" y="2241"/>
            <a:ext cx="12188465" cy="685520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0" y="0"/>
            <a:ext cx="12192000" cy="6879773"/>
            <a:chOff x="0" y="0"/>
            <a:chExt cx="12192000" cy="687977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167" b="13699"/>
            <a:stretch>
              <a:fillRect/>
            </a:stretch>
          </p:blipFill>
          <p:spPr>
            <a:xfrm>
              <a:off x="2596" y="0"/>
              <a:ext cx="4993692" cy="5125673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>
              <a:off x="0" y="3949700"/>
              <a:ext cx="12192000" cy="2930073"/>
              <a:chOff x="0" y="3949700"/>
              <a:chExt cx="12192000" cy="2930073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743"/>
              <a:stretch>
                <a:fillRect/>
              </a:stretch>
            </p:blipFill>
            <p:spPr>
              <a:xfrm>
                <a:off x="0" y="4508499"/>
                <a:ext cx="12192000" cy="2349097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593" r="73542" b="16478"/>
              <a:stretch>
                <a:fillRect/>
              </a:stretch>
            </p:blipFill>
            <p:spPr>
              <a:xfrm>
                <a:off x="0" y="3949700"/>
                <a:ext cx="3225799" cy="1778000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604" t="72038" r="27709" b="2033"/>
              <a:stretch>
                <a:fillRect/>
              </a:stretch>
            </p:blipFill>
            <p:spPr>
              <a:xfrm>
                <a:off x="3975100" y="4940301"/>
                <a:ext cx="4838700" cy="1778000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08" t="62965" r="56250" b="7773"/>
              <a:stretch>
                <a:fillRect/>
              </a:stretch>
            </p:blipFill>
            <p:spPr>
              <a:xfrm>
                <a:off x="2768600" y="4317999"/>
                <a:ext cx="2565400" cy="2006601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3" t="56668" r="3959" b="27"/>
              <a:stretch>
                <a:fillRect/>
              </a:stretch>
            </p:blipFill>
            <p:spPr>
              <a:xfrm>
                <a:off x="8265955" y="4657190"/>
                <a:ext cx="2055807" cy="2222583"/>
              </a:xfrm>
              <a:prstGeom prst="rect">
                <a:avLst/>
              </a:prstGeom>
            </p:spPr>
          </p:pic>
        </p:grpSp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8" b="56668"/>
          <a:stretch>
            <a:fillRect/>
          </a:stretch>
        </p:blipFill>
        <p:spPr>
          <a:xfrm>
            <a:off x="10083800" y="403"/>
            <a:ext cx="2108200" cy="297139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r="5938" b="77040"/>
          <a:stretch>
            <a:fillRect/>
          </a:stretch>
        </p:blipFill>
        <p:spPr>
          <a:xfrm>
            <a:off x="9366249" y="253031"/>
            <a:ext cx="2108200" cy="17778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34765" y="1978660"/>
            <a:ext cx="82207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  <a:p>
            <a:pPr algn="l">
              <a:lnSpc>
                <a:spcPct val="100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tắt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tổ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chức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quốc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tế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mà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Nam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tham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gia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tương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ứng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tổ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chức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.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vi-VN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</a:t>
            </a:r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00000"/>
              </a:lnSpc>
            </a:pPr>
            <a:endParaRPr sz="32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9000">
        <p14:flip dir="r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1035" y="1184975"/>
            <a:ext cx="11876690" cy="5506562"/>
          </a:xfrm>
          <a:prstGeom prst="rect">
            <a:avLst/>
          </a:prstGeom>
          <a:blipFill dpi="0" rotWithShape="1">
            <a:blip r:embed="rId4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2" name="图片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77001" y="2091394"/>
            <a:ext cx="3089580" cy="428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912" y="5863895"/>
            <a:ext cx="8282762" cy="11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9C2C5"/>
              </a:clrFrom>
              <a:clrTo>
                <a:srgbClr val="F9C2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2" t="6493" r="26691" b="69466"/>
          <a:stretch>
            <a:fillRect/>
          </a:stretch>
        </p:blipFill>
        <p:spPr bwMode="auto">
          <a:xfrm>
            <a:off x="10457793" y="7996"/>
            <a:ext cx="1899294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组合 16"/>
          <p:cNvGrpSpPr/>
          <p:nvPr/>
        </p:nvGrpSpPr>
        <p:grpSpPr bwMode="auto">
          <a:xfrm>
            <a:off x="-840303" y="4742741"/>
            <a:ext cx="3479800" cy="2455862"/>
            <a:chOff x="3393422" y="3429000"/>
            <a:chExt cx="3117731" cy="2201738"/>
          </a:xfrm>
        </p:grpSpPr>
        <p:pic>
          <p:nvPicPr>
            <p:cNvPr id="5136" name="图片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图片 1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30" name="图片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41114"/>
            <a:ext cx="1778337" cy="152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>
            <a:fillRect/>
          </a:stretch>
        </p:blipFill>
        <p:spPr>
          <a:xfrm>
            <a:off x="4157914" y="2128484"/>
            <a:ext cx="790072" cy="73260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>
            <a:fillRect/>
          </a:stretch>
        </p:blipFill>
        <p:spPr>
          <a:xfrm>
            <a:off x="9829415" y="5042197"/>
            <a:ext cx="877117" cy="81331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>
            <a:fillRect/>
          </a:stretch>
        </p:blipFill>
        <p:spPr>
          <a:xfrm>
            <a:off x="10071570" y="214723"/>
            <a:ext cx="790072" cy="7326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3815" y="574157"/>
            <a:ext cx="4029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0943A"/>
                </a:solidFill>
              </a:rPr>
              <a:t>AI NHANH HƠN???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1650" y="1795528"/>
            <a:ext cx="100548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?Trong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Giêm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Tho-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(James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Thorsell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(IUCN)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Khoa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Liên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(UNESCO),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Long: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tr56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86380"/>
            <a:ext cx="8991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/>
        </p:nvSpPr>
        <p:spPr>
          <a:xfrm rot="5400000">
            <a:off x="5621427" y="-4394385"/>
            <a:ext cx="1310458" cy="11830684"/>
          </a:xfrm>
          <a:custGeom>
            <a:avLst/>
            <a:gdLst>
              <a:gd name="connsiteX0" fmla="*/ 0 w 445170"/>
              <a:gd name="connsiteY0" fmla="*/ 6339319 h 6339319"/>
              <a:gd name="connsiteX1" fmla="*/ 1 w 445170"/>
              <a:gd name="connsiteY1" fmla="*/ 430448 h 6339319"/>
              <a:gd name="connsiteX2" fmla="*/ 445170 w 445170"/>
              <a:gd name="connsiteY2" fmla="*/ 430448 h 6339319"/>
              <a:gd name="connsiteX3" fmla="*/ 445169 w 445170"/>
              <a:gd name="connsiteY3" fmla="*/ 6339319 h 6339319"/>
              <a:gd name="connsiteX4" fmla="*/ 0 w 445170"/>
              <a:gd name="connsiteY4" fmla="*/ 430447 h 6339319"/>
              <a:gd name="connsiteX5" fmla="*/ 222585 w 445170"/>
              <a:gd name="connsiteY5" fmla="*/ 0 h 6339319"/>
              <a:gd name="connsiteX6" fmla="*/ 445169 w 445170"/>
              <a:gd name="connsiteY6" fmla="*/ 430447 h 6339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170" h="6339319">
                <a:moveTo>
                  <a:pt x="0" y="6339319"/>
                </a:moveTo>
                <a:lnTo>
                  <a:pt x="1" y="430448"/>
                </a:lnTo>
                <a:lnTo>
                  <a:pt x="445170" y="430448"/>
                </a:lnTo>
                <a:lnTo>
                  <a:pt x="445169" y="6339319"/>
                </a:lnTo>
                <a:close/>
                <a:moveTo>
                  <a:pt x="0" y="430447"/>
                </a:moveTo>
                <a:lnTo>
                  <a:pt x="222585" y="0"/>
                </a:lnTo>
                <a:lnTo>
                  <a:pt x="445169" y="430447"/>
                </a:lnTo>
                <a:close/>
              </a:path>
            </a:pathLst>
          </a:custGeom>
          <a:solidFill>
            <a:srgbClr val="92D05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de-DE" sz="2400" b="1" dirty="0">
              <a:solidFill>
                <a:srgbClr val="0000CC"/>
              </a:solidFill>
            </a:endParaRPr>
          </a:p>
          <a:p>
            <a:pPr algn="ctr"/>
            <a:r>
              <a:rPr lang="de-DE" sz="2400" b="1" dirty="0">
                <a:solidFill>
                  <a:srgbClr val="0000CC"/>
                </a:solidFill>
              </a:rPr>
              <a:t>PHIẾU HỌC TẬP SỐ </a:t>
            </a:r>
            <a:r>
              <a:rPr lang="en-US" sz="2400" b="1" dirty="0">
                <a:solidFill>
                  <a:srgbClr val="0000CC"/>
                </a:solidFill>
              </a:rPr>
              <a:t>1</a:t>
            </a:r>
            <a:endParaRPr lang="vi-VN" sz="2400" dirty="0">
              <a:solidFill>
                <a:srgbClr val="0000CC"/>
              </a:solidFill>
            </a:endParaRPr>
          </a:p>
          <a:p>
            <a:r>
              <a:rPr lang="en-GB" sz="2400" b="1" dirty="0" err="1">
                <a:solidFill>
                  <a:srgbClr val="0000CC"/>
                </a:solidFill>
              </a:rPr>
              <a:t>Dựa</a:t>
            </a:r>
            <a:r>
              <a:rPr lang="en-GB" sz="2400" b="1" dirty="0">
                <a:solidFill>
                  <a:srgbClr val="0000CC"/>
                </a:solidFill>
              </a:rPr>
              <a:t> </a:t>
            </a:r>
            <a:r>
              <a:rPr lang="en-GB" sz="2400" b="1" dirty="0" err="1">
                <a:solidFill>
                  <a:srgbClr val="0000CC"/>
                </a:solidFill>
              </a:rPr>
              <a:t>vào</a:t>
            </a:r>
            <a:r>
              <a:rPr lang="en-GB" sz="2400" b="1" dirty="0">
                <a:solidFill>
                  <a:srgbClr val="0000CC"/>
                </a:solidFill>
              </a:rPr>
              <a:t> </a:t>
            </a:r>
            <a:r>
              <a:rPr lang="en-GB" sz="2400" b="1" dirty="0" err="1">
                <a:solidFill>
                  <a:srgbClr val="0000CC"/>
                </a:solidFill>
              </a:rPr>
              <a:t>mục</a:t>
            </a:r>
            <a:r>
              <a:rPr lang="en-GB" sz="2400" b="1" dirty="0">
                <a:solidFill>
                  <a:srgbClr val="0000CC"/>
                </a:solidFill>
              </a:rPr>
              <a:t> 2 </a:t>
            </a:r>
            <a:r>
              <a:rPr lang="en-GB" sz="2400" b="1" dirty="0" err="1">
                <a:solidFill>
                  <a:srgbClr val="0000CC"/>
                </a:solidFill>
              </a:rPr>
              <a:t>phần</a:t>
            </a:r>
            <a:r>
              <a:rPr lang="en-GB" sz="2400" b="1" dirty="0">
                <a:solidFill>
                  <a:srgbClr val="0000CC"/>
                </a:solidFill>
              </a:rPr>
              <a:t> </a:t>
            </a:r>
            <a:r>
              <a:rPr lang="en-GB" sz="2400" b="1" dirty="0" err="1">
                <a:solidFill>
                  <a:srgbClr val="0000CC"/>
                </a:solidFill>
              </a:rPr>
              <a:t>Kiến</a:t>
            </a:r>
            <a:r>
              <a:rPr lang="en-GB" sz="2400" b="1" dirty="0">
                <a:solidFill>
                  <a:srgbClr val="0000CC"/>
                </a:solidFill>
              </a:rPr>
              <a:t> </a:t>
            </a:r>
            <a:r>
              <a:rPr lang="en-GB" sz="2400" b="1" dirty="0" err="1">
                <a:solidFill>
                  <a:srgbClr val="0000CC"/>
                </a:solidFill>
              </a:rPr>
              <a:t>thức</a:t>
            </a:r>
            <a:r>
              <a:rPr lang="en-GB" sz="2400" b="1" dirty="0">
                <a:solidFill>
                  <a:srgbClr val="0000CC"/>
                </a:solidFill>
              </a:rPr>
              <a:t> </a:t>
            </a:r>
            <a:r>
              <a:rPr lang="en-GB" sz="2400" b="1" dirty="0" err="1">
                <a:solidFill>
                  <a:srgbClr val="0000CC"/>
                </a:solidFill>
              </a:rPr>
              <a:t>Ngữ</a:t>
            </a:r>
            <a:r>
              <a:rPr lang="en-GB" sz="2400" b="1" dirty="0">
                <a:solidFill>
                  <a:srgbClr val="0000CC"/>
                </a:solidFill>
              </a:rPr>
              <a:t> </a:t>
            </a:r>
            <a:r>
              <a:rPr lang="en-GB" sz="2400" b="1" dirty="0" err="1">
                <a:solidFill>
                  <a:srgbClr val="0000CC"/>
                </a:solidFill>
              </a:rPr>
              <a:t>văn</a:t>
            </a:r>
            <a:r>
              <a:rPr lang="en-GB" sz="2400" b="1" dirty="0">
                <a:solidFill>
                  <a:srgbClr val="0000CC"/>
                </a:solidFill>
              </a:rPr>
              <a:t> SGK/55, </a:t>
            </a:r>
            <a:r>
              <a:rPr lang="en-GB" sz="2400" b="1" dirty="0" err="1">
                <a:solidFill>
                  <a:srgbClr val="0000CC"/>
                </a:solidFill>
              </a:rPr>
              <a:t>em</a:t>
            </a:r>
            <a:r>
              <a:rPr lang="en-GB" sz="2400" b="1" dirty="0">
                <a:solidFill>
                  <a:srgbClr val="0000CC"/>
                </a:solidFill>
              </a:rPr>
              <a:t> </a:t>
            </a:r>
            <a:r>
              <a:rPr lang="en-GB" sz="2400" b="1" dirty="0" err="1">
                <a:solidFill>
                  <a:srgbClr val="0000CC"/>
                </a:solidFill>
              </a:rPr>
              <a:t>hãy</a:t>
            </a:r>
            <a:r>
              <a:rPr lang="en-GB" sz="2400" b="1" dirty="0">
                <a:solidFill>
                  <a:srgbClr val="0000CC"/>
                </a:solidFill>
              </a:rPr>
              <a:t> </a:t>
            </a:r>
            <a:r>
              <a:rPr lang="en-GB" sz="2400" b="1" dirty="0" err="1">
                <a:solidFill>
                  <a:srgbClr val="0000CC"/>
                </a:solidFill>
              </a:rPr>
              <a:t>nối</a:t>
            </a:r>
            <a:r>
              <a:rPr lang="en-GB" sz="2400" b="1" dirty="0">
                <a:solidFill>
                  <a:srgbClr val="0000CC"/>
                </a:solidFill>
              </a:rPr>
              <a:t> </a:t>
            </a:r>
            <a:r>
              <a:rPr lang="en-GB" sz="2400" b="1" dirty="0" err="1">
                <a:solidFill>
                  <a:srgbClr val="0000CC"/>
                </a:solidFill>
              </a:rPr>
              <a:t>cột</a:t>
            </a:r>
            <a:r>
              <a:rPr lang="en-GB" sz="2400" b="1" dirty="0">
                <a:solidFill>
                  <a:srgbClr val="0000CC"/>
                </a:solidFill>
              </a:rPr>
              <a:t> A </a:t>
            </a:r>
            <a:r>
              <a:rPr lang="en-GB" sz="2400" b="1" dirty="0" err="1">
                <a:solidFill>
                  <a:srgbClr val="0000CC"/>
                </a:solidFill>
              </a:rPr>
              <a:t>với</a:t>
            </a:r>
            <a:r>
              <a:rPr lang="en-GB" sz="2400" b="1" dirty="0">
                <a:solidFill>
                  <a:srgbClr val="0000CC"/>
                </a:solidFill>
              </a:rPr>
              <a:t> </a:t>
            </a:r>
            <a:r>
              <a:rPr lang="en-GB" sz="2400" b="1" dirty="0" err="1">
                <a:solidFill>
                  <a:srgbClr val="0000CC"/>
                </a:solidFill>
              </a:rPr>
              <a:t>cột</a:t>
            </a:r>
            <a:r>
              <a:rPr lang="en-GB" sz="2400" b="1" dirty="0">
                <a:solidFill>
                  <a:srgbClr val="0000CC"/>
                </a:solidFill>
              </a:rPr>
              <a:t> B </a:t>
            </a:r>
            <a:r>
              <a:rPr lang="en-GB" sz="2400" b="1" dirty="0" err="1">
                <a:solidFill>
                  <a:srgbClr val="0000CC"/>
                </a:solidFill>
              </a:rPr>
              <a:t>cho</a:t>
            </a:r>
            <a:r>
              <a:rPr lang="en-GB" sz="2400" b="1" dirty="0">
                <a:solidFill>
                  <a:srgbClr val="0000CC"/>
                </a:solidFill>
              </a:rPr>
              <a:t> </a:t>
            </a:r>
            <a:r>
              <a:rPr lang="en-GB" sz="2400" b="1" dirty="0" err="1">
                <a:solidFill>
                  <a:srgbClr val="0000CC"/>
                </a:solidFill>
              </a:rPr>
              <a:t>phù</a:t>
            </a:r>
            <a:r>
              <a:rPr lang="en-GB" sz="2400" b="1" dirty="0">
                <a:solidFill>
                  <a:srgbClr val="0000CC"/>
                </a:solidFill>
              </a:rPr>
              <a:t> </a:t>
            </a:r>
            <a:r>
              <a:rPr lang="en-GB" sz="2400" b="1" dirty="0" err="1">
                <a:solidFill>
                  <a:srgbClr val="0000CC"/>
                </a:solidFill>
              </a:rPr>
              <a:t>hợp</a:t>
            </a:r>
            <a:r>
              <a:rPr lang="en-GB" sz="2400" b="1" dirty="0">
                <a:solidFill>
                  <a:srgbClr val="0000CC"/>
                </a:solidFill>
              </a:rPr>
              <a:t>:</a:t>
            </a:r>
            <a:endParaRPr lang="vi-VN" sz="2400" dirty="0">
              <a:solidFill>
                <a:srgbClr val="0000CC"/>
              </a:solidFill>
            </a:endParaRPr>
          </a:p>
          <a:p>
            <a:pPr algn="ctr"/>
            <a:r>
              <a:rPr lang="en-GB" sz="2400" b="1" dirty="0">
                <a:solidFill>
                  <a:srgbClr val="0000CC"/>
                </a:solidFill>
              </a:rPr>
              <a:t>NGHĨA VÀ CÁCH DÙNG TÊN VIẾT TẮT CỦA CÁC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GB" sz="2400" b="1" dirty="0">
                <a:solidFill>
                  <a:srgbClr val="0000CC"/>
                </a:solidFill>
              </a:rPr>
              <a:t>TỔ CHỨC QUỐC TẾ</a:t>
            </a:r>
            <a:endParaRPr lang="vi-VN" sz="2400" dirty="0">
              <a:solidFill>
                <a:srgbClr val="0000CC"/>
              </a:solidFill>
            </a:endParaRPr>
          </a:p>
          <a:p>
            <a:pPr algn="ctr"/>
            <a:endParaRPr lang="zh-CN" altLang="en-US" sz="2400" b="1" dirty="0">
              <a:solidFill>
                <a:srgbClr val="0000CC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780415" y="-146050"/>
            <a:ext cx="8613140" cy="480060"/>
            <a:chOff x="-768517" y="575994"/>
            <a:chExt cx="7951373" cy="75882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E5EA"/>
                </a:clrFrom>
                <a:clrTo>
                  <a:srgbClr val="FEE5E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768517" y="575994"/>
              <a:ext cx="4861939" cy="75882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E5EA"/>
                </a:clrFrom>
                <a:clrTo>
                  <a:srgbClr val="FEE5E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20917" y="575994"/>
              <a:ext cx="4861939" cy="758826"/>
            </a:xfrm>
            <a:prstGeom prst="rect">
              <a:avLst/>
            </a:prstGeom>
          </p:spPr>
        </p:pic>
      </p:grp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/>
          <a:srcRect l="15234" t="14238" r="13827" b="10650"/>
          <a:stretch>
            <a:fillRect/>
          </a:stretch>
        </p:blipFill>
        <p:spPr>
          <a:xfrm>
            <a:off x="2981194" y="5682837"/>
            <a:ext cx="1446030" cy="1100955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104740"/>
              </p:ext>
            </p:extLst>
          </p:nvPr>
        </p:nvGraphicFramePr>
        <p:xfrm>
          <a:off x="361315" y="2060576"/>
          <a:ext cx="11586845" cy="5018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82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5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62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37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Algerian" panose="04020705040A02060702" charset="0"/>
                          <a:cs typeface="Algerian" panose="04020705040A02060702" charset="0"/>
                        </a:rPr>
                        <a:t>A</a:t>
                      </a:r>
                      <a:endParaRPr lang="en-US" sz="2400" dirty="0" err="1">
                        <a:solidFill>
                          <a:srgbClr val="C00000"/>
                        </a:solidFill>
                        <a:effectLst/>
                        <a:latin typeface="Algerian" panose="04020705040A02060702" charset="0"/>
                        <a:ea typeface="Times New Roman" panose="02020603050405020304" pitchFamily="18" charset="0"/>
                        <a:cs typeface="Algerian" panose="04020705040A02060702" charset="0"/>
                      </a:endParaRPr>
                    </a:p>
                  </a:txBody>
                  <a:tcPr marL="48659" marR="48659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#9Slide03 Cabin Condensed Bold" panose="00000806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#9Slide03 Cabin Condensed Bold" panose="00000806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#9Slide03 Cabin Condensed Bold" panose="00000806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#9Slide03 Cabin Condensed Bold" panose="00000806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#9Slide03 Cabin Condensed Bold" panose="00000806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59" marR="48659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Algerian" panose="04020705040A02060702" charset="0"/>
                          <a:cs typeface="Algerian" panose="04020705040A02060702" charset="0"/>
                        </a:rPr>
                        <a:t>B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Algerian" panose="04020705040A02060702" charset="0"/>
                        <a:ea typeface="Times New Roman" panose="02020603050405020304" pitchFamily="18" charset="0"/>
                        <a:cs typeface="Algerian" panose="04020705040A02060702" charset="0"/>
                      </a:endParaRPr>
                    </a:p>
                  </a:txBody>
                  <a:tcPr marL="48659" marR="48659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64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#9Slide03 Cabin Condensed Bold" panose="00000806000000000000" pitchFamily="2" charset="0"/>
                          <a:cs typeface="Times New Roman" panose="02020603050405020304" pitchFamily="18" charset="0"/>
                        </a:rPr>
                        <a:t> 1. </a:t>
                      </a:r>
                      <a:r>
                        <a:rPr lang="en-US" sz="24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Mục</a:t>
                      </a:r>
                      <a:r>
                        <a:rPr lang="en-US" sz="2400" b="1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đích</a:t>
                      </a:r>
                      <a:endParaRPr lang="en-US" sz="2400" dirty="0">
                        <a:solidFill>
                          <a:srgbClr val="0000CC"/>
                        </a:solidFill>
                        <a:effectLst/>
                        <a:latin typeface="#9Slide03 Cabin Condensed Bold" panose="00000806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9" marR="486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 marL="48659" marR="486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de-DE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Tạo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bằng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cách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ghép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chữ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cái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đầu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tên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đầy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đủ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vi-VN" altLang="en-US" sz="2400" dirty="0">
                          <a:solidFill>
                            <a:srgbClr val="0000CC"/>
                          </a:solidFill>
                          <a:latin typeface="#9Slide03 Cabin Condensed Bold" panose="00000806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0000CC"/>
                        </a:solidFill>
                        <a:effectLst/>
                        <a:latin typeface="#9Slide03 Cabin Condensed Bold" panose="00000806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8659" marR="486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764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#9Slide03 Cabin Condensed Bold" panose="00000806000000000000" pitchFamily="2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GB" sz="24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Cách</a:t>
                      </a:r>
                      <a:r>
                        <a:rPr lang="en-GB" sz="2400" b="1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dùng</a:t>
                      </a:r>
                      <a:endParaRPr lang="en-US" sz="2400" dirty="0">
                        <a:solidFill>
                          <a:srgbClr val="0000CC"/>
                        </a:solidFill>
                        <a:effectLst/>
                        <a:latin typeface="#9Slide03 Cabin Condensed Bold" panose="00000806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9" marR="486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 marL="48659" marR="486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de-DE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S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ử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dụng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tên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tắt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gắn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tên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đầy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đủ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2400" dirty="0">
                        <a:solidFill>
                          <a:srgbClr val="0000CC"/>
                        </a:solidFill>
                        <a:effectLst/>
                        <a:latin typeface="#9Slide03 Cabin Condensed Bold" panose="00000806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8659" marR="486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764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#9Slide03 Cabin Condensed Bold" panose="00000806000000000000" pitchFamily="2" charset="0"/>
                          <a:cs typeface="Times New Roman" panose="02020603050405020304" pitchFamily="18" charset="0"/>
                        </a:rPr>
                        <a:t> 3. </a:t>
                      </a:r>
                      <a:r>
                        <a:rPr lang="en-GB" sz="24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Cách</a:t>
                      </a:r>
                      <a:r>
                        <a:rPr lang="en-GB" sz="2400" b="1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GB" sz="2400" b="1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lần</a:t>
                      </a:r>
                      <a:r>
                        <a:rPr lang="en-GB" sz="2400" b="1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đầu</a:t>
                      </a:r>
                      <a:endParaRPr lang="en-US" sz="2400" dirty="0">
                        <a:solidFill>
                          <a:srgbClr val="0000CC"/>
                        </a:solidFill>
                        <a:effectLst/>
                        <a:latin typeface="#9Slide03 Cabin Condensed Bold" panose="00000806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9" marR="486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 marL="48659" marR="486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de-DE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Đọc theo tên chữ cái tiếng Việt.</a:t>
                      </a:r>
                      <a:endParaRPr lang="en-US" sz="2400" dirty="0">
                        <a:solidFill>
                          <a:srgbClr val="0000CC"/>
                        </a:solidFill>
                        <a:effectLst/>
                        <a:latin typeface="#9Slide03 Cabin Condensed Bold" panose="00000806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8659" marR="486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985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#9Slide03 Cabin Condensed Bold" panose="00000806000000000000" pitchFamily="2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GB" sz="24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Cách</a:t>
                      </a:r>
                      <a:r>
                        <a:rPr lang="en-GB" sz="2400" b="1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đọc</a:t>
                      </a:r>
                      <a:r>
                        <a:rPr lang="en-GB" sz="2400" b="1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tiếng</a:t>
                      </a:r>
                      <a:r>
                        <a:rPr lang="en-GB" sz="2400" b="1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Việt</a:t>
                      </a:r>
                      <a:endParaRPr lang="en-US" sz="2400" dirty="0">
                        <a:solidFill>
                          <a:srgbClr val="0000CC"/>
                        </a:solidFill>
                        <a:effectLst/>
                        <a:latin typeface="#9Slide03 Cabin Condensed Bold" panose="00000806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9" marR="486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 marL="48659" marR="486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de-DE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de-DE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Để tiết kiệm thời gian và kinh phí in ấn tài liệu.</a:t>
                      </a:r>
                      <a:endParaRPr lang="vi-VN" sz="2400" b="0" dirty="0">
                        <a:solidFill>
                          <a:srgbClr val="0000CC"/>
                        </a:solidFill>
                        <a:effectLst/>
                        <a:latin typeface="#9Slide03 Cabin Condensed Bold" panose="00000806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8659" marR="486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>
            <a:cxnSpLocks/>
          </p:cNvCxnSpPr>
          <p:nvPr/>
        </p:nvCxnSpPr>
        <p:spPr>
          <a:xfrm>
            <a:off x="3154045" y="2987675"/>
            <a:ext cx="1631315" cy="310832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3210560" y="2974975"/>
            <a:ext cx="1574800" cy="113728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3178175" y="4050165"/>
            <a:ext cx="1607185" cy="110095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3154045" y="4879975"/>
            <a:ext cx="1649730" cy="164399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81200" y="334030"/>
            <a:ext cx="8991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/>
        </p:nvSpPr>
        <p:spPr>
          <a:xfrm rot="5400000">
            <a:off x="5781040" y="-4511040"/>
            <a:ext cx="445135" cy="12030710"/>
          </a:xfrm>
          <a:custGeom>
            <a:avLst/>
            <a:gdLst>
              <a:gd name="connsiteX0" fmla="*/ 0 w 445170"/>
              <a:gd name="connsiteY0" fmla="*/ 6339319 h 6339319"/>
              <a:gd name="connsiteX1" fmla="*/ 1 w 445170"/>
              <a:gd name="connsiteY1" fmla="*/ 430448 h 6339319"/>
              <a:gd name="connsiteX2" fmla="*/ 445170 w 445170"/>
              <a:gd name="connsiteY2" fmla="*/ 430448 h 6339319"/>
              <a:gd name="connsiteX3" fmla="*/ 445169 w 445170"/>
              <a:gd name="connsiteY3" fmla="*/ 6339319 h 6339319"/>
              <a:gd name="connsiteX4" fmla="*/ 0 w 445170"/>
              <a:gd name="connsiteY4" fmla="*/ 430447 h 6339319"/>
              <a:gd name="connsiteX5" fmla="*/ 222585 w 445170"/>
              <a:gd name="connsiteY5" fmla="*/ 0 h 6339319"/>
              <a:gd name="connsiteX6" fmla="*/ 445169 w 445170"/>
              <a:gd name="connsiteY6" fmla="*/ 430447 h 6339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170" h="6339319">
                <a:moveTo>
                  <a:pt x="0" y="6339319"/>
                </a:moveTo>
                <a:lnTo>
                  <a:pt x="1" y="430448"/>
                </a:lnTo>
                <a:lnTo>
                  <a:pt x="445170" y="430448"/>
                </a:lnTo>
                <a:lnTo>
                  <a:pt x="445169" y="6339319"/>
                </a:lnTo>
                <a:close/>
                <a:moveTo>
                  <a:pt x="0" y="430447"/>
                </a:moveTo>
                <a:lnTo>
                  <a:pt x="222585" y="0"/>
                </a:lnTo>
                <a:lnTo>
                  <a:pt x="445169" y="430447"/>
                </a:lnTo>
                <a:close/>
              </a:path>
            </a:pathLst>
          </a:custGeom>
          <a:solidFill>
            <a:srgbClr val="92D05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-780415" y="-146050"/>
            <a:ext cx="8613140" cy="615315"/>
            <a:chOff x="-768517" y="575994"/>
            <a:chExt cx="7951373" cy="75882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E5EA"/>
                </a:clrFrom>
                <a:clrTo>
                  <a:srgbClr val="FEE5E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768517" y="575994"/>
              <a:ext cx="4861939" cy="75882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E5EA"/>
                </a:clrFrom>
                <a:clrTo>
                  <a:srgbClr val="FEE5E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20917" y="575994"/>
              <a:ext cx="4861939" cy="758826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981200" y="429280"/>
            <a:ext cx="8991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03448" y="1279525"/>
            <a:ext cx="983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 VÀ CÁCH DÙNG TÊN VIẾT TẮT CỦA CÁCTỔ CHỨC QUỐC TẾ</a:t>
            </a:r>
            <a:endParaRPr lang="vi-VN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58115" y="923160"/>
            <a:ext cx="2844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solidFill>
                  <a:srgbClr val="0000CC"/>
                </a:solidFill>
                <a:effectLst/>
                <a:latin typeface="#9Slide03 Cabin Condensed Bold" panose="00000806000000000000" pitchFamily="2" charset="0"/>
                <a:cs typeface="Times New Roman" panose="02020603050405020304" pitchFamily="18" charset="0"/>
                <a:sym typeface="+mn-ea"/>
              </a:rPr>
              <a:t>I/ Kiến thức Ngữ văn</a:t>
            </a:r>
            <a:endParaRPr 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EAE767E-8F01-DDB9-8CF5-26E0435CD6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4592"/>
            <a:ext cx="12192000" cy="54160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919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图片包含 文字, 地图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9467" y="-2495754"/>
            <a:ext cx="7376096" cy="12182463"/>
          </a:xfrm>
          <a:prstGeom prst="rect">
            <a:avLst/>
          </a:prstGeom>
        </p:spPr>
      </p:pic>
      <p:sp>
        <p:nvSpPr>
          <p:cNvPr id="3" name="矩形 6"/>
          <p:cNvSpPr/>
          <p:nvPr/>
        </p:nvSpPr>
        <p:spPr>
          <a:xfrm>
            <a:off x="1143000" y="1225550"/>
            <a:ext cx="6553200" cy="3703955"/>
          </a:xfrm>
          <a:prstGeom prst="rect">
            <a:avLst/>
          </a:prstGeom>
          <a:solidFill>
            <a:srgbClr val="BBE3D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1840" y="330200"/>
            <a:ext cx="10525760" cy="6451600"/>
          </a:xfrm>
          <a:prstGeom prst="rect">
            <a:avLst/>
          </a:prstGeom>
          <a:noFill/>
          <a:ln w="28575">
            <a:solidFill>
              <a:srgbClr val="4D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05255" y="629920"/>
            <a:ext cx="4187825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1/66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1015365" y="6201410"/>
            <a:ext cx="10194290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- …; b - …; c - …; d - …; e - …</a:t>
            </a:r>
          </a:p>
        </p:txBody>
      </p:sp>
      <p:sp>
        <p:nvSpPr>
          <p:cNvPr id="8" name="TextBox 11"/>
          <p:cNvSpPr txBox="1"/>
          <p:nvPr/>
        </p:nvSpPr>
        <p:spPr>
          <a:xfrm>
            <a:off x="1414131" y="329985"/>
            <a:ext cx="9634869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800" b="1" dirty="0">
                <a:solidFill>
                  <a:srgbClr val="0000CC"/>
                </a:solidFill>
                <a:effectLst/>
                <a:latin typeface="#9Slide03 Cabin Condensed Bold" panose="00000806000000000000" pitchFamily="2" charset="0"/>
                <a:cs typeface="Times New Roman" panose="02020603050405020304" pitchFamily="18" charset="0"/>
                <a:sym typeface="+mn-ea"/>
              </a:rPr>
              <a:t>II/ Thực hành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A6CA2007-BF47-52EC-4F50-A606B5962A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352230"/>
              </p:ext>
            </p:extLst>
          </p:nvPr>
        </p:nvGraphicFramePr>
        <p:xfrm>
          <a:off x="1229360" y="1091351"/>
          <a:ext cx="10048240" cy="50473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7440">
                  <a:extLst>
                    <a:ext uri="{9D8B030D-6E8A-4147-A177-3AD203B41FA5}">
                      <a16:colId xmlns="" xmlns:a16="http://schemas.microsoft.com/office/drawing/2014/main" val="55524524"/>
                    </a:ext>
                  </a:extLst>
                </a:gridCol>
                <a:gridCol w="756745">
                  <a:extLst>
                    <a:ext uri="{9D8B030D-6E8A-4147-A177-3AD203B41FA5}">
                      <a16:colId xmlns="" xmlns:a16="http://schemas.microsoft.com/office/drawing/2014/main" val="2294673329"/>
                    </a:ext>
                  </a:extLst>
                </a:gridCol>
                <a:gridCol w="5644055">
                  <a:extLst>
                    <a:ext uri="{9D8B030D-6E8A-4147-A177-3AD203B41FA5}">
                      <a16:colId xmlns="" xmlns:a16="http://schemas.microsoft.com/office/drawing/2014/main" val="359263391"/>
                    </a:ext>
                  </a:extLst>
                </a:gridCol>
              </a:tblGrid>
              <a:tr h="125501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 dirty="0">
                          <a:effectLst/>
                        </a:rPr>
                        <a:t>PHIẾU HỌC TẬP SỐ </a:t>
                      </a:r>
                      <a:r>
                        <a:rPr lang="en-GB" sz="2400" kern="100" dirty="0">
                          <a:effectLst/>
                        </a:rPr>
                        <a:t>2</a:t>
                      </a:r>
                      <a:r>
                        <a:rPr lang="en-US" sz="2400" kern="100" dirty="0">
                          <a:effectLst/>
                        </a:rPr>
                        <a:t> - </a:t>
                      </a:r>
                      <a:r>
                        <a:rPr lang="en-GB" sz="2400" kern="100" dirty="0" err="1">
                          <a:effectLst/>
                        </a:rPr>
                        <a:t>Bài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tập</a:t>
                      </a:r>
                      <a:r>
                        <a:rPr lang="en-GB" sz="2400" kern="100" dirty="0">
                          <a:effectLst/>
                        </a:rPr>
                        <a:t> 1/SGK-66</a:t>
                      </a:r>
                      <a:endParaRPr lang="vi-VN" sz="24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 dirty="0" err="1">
                          <a:effectLst/>
                        </a:rPr>
                        <a:t>Ghép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các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tên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viết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tắt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của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các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tổ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chức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quốc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tế</a:t>
                      </a:r>
                      <a:r>
                        <a:rPr lang="en-GB" sz="2400" kern="100" dirty="0">
                          <a:effectLst/>
                        </a:rPr>
                        <a:t> ở </a:t>
                      </a:r>
                      <a:r>
                        <a:rPr lang="en-GB" sz="2400" kern="100" dirty="0" err="1">
                          <a:effectLst/>
                        </a:rPr>
                        <a:t>bên</a:t>
                      </a:r>
                      <a:r>
                        <a:rPr lang="en-GB" sz="2400" kern="100" dirty="0">
                          <a:effectLst/>
                        </a:rPr>
                        <a:t> A </a:t>
                      </a:r>
                      <a:r>
                        <a:rPr lang="en-GB" sz="2400" kern="100" dirty="0" err="1">
                          <a:effectLst/>
                        </a:rPr>
                        <a:t>với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tên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tiếng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Việt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phù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hợp</a:t>
                      </a:r>
                      <a:r>
                        <a:rPr lang="en-GB" sz="2400" kern="100" dirty="0">
                          <a:effectLst/>
                        </a:rPr>
                        <a:t> ở </a:t>
                      </a:r>
                      <a:r>
                        <a:rPr lang="en-GB" sz="2400" kern="100" dirty="0" err="1">
                          <a:effectLst/>
                        </a:rPr>
                        <a:t>bên</a:t>
                      </a:r>
                      <a:r>
                        <a:rPr lang="en-GB" sz="2400" kern="100" dirty="0">
                          <a:effectLst/>
                        </a:rPr>
                        <a:t> B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vi-VN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31433398"/>
                  </a:ext>
                </a:extLst>
              </a:tr>
              <a:tr h="62174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lphaUcPeriod"/>
                      </a:pPr>
                      <a:r>
                        <a:rPr lang="en-US" sz="2400" kern="100">
                          <a:effectLst/>
                        </a:rPr>
                        <a:t>Tên viết tắt</a:t>
                      </a:r>
                      <a:endParaRPr lang="vi-VN" sz="24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 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100">
                          <a:effectLst/>
                        </a:rPr>
                        <a:t> </a:t>
                      </a:r>
                      <a:endParaRPr lang="vi-VN" sz="1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lphaUcPeriod"/>
                      </a:pPr>
                      <a:r>
                        <a:rPr lang="en-US" sz="2400" kern="100" dirty="0" err="1">
                          <a:effectLst/>
                        </a:rPr>
                        <a:t>Tên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tiếng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Việt</a:t>
                      </a:r>
                      <a:endParaRPr lang="vi-VN" sz="2400" kern="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 </a:t>
                      </a:r>
                      <a:endParaRPr lang="vi-VN" sz="1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346133711"/>
                  </a:ext>
                </a:extLst>
              </a:tr>
              <a:tr h="7414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kern="100">
                          <a:effectLst/>
                        </a:rPr>
                        <a:t>a)EU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100">
                          <a:effectLst/>
                        </a:rPr>
                        <a:t> </a:t>
                      </a:r>
                      <a:endParaRPr lang="vi-VN" sz="1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 dirty="0">
                          <a:effectLst/>
                        </a:rPr>
                        <a:t>1. </a:t>
                      </a:r>
                      <a:r>
                        <a:rPr lang="en-US" sz="2400" kern="100" dirty="0" err="1">
                          <a:effectLst/>
                        </a:rPr>
                        <a:t>Tổ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chức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Giáo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dục</a:t>
                      </a:r>
                      <a:r>
                        <a:rPr lang="en-US" sz="2400" kern="100" dirty="0">
                          <a:effectLst/>
                        </a:rPr>
                        <a:t>, Khoa </a:t>
                      </a:r>
                      <a:r>
                        <a:rPr lang="en-US" sz="2400" kern="100" dirty="0" err="1">
                          <a:effectLst/>
                        </a:rPr>
                        <a:t>học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và</a:t>
                      </a:r>
                      <a:r>
                        <a:rPr lang="en-US" sz="2400" kern="100" dirty="0">
                          <a:effectLst/>
                        </a:rPr>
                        <a:t> Văn </a:t>
                      </a:r>
                      <a:r>
                        <a:rPr lang="en-US" sz="2400" kern="100" dirty="0" err="1">
                          <a:effectLst/>
                        </a:rPr>
                        <a:t>hóa</a:t>
                      </a:r>
                      <a:r>
                        <a:rPr lang="en-US" sz="2400" kern="100" dirty="0">
                          <a:effectLst/>
                        </a:rPr>
                        <a:t> Liên </a:t>
                      </a:r>
                      <a:r>
                        <a:rPr lang="en-US" sz="2400" kern="100" dirty="0" err="1">
                          <a:effectLst/>
                        </a:rPr>
                        <a:t>hợp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quốc</a:t>
                      </a:r>
                      <a:r>
                        <a:rPr lang="en-GB" sz="2400" kern="100" dirty="0">
                          <a:effectLst/>
                        </a:rPr>
                        <a:t>.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572222647"/>
                  </a:ext>
                </a:extLst>
              </a:tr>
              <a:tr h="3572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b) </a:t>
                      </a:r>
                      <a:r>
                        <a:rPr lang="en-GB" sz="2400" kern="100">
                          <a:effectLst/>
                        </a:rPr>
                        <a:t> IAEA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100">
                          <a:effectLst/>
                        </a:rPr>
                        <a:t> </a:t>
                      </a:r>
                      <a:endParaRPr lang="vi-VN" sz="1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 dirty="0">
                          <a:effectLst/>
                        </a:rPr>
                        <a:t>2. Tổ chức Y tế Thế giới</a:t>
                      </a:r>
                      <a:r>
                        <a:rPr lang="en-GB" sz="2400" kern="100" dirty="0">
                          <a:effectLst/>
                        </a:rPr>
                        <a:t>. 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932245834"/>
                  </a:ext>
                </a:extLst>
              </a:tr>
              <a:tr h="5372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c) </a:t>
                      </a:r>
                      <a:r>
                        <a:rPr lang="en-GB" sz="2400" kern="100">
                          <a:effectLst/>
                        </a:rPr>
                        <a:t>UNESCO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100">
                          <a:effectLst/>
                        </a:rPr>
                        <a:t> </a:t>
                      </a:r>
                      <a:endParaRPr lang="vi-VN" sz="1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 dirty="0">
                          <a:effectLst/>
                        </a:rPr>
                        <a:t>3. Quỹ Nhi đồng Liên hợp quốc.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246091954"/>
                  </a:ext>
                </a:extLst>
              </a:tr>
              <a:tr h="5372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d) </a:t>
                      </a:r>
                      <a:r>
                        <a:rPr lang="en-GB" sz="2400" kern="100">
                          <a:effectLst/>
                        </a:rPr>
                        <a:t>UNICEF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100">
                          <a:effectLst/>
                        </a:rPr>
                        <a:t> </a:t>
                      </a:r>
                      <a:endParaRPr lang="vi-VN" sz="1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 dirty="0">
                          <a:effectLst/>
                        </a:rPr>
                        <a:t>4. </a:t>
                      </a:r>
                      <a:r>
                        <a:rPr lang="en-GB" sz="2400" kern="100" dirty="0">
                          <a:effectLst/>
                        </a:rPr>
                        <a:t>Liên </a:t>
                      </a:r>
                      <a:r>
                        <a:rPr lang="en-GB" sz="2400" kern="100" dirty="0" err="1">
                          <a:effectLst/>
                        </a:rPr>
                        <a:t>minh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châu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Âu</a:t>
                      </a:r>
                      <a:r>
                        <a:rPr lang="en-GB" sz="2400" kern="100" dirty="0">
                          <a:effectLst/>
                        </a:rPr>
                        <a:t>.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466946990"/>
                  </a:ext>
                </a:extLst>
              </a:tr>
              <a:tr h="5372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e) WHO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100">
                          <a:effectLst/>
                        </a:rPr>
                        <a:t> </a:t>
                      </a:r>
                      <a:endParaRPr lang="vi-VN" sz="1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5) </a:t>
                      </a:r>
                      <a:r>
                        <a:rPr lang="en-GB" sz="2400" kern="100" dirty="0" err="1">
                          <a:effectLst/>
                        </a:rPr>
                        <a:t>Cơ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quan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năng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lượng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nguyên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tử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Quốc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tế</a:t>
                      </a:r>
                      <a:r>
                        <a:rPr lang="en-GB" sz="2400" kern="100" dirty="0">
                          <a:effectLst/>
                        </a:rPr>
                        <a:t>.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000207455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图片包含 文字, 地图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9467" y="-2495754"/>
            <a:ext cx="7376096" cy="12182463"/>
          </a:xfrm>
          <a:prstGeom prst="rect">
            <a:avLst/>
          </a:prstGeom>
        </p:spPr>
      </p:pic>
      <p:sp>
        <p:nvSpPr>
          <p:cNvPr id="3" name="矩形 6"/>
          <p:cNvSpPr/>
          <p:nvPr/>
        </p:nvSpPr>
        <p:spPr>
          <a:xfrm>
            <a:off x="1143000" y="1225550"/>
            <a:ext cx="6553200" cy="3703955"/>
          </a:xfrm>
          <a:prstGeom prst="rect">
            <a:avLst/>
          </a:prstGeom>
          <a:solidFill>
            <a:srgbClr val="BBE3D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1840" y="330200"/>
            <a:ext cx="10525760" cy="6451600"/>
          </a:xfrm>
          <a:prstGeom prst="rect">
            <a:avLst/>
          </a:prstGeom>
          <a:noFill/>
          <a:ln w="28575">
            <a:solidFill>
              <a:srgbClr val="4D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05255" y="629920"/>
            <a:ext cx="4187825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1/66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1015365" y="6303010"/>
            <a:ext cx="10194290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- 4; b - 5; c - 1; d - 3; e - 2</a:t>
            </a:r>
          </a:p>
        </p:txBody>
      </p:sp>
      <p:sp>
        <p:nvSpPr>
          <p:cNvPr id="8" name="TextBox 11"/>
          <p:cNvSpPr txBox="1"/>
          <p:nvPr/>
        </p:nvSpPr>
        <p:spPr>
          <a:xfrm>
            <a:off x="1414131" y="329985"/>
            <a:ext cx="9634869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800" b="1" dirty="0">
                <a:solidFill>
                  <a:srgbClr val="0000CC"/>
                </a:solidFill>
                <a:effectLst/>
                <a:latin typeface="#9Slide03 Cabin Condensed Bold" panose="00000806000000000000" pitchFamily="2" charset="0"/>
                <a:cs typeface="Times New Roman" panose="02020603050405020304" pitchFamily="18" charset="0"/>
                <a:sym typeface="+mn-ea"/>
              </a:rPr>
              <a:t>II/ Thực hành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A6CA2007-BF47-52EC-4F50-A606B5962A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726295"/>
              </p:ext>
            </p:extLst>
          </p:nvPr>
        </p:nvGraphicFramePr>
        <p:xfrm>
          <a:off x="1229358" y="1101511"/>
          <a:ext cx="10678161" cy="50473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8140">
                  <a:extLst>
                    <a:ext uri="{9D8B030D-6E8A-4147-A177-3AD203B41FA5}">
                      <a16:colId xmlns="" xmlns:a16="http://schemas.microsoft.com/office/drawing/2014/main" val="55524524"/>
                    </a:ext>
                  </a:extLst>
                </a:gridCol>
                <a:gridCol w="1102860">
                  <a:extLst>
                    <a:ext uri="{9D8B030D-6E8A-4147-A177-3AD203B41FA5}">
                      <a16:colId xmlns="" xmlns:a16="http://schemas.microsoft.com/office/drawing/2014/main" val="2294673329"/>
                    </a:ext>
                  </a:extLst>
                </a:gridCol>
                <a:gridCol w="6617161">
                  <a:extLst>
                    <a:ext uri="{9D8B030D-6E8A-4147-A177-3AD203B41FA5}">
                      <a16:colId xmlns="" xmlns:a16="http://schemas.microsoft.com/office/drawing/2014/main" val="359263391"/>
                    </a:ext>
                  </a:extLst>
                </a:gridCol>
              </a:tblGrid>
              <a:tr h="125501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 dirty="0">
                          <a:effectLst/>
                        </a:rPr>
                        <a:t>PHIẾU HỌC TẬP SỐ </a:t>
                      </a:r>
                      <a:r>
                        <a:rPr lang="en-GB" sz="2400" kern="100" dirty="0">
                          <a:effectLst/>
                        </a:rPr>
                        <a:t>2</a:t>
                      </a:r>
                      <a:r>
                        <a:rPr lang="en-US" sz="2400" kern="100" dirty="0">
                          <a:effectLst/>
                        </a:rPr>
                        <a:t> - </a:t>
                      </a:r>
                      <a:r>
                        <a:rPr lang="en-GB" sz="2400" kern="100" dirty="0" err="1">
                          <a:effectLst/>
                        </a:rPr>
                        <a:t>Bài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tập</a:t>
                      </a:r>
                      <a:r>
                        <a:rPr lang="en-GB" sz="2400" kern="100" dirty="0">
                          <a:effectLst/>
                        </a:rPr>
                        <a:t> 1/SGK-66</a:t>
                      </a:r>
                      <a:endParaRPr lang="vi-VN" sz="24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 dirty="0" err="1">
                          <a:effectLst/>
                        </a:rPr>
                        <a:t>Ghép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các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tên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viết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tắt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của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các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tổ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chức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quốc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tế</a:t>
                      </a:r>
                      <a:r>
                        <a:rPr lang="en-GB" sz="2400" kern="100" dirty="0">
                          <a:effectLst/>
                        </a:rPr>
                        <a:t> ở </a:t>
                      </a:r>
                      <a:r>
                        <a:rPr lang="en-GB" sz="2400" kern="100" dirty="0" err="1">
                          <a:effectLst/>
                        </a:rPr>
                        <a:t>bên</a:t>
                      </a:r>
                      <a:r>
                        <a:rPr lang="en-GB" sz="2400" kern="100" dirty="0">
                          <a:effectLst/>
                        </a:rPr>
                        <a:t> A </a:t>
                      </a:r>
                      <a:r>
                        <a:rPr lang="en-GB" sz="2400" kern="100" dirty="0" err="1">
                          <a:effectLst/>
                        </a:rPr>
                        <a:t>với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tên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tiếng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Việt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phù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hợp</a:t>
                      </a:r>
                      <a:r>
                        <a:rPr lang="en-GB" sz="2400" kern="100" dirty="0">
                          <a:effectLst/>
                        </a:rPr>
                        <a:t> ở </a:t>
                      </a:r>
                      <a:r>
                        <a:rPr lang="en-GB" sz="2400" kern="100" dirty="0" err="1">
                          <a:effectLst/>
                        </a:rPr>
                        <a:t>bên</a:t>
                      </a:r>
                      <a:r>
                        <a:rPr lang="en-GB" sz="2400" kern="100" dirty="0">
                          <a:effectLst/>
                        </a:rPr>
                        <a:t> B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vi-VN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31433398"/>
                  </a:ext>
                </a:extLst>
              </a:tr>
              <a:tr h="62174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lphaUcPeriod"/>
                      </a:pPr>
                      <a:r>
                        <a:rPr lang="en-US" sz="2400" kern="100" dirty="0" err="1">
                          <a:effectLst/>
                        </a:rPr>
                        <a:t>Tên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viết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tắt</a:t>
                      </a:r>
                      <a:endParaRPr lang="vi-VN" sz="24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 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 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lphaUcPeriod"/>
                      </a:pPr>
                      <a:r>
                        <a:rPr lang="en-US" sz="2400" kern="100">
                          <a:effectLst/>
                        </a:rPr>
                        <a:t>Tên tiếng Việt</a:t>
                      </a:r>
                      <a:endParaRPr lang="vi-VN" sz="2400" kern="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 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346133711"/>
                  </a:ext>
                </a:extLst>
              </a:tr>
              <a:tr h="7414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kern="100">
                          <a:effectLst/>
                        </a:rPr>
                        <a:t>a)EU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 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1. </a:t>
                      </a:r>
                      <a:r>
                        <a:rPr lang="en-US" sz="2400" kern="100">
                          <a:effectLst/>
                        </a:rPr>
                        <a:t>Tổ chức Giáo dục, Khoa học và Văn hóa Liên hợp quốc</a:t>
                      </a:r>
                      <a:r>
                        <a:rPr lang="en-GB" sz="2400" kern="100">
                          <a:effectLst/>
                        </a:rPr>
                        <a:t>.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572222647"/>
                  </a:ext>
                </a:extLst>
              </a:tr>
              <a:tr h="3572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b) </a:t>
                      </a:r>
                      <a:r>
                        <a:rPr lang="en-GB" sz="2400" kern="100">
                          <a:effectLst/>
                        </a:rPr>
                        <a:t> IAEA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 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2. Tổ chức Y tế Thế giới</a:t>
                      </a:r>
                      <a:r>
                        <a:rPr lang="en-GB" sz="2400" kern="100">
                          <a:effectLst/>
                        </a:rPr>
                        <a:t>. 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932245834"/>
                  </a:ext>
                </a:extLst>
              </a:tr>
              <a:tr h="5372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c) </a:t>
                      </a:r>
                      <a:r>
                        <a:rPr lang="en-GB" sz="2400" kern="100">
                          <a:effectLst/>
                        </a:rPr>
                        <a:t>UNESCO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 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3. Quỹ Nhi đồng Liên hợp quốc.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246091954"/>
                  </a:ext>
                </a:extLst>
              </a:tr>
              <a:tr h="5372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d) </a:t>
                      </a:r>
                      <a:r>
                        <a:rPr lang="en-GB" sz="2400" kern="100">
                          <a:effectLst/>
                        </a:rPr>
                        <a:t>UNICEF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 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4. </a:t>
                      </a:r>
                      <a:r>
                        <a:rPr lang="en-GB" sz="2400" kern="100">
                          <a:effectLst/>
                        </a:rPr>
                        <a:t>Liên minh châu Âu.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466946990"/>
                  </a:ext>
                </a:extLst>
              </a:tr>
              <a:tr h="5372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e) WHO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 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5) </a:t>
                      </a:r>
                      <a:r>
                        <a:rPr lang="en-GB" sz="2400" kern="100" dirty="0" err="1">
                          <a:effectLst/>
                        </a:rPr>
                        <a:t>Cơ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quan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năng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lượng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nguyên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tử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Quốc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tế</a:t>
                      </a:r>
                      <a:r>
                        <a:rPr lang="en-GB" sz="2400" kern="100" dirty="0">
                          <a:effectLst/>
                        </a:rPr>
                        <a:t>.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00020745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05648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图片包含 文字, 地图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9467" y="-2495754"/>
            <a:ext cx="7376096" cy="12182463"/>
          </a:xfrm>
          <a:prstGeom prst="rect">
            <a:avLst/>
          </a:prstGeom>
        </p:spPr>
      </p:pic>
      <p:sp>
        <p:nvSpPr>
          <p:cNvPr id="3" name="矩形 6"/>
          <p:cNvSpPr/>
          <p:nvPr/>
        </p:nvSpPr>
        <p:spPr>
          <a:xfrm>
            <a:off x="1143000" y="1225550"/>
            <a:ext cx="6553200" cy="3703955"/>
          </a:xfrm>
          <a:prstGeom prst="rect">
            <a:avLst/>
          </a:prstGeom>
          <a:solidFill>
            <a:srgbClr val="BBE3D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330200"/>
            <a:ext cx="10403840" cy="6451600"/>
          </a:xfrm>
          <a:prstGeom prst="rect">
            <a:avLst/>
          </a:prstGeom>
          <a:noFill/>
          <a:ln w="28575">
            <a:solidFill>
              <a:srgbClr val="4D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05255" y="723265"/>
            <a:ext cx="4431665" cy="417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2/66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7605395" y="308737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11"/>
          <p:cNvSpPr txBox="1"/>
          <p:nvPr/>
        </p:nvSpPr>
        <p:spPr>
          <a:xfrm>
            <a:off x="1414131" y="329985"/>
            <a:ext cx="9634869" cy="515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400" dirty="0">
                <a:solidFill>
                  <a:srgbClr val="0000CC"/>
                </a:solidFill>
                <a:effectLst/>
                <a:latin typeface="#9Slide03 Cabin Condensed Bold" panose="00000806000000000000" pitchFamily="2" charset="0"/>
                <a:cs typeface="Times New Roman" panose="02020603050405020304" pitchFamily="18" charset="0"/>
                <a:sym typeface="+mn-ea"/>
              </a:rPr>
              <a:t>II/ Thực hành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36D636DF-1F4F-37CB-D405-6DC08B78C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767972"/>
              </p:ext>
            </p:extLst>
          </p:nvPr>
        </p:nvGraphicFramePr>
        <p:xfrm>
          <a:off x="1414130" y="1268161"/>
          <a:ext cx="9070988" cy="43999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0670">
                  <a:extLst>
                    <a:ext uri="{9D8B030D-6E8A-4147-A177-3AD203B41FA5}">
                      <a16:colId xmlns="" xmlns:a16="http://schemas.microsoft.com/office/drawing/2014/main" val="1615248939"/>
                    </a:ext>
                  </a:extLst>
                </a:gridCol>
                <a:gridCol w="5618480">
                  <a:extLst>
                    <a:ext uri="{9D8B030D-6E8A-4147-A177-3AD203B41FA5}">
                      <a16:colId xmlns="" xmlns:a16="http://schemas.microsoft.com/office/drawing/2014/main" val="819425314"/>
                    </a:ext>
                  </a:extLst>
                </a:gridCol>
                <a:gridCol w="2021838">
                  <a:extLst>
                    <a:ext uri="{9D8B030D-6E8A-4147-A177-3AD203B41FA5}">
                      <a16:colId xmlns="" xmlns:a16="http://schemas.microsoft.com/office/drawing/2014/main" val="1698342692"/>
                    </a:ext>
                  </a:extLst>
                </a:gridCol>
              </a:tblGrid>
              <a:tr h="157169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 dirty="0">
                          <a:effectLst/>
                        </a:rPr>
                        <a:t>PHIẾU HỌC TẬP SỐ 3</a:t>
                      </a:r>
                      <a:endParaRPr lang="vi-VN" sz="24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BÀI TẬP 2/</a:t>
                      </a:r>
                      <a:r>
                        <a:rPr lang="en-US" sz="2400" kern="100" dirty="0">
                          <a:effectLst/>
                        </a:rPr>
                        <a:t>66</a:t>
                      </a:r>
                      <a:endParaRPr lang="vi-VN" sz="24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kern="100" dirty="0" err="1">
                          <a:effectLst/>
                        </a:rPr>
                        <a:t>Tìm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tên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viết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tắt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của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các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tổ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chức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quốc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tế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27188400"/>
                  </a:ext>
                </a:extLst>
              </a:tr>
              <a:tr h="5276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Câu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Ý nghĩa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Tên viết tắt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44669091"/>
                  </a:ext>
                </a:extLst>
              </a:tr>
              <a:tr h="591146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a,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Quỹ Tiền tệ Quốc tế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8715" marR="217233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 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35229297"/>
                  </a:ext>
                </a:extLst>
              </a:tr>
              <a:tr h="591146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Ngân hàng Thế giới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 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61141782"/>
                  </a:ext>
                </a:extLst>
              </a:tr>
              <a:tr h="5911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b,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 dirty="0">
                          <a:effectLst/>
                        </a:rPr>
                        <a:t>Tổ chức Thương mại Thế giới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 dirty="0">
                          <a:effectLst/>
                        </a:rPr>
                        <a:t> 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67058768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图片包含 文字, 地图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9467" y="-2495754"/>
            <a:ext cx="7376096" cy="12182463"/>
          </a:xfrm>
          <a:prstGeom prst="rect">
            <a:avLst/>
          </a:prstGeom>
        </p:spPr>
      </p:pic>
      <p:sp>
        <p:nvSpPr>
          <p:cNvPr id="3" name="矩形 6"/>
          <p:cNvSpPr/>
          <p:nvPr/>
        </p:nvSpPr>
        <p:spPr>
          <a:xfrm>
            <a:off x="1143000" y="1225550"/>
            <a:ext cx="6553200" cy="3703955"/>
          </a:xfrm>
          <a:prstGeom prst="rect">
            <a:avLst/>
          </a:prstGeom>
          <a:solidFill>
            <a:srgbClr val="BBE3D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330200"/>
            <a:ext cx="10403840" cy="6451600"/>
          </a:xfrm>
          <a:prstGeom prst="rect">
            <a:avLst/>
          </a:prstGeom>
          <a:noFill/>
          <a:ln w="28575">
            <a:solidFill>
              <a:srgbClr val="4D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05255" y="723265"/>
            <a:ext cx="4431665" cy="417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2/66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7605395" y="308737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11"/>
          <p:cNvSpPr txBox="1"/>
          <p:nvPr/>
        </p:nvSpPr>
        <p:spPr>
          <a:xfrm>
            <a:off x="1414131" y="329985"/>
            <a:ext cx="9634869" cy="515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400" dirty="0">
                <a:solidFill>
                  <a:srgbClr val="0000CC"/>
                </a:solidFill>
                <a:effectLst/>
                <a:latin typeface="#9Slide03 Cabin Condensed Bold" panose="00000806000000000000" pitchFamily="2" charset="0"/>
                <a:cs typeface="Times New Roman" panose="02020603050405020304" pitchFamily="18" charset="0"/>
                <a:sym typeface="+mn-ea"/>
              </a:rPr>
              <a:t>II/ Thực hành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0ACF9F31-221C-A9EC-33B2-4C4EA6845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245023"/>
              </p:ext>
            </p:extLst>
          </p:nvPr>
        </p:nvGraphicFramePr>
        <p:xfrm>
          <a:off x="1405254" y="1472470"/>
          <a:ext cx="9679306" cy="52484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9946">
                  <a:extLst>
                    <a:ext uri="{9D8B030D-6E8A-4147-A177-3AD203B41FA5}">
                      <a16:colId xmlns="" xmlns:a16="http://schemas.microsoft.com/office/drawing/2014/main" val="1507740815"/>
                    </a:ext>
                  </a:extLst>
                </a:gridCol>
                <a:gridCol w="5759614">
                  <a:extLst>
                    <a:ext uri="{9D8B030D-6E8A-4147-A177-3AD203B41FA5}">
                      <a16:colId xmlns="" xmlns:a16="http://schemas.microsoft.com/office/drawing/2014/main" val="3828202967"/>
                    </a:ext>
                  </a:extLst>
                </a:gridCol>
                <a:gridCol w="1819746">
                  <a:extLst>
                    <a:ext uri="{9D8B030D-6E8A-4147-A177-3AD203B41FA5}">
                      <a16:colId xmlns="" xmlns:a16="http://schemas.microsoft.com/office/drawing/2014/main" val="875531326"/>
                    </a:ext>
                  </a:extLst>
                </a:gridCol>
              </a:tblGrid>
              <a:tr h="119135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 dirty="0">
                          <a:effectLst/>
                        </a:rPr>
                        <a:t>PHIẾU HỌC TẬP SỐ 3</a:t>
                      </a:r>
                      <a:endParaRPr lang="vi-VN" sz="24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BÀI TẬP 2/</a:t>
                      </a:r>
                      <a:r>
                        <a:rPr lang="en-US" sz="2400" kern="100" dirty="0">
                          <a:effectLst/>
                        </a:rPr>
                        <a:t>66</a:t>
                      </a:r>
                      <a:endParaRPr lang="vi-VN" sz="24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kern="100" dirty="0" err="1">
                          <a:effectLst/>
                        </a:rPr>
                        <a:t>Tìm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tên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viết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tắt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của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các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tổ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chức</a:t>
                      </a:r>
                      <a:r>
                        <a:rPr lang="en-US" sz="2400" kern="100" dirty="0">
                          <a:effectLst/>
                        </a:rPr>
                        <a:t>  </a:t>
                      </a:r>
                      <a:r>
                        <a:rPr lang="en-US" sz="2400" kern="100" dirty="0" err="1">
                          <a:effectLst/>
                        </a:rPr>
                        <a:t>quốc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tế</a:t>
                      </a:r>
                      <a:endParaRPr lang="en-US" sz="24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98" marR="63298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3601630"/>
                  </a:ext>
                </a:extLst>
              </a:tr>
              <a:tr h="13385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Câu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98" marR="63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Ý nghĩa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98" marR="63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Tên viết tắt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98" marR="63298" marT="0" marB="0"/>
                </a:tc>
                <a:extLst>
                  <a:ext uri="{0D108BD9-81ED-4DB2-BD59-A6C34878D82A}">
                    <a16:rowId xmlns="" xmlns:a16="http://schemas.microsoft.com/office/drawing/2014/main" val="586836611"/>
                  </a:ext>
                </a:extLst>
              </a:tr>
              <a:tr h="515704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a,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98" marR="632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Quỹ Tiền tệ Quốc tế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98" marR="63298" marT="0" marB="0"/>
                </a:tc>
                <a:tc>
                  <a:txBody>
                    <a:bodyPr/>
                    <a:lstStyle/>
                    <a:p>
                      <a:pPr marL="1148715" marR="2172335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98" marR="63298" marT="0" marB="0"/>
                </a:tc>
                <a:extLst>
                  <a:ext uri="{0D108BD9-81ED-4DB2-BD59-A6C34878D82A}">
                    <a16:rowId xmlns="" xmlns:a16="http://schemas.microsoft.com/office/drawing/2014/main" val="2311500824"/>
                  </a:ext>
                </a:extLst>
              </a:tr>
              <a:tr h="515704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Ngân hàng Thế giới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98" marR="632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WB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98" marR="63298" marT="0" marB="0"/>
                </a:tc>
                <a:extLst>
                  <a:ext uri="{0D108BD9-81ED-4DB2-BD59-A6C34878D82A}">
                    <a16:rowId xmlns="" xmlns:a16="http://schemas.microsoft.com/office/drawing/2014/main" val="3596753501"/>
                  </a:ext>
                </a:extLst>
              </a:tr>
              <a:tr h="7899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b,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98" marR="632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Tổ chức Thương mại Thế giới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98" marR="632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 dirty="0">
                          <a:effectLst/>
                        </a:rPr>
                        <a:t>WTO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98" marR="63298" marT="0" marB="0"/>
                </a:tc>
                <a:extLst>
                  <a:ext uri="{0D108BD9-81ED-4DB2-BD59-A6C34878D82A}">
                    <a16:rowId xmlns="" xmlns:a16="http://schemas.microsoft.com/office/drawing/2014/main" val="218277596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13B09C8-37BA-E823-FC94-9249483E31BB}"/>
              </a:ext>
            </a:extLst>
          </p:cNvPr>
          <p:cNvSpPr txBox="1"/>
          <p:nvPr/>
        </p:nvSpPr>
        <p:spPr>
          <a:xfrm>
            <a:off x="9276080" y="4899445"/>
            <a:ext cx="6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IMF</a:t>
            </a:r>
            <a:endParaRPr lang="vi-VN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3207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图片包含 文字, 地图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9467" y="-2495754"/>
            <a:ext cx="7376096" cy="12182463"/>
          </a:xfrm>
          <a:prstGeom prst="rect">
            <a:avLst/>
          </a:prstGeom>
        </p:spPr>
      </p:pic>
      <p:sp>
        <p:nvSpPr>
          <p:cNvPr id="3" name="矩形 6"/>
          <p:cNvSpPr/>
          <p:nvPr/>
        </p:nvSpPr>
        <p:spPr>
          <a:xfrm>
            <a:off x="1143000" y="1225550"/>
            <a:ext cx="6553200" cy="3703955"/>
          </a:xfrm>
          <a:prstGeom prst="rect">
            <a:avLst/>
          </a:prstGeom>
          <a:solidFill>
            <a:srgbClr val="BBE3D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407035"/>
            <a:ext cx="10342880" cy="6374765"/>
          </a:xfrm>
          <a:prstGeom prst="rect">
            <a:avLst/>
          </a:prstGeom>
          <a:noFill/>
          <a:ln w="28575">
            <a:solidFill>
              <a:srgbClr val="4D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5036" y="602615"/>
            <a:ext cx="3670935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3/66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7605395" y="308737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11"/>
          <p:cNvSpPr txBox="1"/>
          <p:nvPr/>
        </p:nvSpPr>
        <p:spPr>
          <a:xfrm>
            <a:off x="1414131" y="329985"/>
            <a:ext cx="9634869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800" b="1" dirty="0">
                <a:solidFill>
                  <a:srgbClr val="0000CC"/>
                </a:solidFill>
                <a:effectLst/>
                <a:latin typeface="#9Slide03 Cabin Condensed Bold" panose="00000806000000000000" pitchFamily="2" charset="0"/>
                <a:cs typeface="Times New Roman" panose="02020603050405020304" pitchFamily="18" charset="0"/>
                <a:sym typeface="+mn-ea"/>
              </a:rPr>
              <a:t>II/ Thực hành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Star: 5 Points 6">
            <a:extLst>
              <a:ext uri="{FF2B5EF4-FFF2-40B4-BE49-F238E27FC236}">
                <a16:creationId xmlns="" xmlns:a16="http://schemas.microsoft.com/office/drawing/2014/main" id="{2D462F1A-52B7-6435-9586-4AFA5F52E4A1}"/>
              </a:ext>
            </a:extLst>
          </p:cNvPr>
          <p:cNvSpPr/>
          <p:nvPr/>
        </p:nvSpPr>
        <p:spPr>
          <a:xfrm>
            <a:off x="1036320" y="876085"/>
            <a:ext cx="6360160" cy="5250395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9EF5BA4-E8DC-5731-FB86-D67D8BF69D7B}"/>
              </a:ext>
            </a:extLst>
          </p:cNvPr>
          <p:cNvSpPr txBox="1"/>
          <p:nvPr/>
        </p:nvSpPr>
        <p:spPr>
          <a:xfrm>
            <a:off x="2878756" y="2722132"/>
            <a:ext cx="2864923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>
              <a:lnSpc>
                <a:spcPct val="150000"/>
              </a:lnSpc>
            </a:pP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D327359C-9763-1683-9610-B0CD189CBE80}"/>
              </a:ext>
            </a:extLst>
          </p:cNvPr>
          <p:cNvSpPr/>
          <p:nvPr/>
        </p:nvSpPr>
        <p:spPr>
          <a:xfrm>
            <a:off x="7233920" y="860453"/>
            <a:ext cx="4023360" cy="199830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Chủ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tắt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quốc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6DF4B8E-1A43-2CA9-7181-3B927CDF7937}"/>
              </a:ext>
            </a:extLst>
          </p:cNvPr>
          <p:cNvSpPr/>
          <p:nvPr/>
        </p:nvSpPr>
        <p:spPr>
          <a:xfrm>
            <a:off x="6768662" y="3221738"/>
            <a:ext cx="4488618" cy="34043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Luật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chơi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Chia 2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mỗi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3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bạn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tham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gia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Dựa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vào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chuẩn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bị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ở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nhà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thời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gian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2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phút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nào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ghi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nhiều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gọi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chính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xác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nhất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sẽ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giành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thắng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ctr"/>
            <a:endParaRPr lang="vi-VN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1F19822-A316-4973-8F67-AE8CA58D2D9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J{41F1D325-94E3-489E-99D8-87495C529151}&quot;,&quot;E:\\THƯ VIỆN SỐ 9\\Bài 3_V9_Cánh Diều (1)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3.3 THỰC HÀNH TIẾNG VIỆ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89A2B6-E9DD-4D05-B5D5-8927D7AF759B}:29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40AB08-D9A1-469B-A0D9-0F8FFC47FC07}:30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A8B680-486E-41C1-82A4-1AF04EC32513}:28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E64CE1-96DF-4397-8C4B-85216BA78261}:26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7615F7-3275-444F-8D6C-9A28647B73B1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87692B2-1479-49E9-A62B-7068B000FD0B}:27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4CED8D5-2774-4E20-B2F9-A7FFA22924E1}:30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FE482F-0C71-43B3-8FEA-E50BAFCDD5ED}:29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53F4C3-0A2B-48BC-B775-8A6A19D4ABE9}:30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BC98E9-BF6B-45DE-8810-6773A1C51D12}:29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D00659-DD0F-4497-B9A4-275CDB39243F}:30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961</Words>
  <Application>Microsoft Office PowerPoint</Application>
  <PresentationFormat>Widescreen</PresentationFormat>
  <Paragraphs>137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SimSun</vt:lpstr>
      <vt:lpstr>#9Slide03 Cabin Condensed Bold</vt:lpstr>
      <vt:lpstr>Algerian</vt:lpstr>
      <vt:lpstr>Arial</vt:lpstr>
      <vt:lpstr>Calibri</vt:lpstr>
      <vt:lpstr>Calibri Light</vt:lpstr>
      <vt:lpstr>Times New Roman</vt:lpstr>
      <vt:lpstr>等线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3.3 THỰC HÀNH TIẾNG VIỆT</dc:title>
  <dc:creator>admin</dc:creator>
  <cp:lastModifiedBy>DELL</cp:lastModifiedBy>
  <cp:revision>37</cp:revision>
  <dcterms:created xsi:type="dcterms:W3CDTF">2022-06-13T13:46:00Z</dcterms:created>
  <dcterms:modified xsi:type="dcterms:W3CDTF">2025-02-06T08:07:17Z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E39BD0B262CC4649AB91B36494A2D08E</vt:lpwstr>
  </property>
  <property fmtid="{D5CDD505-2E9C-101B-9397-08002B2CF9AE}" pid="3" name="KSOProductBuildVer">
    <vt:lpwstr>1033-11.2.0.11537</vt:lpwstr>
  </property>
</Properties>
</file>