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74" d="100"/>
          <a:sy n="74" d="100"/>
        </p:scale>
        <p:origin x="80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156253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2025/2/6</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978973F-3892-4653-8DE2-CDC9C337C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xmlns=""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WordArt 3"/>
          <p:cNvSpPr>
            <a:spLocks noChangeArrowheads="1" noChangeShapeType="1" noTextEdit="1"/>
          </p:cNvSpPr>
          <p:nvPr/>
        </p:nvSpPr>
        <p:spPr bwMode="auto">
          <a:xfrm>
            <a:off x="3355406" y="2497843"/>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TRỰC TIẾP, </a:t>
            </a:r>
          </a:p>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GIÁN TIẾP</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 name="WordArt 3">
            <a:extLst>
              <a:ext uri="{FF2B5EF4-FFF2-40B4-BE49-F238E27FC236}">
                <a16:creationId xmlns:a16="http://schemas.microsoft.com/office/drawing/2014/main" xmlns="" id="{70685837-4721-AD08-0C3F-56F5C8007919}"/>
              </a:ext>
            </a:extLst>
          </p:cNvPr>
          <p:cNvSpPr>
            <a:spLocks noChangeArrowheads="1" noChangeShapeType="1" noTextEdit="1"/>
          </p:cNvSpPr>
          <p:nvPr/>
        </p:nvSpPr>
        <p:spPr bwMode="auto">
          <a:xfrm>
            <a:off x="1305782" y="509899"/>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THỰC HÀNH TIẾNG VIỆT</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618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638449"/>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b. Sau khi thằng con đi, lão tự bảo rằng cái vườn là của con ta. Hồi còn mồ ma mẹ nó, mẹ nó cố thắt lưng buộc bụng, dè sẻn mãi, mới để ra được năm mươi đồng bạc tậu.</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c. Nhà văn Xu-khôm-lin-xki đã nói rằng con người sinh ra không phải để tiêu biến như một hạt cát vô danh. Họ sinh ra để in dấu ấn lại trên mặt đất, in dấu ấn lại trong trái tim người khác.</a:t>
            </a:r>
            <a:endParaRPr lang="en-US" sz="32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554867957"/>
      </p:ext>
    </p:extLst>
  </p:cSld>
  <p:clrMapOvr>
    <a:masterClrMapping/>
  </p:clrMapOvr>
  <p:transition spd="slow" advClick="0" advTm="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875522" y="789188"/>
            <a:ext cx="10440955" cy="3858749"/>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4: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Yêu cầu về hình thức:</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Đoạn văn từ 8-10 câu</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Có sử dụng lời dẫn trực tiếp trong đề bài</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 Yêu cầu về nội dung: Chủ đề “tinh thần yêu nước của nhân dân ta”.</a:t>
            </a:r>
            <a:endParaRPr lang="en-US" sz="32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791179676"/>
      </p:ext>
    </p:extLst>
  </p:cSld>
  <p:clrMapOvr>
    <a:masterClrMapping/>
  </p:clrMapOvr>
  <p:transition spd="slow" advClick="0"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782216" y="2011498"/>
            <a:ext cx="10440955" cy="1842812"/>
          </a:xfrm>
          <a:prstGeom prst="rect">
            <a:avLst/>
          </a:prstGeom>
          <a:noFill/>
        </p:spPr>
        <p:txBody>
          <a:bodyPr wrap="square">
            <a:spAutoFit/>
          </a:bodyPr>
          <a:lstStyle/>
          <a:p>
            <a:pPr marL="0" marR="0" algn="ctr">
              <a:lnSpc>
                <a:spcPct val="107000"/>
              </a:lnSpc>
              <a:spcBef>
                <a:spcPts val="0"/>
              </a:spcBef>
              <a:spcAft>
                <a:spcPts val="800"/>
              </a:spcAft>
            </a:pPr>
            <a:r>
              <a:rPr lang="vi-VN" sz="3200" b="1" kern="100" dirty="0">
                <a:solidFill>
                  <a:srgbClr val="FF0000"/>
                </a:solidFill>
                <a:effectLst/>
                <a:latin typeface="Times New Roman" panose="02020603050405020304" pitchFamily="18" charset="0"/>
                <a:ea typeface="Calibri" panose="020F0502020204030204" pitchFamily="34" charset="0"/>
              </a:rPr>
              <a:t>Củng cố, dặn dò</a:t>
            </a:r>
            <a:endParaRPr lang="en-US" sz="3200" kern="100" dirty="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HS về nhà học bài, hoàn thiện bài tập</a:t>
            </a:r>
            <a:endParaRPr lang="en-US" sz="3200" kern="100" dirty="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Chuẩn bị bài: Thực hành đọc hiểu </a:t>
            </a:r>
            <a:r>
              <a:rPr lang="vi-VN" sz="3200" i="1" kern="100" dirty="0">
                <a:effectLst/>
                <a:latin typeface="Times New Roman" panose="02020603050405020304" pitchFamily="18" charset="0"/>
                <a:ea typeface="Calibri" panose="020F0502020204030204" pitchFamily="34" charset="0"/>
              </a:rPr>
              <a:t>“Chiếc lược ngà”.</a:t>
            </a:r>
            <a:endParaRPr lang="en-US" sz="32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138732621"/>
      </p:ext>
    </p:extLst>
  </p:cSld>
  <p:clrMapOvr>
    <a:masterClrMapping/>
  </p:clrMapOvr>
  <p:transition spd="slow" advClick="0" advTm="1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txBox="1">
            <a:spLocks noChangeArrowheads="1"/>
          </p:cNvSpPr>
          <p:nvPr/>
        </p:nvSpPr>
        <p:spPr>
          <a:xfrm>
            <a:off x="1054359" y="384468"/>
            <a:ext cx="43434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I.</a:t>
            </a:r>
            <a:r>
              <a:rPr lang="vi-VN" sz="4000" b="1" i="1" dirty="0">
                <a:solidFill>
                  <a:srgbClr val="FF0000"/>
                </a:solidFill>
                <a:latin typeface="Times New Roman" panose="02020603050405020304" pitchFamily="18" charset="0"/>
                <a:ea typeface="Symbola"/>
                <a:cs typeface="Symbola"/>
              </a:rPr>
              <a:t> Tri thức Ngữ văn</a:t>
            </a:r>
            <a:endPar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FDE9761-4EDF-B7BB-521F-356011D51E3E}"/>
              </a:ext>
            </a:extLst>
          </p:cNvPr>
          <p:cNvSpPr txBox="1"/>
          <p:nvPr/>
        </p:nvSpPr>
        <p:spPr>
          <a:xfrm>
            <a:off x="828092" y="1174335"/>
            <a:ext cx="9827468" cy="983283"/>
          </a:xfrm>
          <a:prstGeom prst="rect">
            <a:avLst/>
          </a:prstGeom>
          <a:noFill/>
        </p:spPr>
        <p:txBody>
          <a:bodyPr wrap="square">
            <a:spAutoFit/>
          </a:bodyPr>
          <a:lstStyle/>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 Nhiệm vụ thảo luận nhóm 4 HS trong 3 phút: Thống nhất đáp án Phiếu học tập</a:t>
            </a:r>
            <a:endParaRPr lang="en-US" sz="2800" kern="100" dirty="0">
              <a:effectLst/>
              <a:latin typeface="Times New Roman" panose="02020603050405020304" pitchFamily="18" charset="0"/>
              <a:ea typeface="Calibri" panose="020F0502020204030204" pitchFamily="34" charset="0"/>
            </a:endParaRPr>
          </a:p>
        </p:txBody>
      </p:sp>
      <p:graphicFrame>
        <p:nvGraphicFramePr>
          <p:cNvPr id="4" name="Table 3">
            <a:extLst>
              <a:ext uri="{FF2B5EF4-FFF2-40B4-BE49-F238E27FC236}">
                <a16:creationId xmlns:a16="http://schemas.microsoft.com/office/drawing/2014/main" xmlns="" id="{1C178C70-9F58-EF06-8CD2-FCA553633C0A}"/>
              </a:ext>
            </a:extLst>
          </p:cNvPr>
          <p:cNvGraphicFramePr>
            <a:graphicFrameLocks noGrp="1"/>
          </p:cNvGraphicFramePr>
          <p:nvPr>
            <p:extLst>
              <p:ext uri="{D42A27DB-BD31-4B8C-83A1-F6EECF244321}">
                <p14:modId xmlns:p14="http://schemas.microsoft.com/office/powerpoint/2010/main" val="1077655679"/>
              </p:ext>
            </p:extLst>
          </p:nvPr>
        </p:nvGraphicFramePr>
        <p:xfrm>
          <a:off x="933062" y="2520258"/>
          <a:ext cx="9946433" cy="3634562"/>
        </p:xfrm>
        <a:graphic>
          <a:graphicData uri="http://schemas.openxmlformats.org/drawingml/2006/table">
            <a:tbl>
              <a:tblPr firstRow="1" firstCol="1" bandRow="1">
                <a:tableStyleId>{5C22544A-7EE6-4342-B048-85BDC9FD1C3A}</a:tableStyleId>
              </a:tblPr>
              <a:tblGrid>
                <a:gridCol w="5419266">
                  <a:extLst>
                    <a:ext uri="{9D8B030D-6E8A-4147-A177-3AD203B41FA5}">
                      <a16:colId xmlns:a16="http://schemas.microsoft.com/office/drawing/2014/main" xmlns="" val="1842081221"/>
                    </a:ext>
                  </a:extLst>
                </a:gridCol>
                <a:gridCol w="1636690">
                  <a:extLst>
                    <a:ext uri="{9D8B030D-6E8A-4147-A177-3AD203B41FA5}">
                      <a16:colId xmlns:a16="http://schemas.microsoft.com/office/drawing/2014/main" xmlns="" val="1141159522"/>
                    </a:ext>
                  </a:extLst>
                </a:gridCol>
                <a:gridCol w="1564454">
                  <a:extLst>
                    <a:ext uri="{9D8B030D-6E8A-4147-A177-3AD203B41FA5}">
                      <a16:colId xmlns:a16="http://schemas.microsoft.com/office/drawing/2014/main" xmlns="" val="1653007962"/>
                    </a:ext>
                  </a:extLst>
                </a:gridCol>
                <a:gridCol w="1326023">
                  <a:extLst>
                    <a:ext uri="{9D8B030D-6E8A-4147-A177-3AD203B41FA5}">
                      <a16:colId xmlns:a16="http://schemas.microsoft.com/office/drawing/2014/main" xmlns="" val="3363903974"/>
                    </a:ext>
                  </a:extLst>
                </a:gridCol>
              </a:tblGrid>
              <a:tr h="911682">
                <a:tc>
                  <a:txBody>
                    <a:bodyPr/>
                    <a:lstStyle/>
                    <a:p>
                      <a:pPr marL="0" marR="0" algn="ctr">
                        <a:lnSpc>
                          <a:spcPct val="107000"/>
                        </a:lnSpc>
                        <a:spcBef>
                          <a:spcPts val="0"/>
                        </a:spcBef>
                        <a:spcAft>
                          <a:spcPts val="800"/>
                        </a:spcAft>
                      </a:pPr>
                      <a:r>
                        <a:rPr lang="vi-VN" sz="2800" kern="100" dirty="0">
                          <a:effectLst/>
                          <a:latin typeface="+mj-lt"/>
                        </a:rPr>
                        <a:t>PHIẾU HỌC TẬP</a:t>
                      </a:r>
                      <a:endParaRPr lang="en-US" sz="2800" kern="100" dirty="0">
                        <a:effectLst/>
                        <a:latin typeface="+mj-lt"/>
                        <a:ea typeface="Calibri" panose="020F0502020204030204" pitchFamily="34" charset="0"/>
                      </a:endParaRPr>
                    </a:p>
                  </a:txBody>
                  <a:tcPr marL="68580" marR="68580" marT="0" marB="0"/>
                </a:tc>
                <a:tc>
                  <a:txBody>
                    <a:bodyPr/>
                    <a:lstStyle/>
                    <a:p>
                      <a:endParaRPr lang="en-US" sz="3600" dirty="0">
                        <a:latin typeface="+mj-lt"/>
                      </a:endParaRPr>
                    </a:p>
                  </a:txBody>
                  <a:tcPr/>
                </a:tc>
                <a:tc>
                  <a:txBody>
                    <a:bodyPr/>
                    <a:lstStyle/>
                    <a:p>
                      <a:endParaRPr lang="en-US" sz="3600">
                        <a:latin typeface="+mj-lt"/>
                      </a:endParaRPr>
                    </a:p>
                  </a:txBody>
                  <a:tcPr/>
                </a:tc>
                <a:tc>
                  <a:txBody>
                    <a:bodyPr/>
                    <a:lstStyle/>
                    <a:p>
                      <a:endParaRPr lang="en-US" sz="3600">
                        <a:latin typeface="+mj-lt"/>
                      </a:endParaRPr>
                    </a:p>
                  </a:txBody>
                  <a:tcPr/>
                </a:tc>
                <a:extLst>
                  <a:ext uri="{0D108BD9-81ED-4DB2-BD59-A6C34878D82A}">
                    <a16:rowId xmlns:a16="http://schemas.microsoft.com/office/drawing/2014/main" xmlns="" val="2296909336"/>
                  </a:ext>
                </a:extLst>
              </a:tr>
              <a:tr h="530231">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Khái niệm</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Đặc điểm</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Ví dụ</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xmlns="" val="3980370602"/>
                  </a:ext>
                </a:extLst>
              </a:tr>
              <a:tr h="563176">
                <a:tc>
                  <a:txBody>
                    <a:bodyPr/>
                    <a:lstStyle/>
                    <a:p>
                      <a:pPr marL="0" marR="0">
                        <a:lnSpc>
                          <a:spcPct val="107000"/>
                        </a:lnSpc>
                        <a:spcBef>
                          <a:spcPts val="0"/>
                        </a:spcBef>
                        <a:spcAft>
                          <a:spcPts val="800"/>
                        </a:spcAft>
                      </a:pPr>
                      <a:r>
                        <a:rPr lang="vi-VN" sz="2800" kern="100">
                          <a:effectLst/>
                          <a:latin typeface="+mj-lt"/>
                        </a:rPr>
                        <a:t>Cách dẫn trực tiếp</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xmlns="" val="2753977996"/>
                  </a:ext>
                </a:extLst>
              </a:tr>
              <a:tr h="530231">
                <a:tc>
                  <a:txBody>
                    <a:bodyPr/>
                    <a:lstStyle/>
                    <a:p>
                      <a:pPr marL="0" marR="0">
                        <a:lnSpc>
                          <a:spcPct val="107000"/>
                        </a:lnSpc>
                        <a:spcBef>
                          <a:spcPts val="0"/>
                        </a:spcBef>
                        <a:spcAft>
                          <a:spcPts val="800"/>
                        </a:spcAft>
                      </a:pPr>
                      <a:r>
                        <a:rPr lang="vi-VN" sz="2800" kern="100">
                          <a:effectLst/>
                          <a:latin typeface="+mj-lt"/>
                        </a:rPr>
                        <a:t>Cách dẫn gián tiếp</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xmlns="" val="1616232356"/>
                  </a:ext>
                </a:extLst>
              </a:tr>
              <a:tr h="1099242">
                <a:tc>
                  <a:txBody>
                    <a:bodyPr/>
                    <a:lstStyle/>
                    <a:p>
                      <a:pPr marL="0" marR="0">
                        <a:lnSpc>
                          <a:spcPct val="107000"/>
                        </a:lnSpc>
                        <a:spcBef>
                          <a:spcPts val="0"/>
                        </a:spcBef>
                        <a:spcAft>
                          <a:spcPts val="800"/>
                        </a:spcAft>
                      </a:pPr>
                      <a:r>
                        <a:rPr lang="vi-VN" sz="2800" kern="100">
                          <a:effectLst/>
                          <a:latin typeface="+mj-lt"/>
                        </a:rPr>
                        <a:t>Cách chuyển lời dẫn trực tiếp thành lời dẫn gián tiếp</a:t>
                      </a:r>
                      <a:endParaRPr lang="en-US" sz="2800" kern="100">
                        <a:effectLst/>
                        <a:latin typeface="+mj-lt"/>
                        <a:ea typeface="Calibri" panose="020F0502020204030204" pitchFamily="34" charset="0"/>
                      </a:endParaRPr>
                    </a:p>
                  </a:txBody>
                  <a:tcPr marL="68580" marR="68580" marT="0" marB="0"/>
                </a:tc>
                <a:tc gridSpan="3">
                  <a:txBody>
                    <a:bodyPr/>
                    <a:lstStyle/>
                    <a:p>
                      <a:pPr marL="0" marR="0">
                        <a:lnSpc>
                          <a:spcPct val="107000"/>
                        </a:lnSpc>
                        <a:spcBef>
                          <a:spcPts val="0"/>
                        </a:spcBef>
                        <a:spcAft>
                          <a:spcPts val="800"/>
                        </a:spcAft>
                      </a:pPr>
                      <a:r>
                        <a:rPr lang="vi-VN" sz="2800" kern="100" dirty="0">
                          <a:effectLst/>
                          <a:latin typeface="+mj-lt"/>
                        </a:rPr>
                        <a:t> </a:t>
                      </a:r>
                      <a:endParaRPr lang="en-US" sz="2800" kern="100" dirty="0">
                        <a:effectLst/>
                        <a:latin typeface="+mj-lt"/>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09313366"/>
                  </a:ext>
                </a:extLst>
              </a:tr>
            </a:tbl>
          </a:graphicData>
        </a:graphic>
      </p:graphicFrame>
    </p:spTree>
    <p:custDataLst>
      <p:tags r:id="rId1"/>
    </p:custDataLst>
    <p:extLst>
      <p:ext uri="{BB962C8B-B14F-4D97-AF65-F5344CB8AC3E}">
        <p14:creationId xmlns:p14="http://schemas.microsoft.com/office/powerpoint/2010/main" val="136291403"/>
      </p:ext>
    </p:extLst>
  </p:cSld>
  <p:clrMapOvr>
    <a:masterClrMapping/>
  </p:clrMapOvr>
  <p:transition spd="slow" advClick="0" advTm="1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295F42-FB30-7913-9D44-3A35FFB05B78}"/>
              </a:ext>
            </a:extLst>
          </p:cNvPr>
          <p:cNvSpPr txBox="1"/>
          <p:nvPr/>
        </p:nvSpPr>
        <p:spPr>
          <a:xfrm>
            <a:off x="1238640" y="620728"/>
            <a:ext cx="10070062" cy="5710474"/>
          </a:xfrm>
          <a:prstGeom prst="rect">
            <a:avLst/>
          </a:prstGeom>
          <a:noFill/>
        </p:spPr>
        <p:txBody>
          <a:bodyPr wrap="square">
            <a:spAutoFit/>
          </a:bodyPr>
          <a:lstStyle/>
          <a:p>
            <a:pPr marL="70485" marR="63500" algn="just">
              <a:lnSpc>
                <a:spcPct val="115000"/>
              </a:lnSpc>
              <a:spcBef>
                <a:spcPts val="0"/>
              </a:spcBef>
              <a:spcAft>
                <a:spcPts val="0"/>
              </a:spcAft>
              <a:tabLst>
                <a:tab pos="220345" algn="l"/>
              </a:tabLst>
            </a:pPr>
            <a:r>
              <a:rPr lang="vi-VN" sz="3200" b="1" i="1" spc="-20" dirty="0">
                <a:solidFill>
                  <a:srgbClr val="231F20"/>
                </a:solidFill>
                <a:effectLst/>
                <a:latin typeface="+mj-lt"/>
                <a:ea typeface="Symbola"/>
                <a:cs typeface="Symbola"/>
              </a:rPr>
              <a:t>1. Cách</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dẫn</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trực</a:t>
            </a:r>
            <a:r>
              <a:rPr lang="vi-VN" sz="3200" b="1" i="1" spc="-55"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tiếp</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và</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cách </a:t>
            </a:r>
            <a:r>
              <a:rPr lang="vi-VN" sz="3200" b="1" i="1" dirty="0">
                <a:solidFill>
                  <a:srgbClr val="231F20"/>
                </a:solidFill>
                <a:effectLst/>
                <a:latin typeface="+mj-lt"/>
                <a:ea typeface="Symbola"/>
                <a:cs typeface="Symbola"/>
              </a:rPr>
              <a:t>dẫn gián tiếp</a:t>
            </a:r>
            <a:endParaRPr lang="en-US" sz="2400" dirty="0">
              <a:effectLst/>
              <a:latin typeface="+mj-lt"/>
              <a:ea typeface="Symbola"/>
              <a:cs typeface="Symbola"/>
            </a:endParaRPr>
          </a:p>
          <a:p>
            <a:pPr marL="742950" marR="62230" lvl="1" indent="-285750" algn="just">
              <a:lnSpc>
                <a:spcPct val="103000"/>
              </a:lnSpc>
              <a:spcBef>
                <a:spcPts val="0"/>
              </a:spcBef>
              <a:spcAft>
                <a:spcPts val="0"/>
              </a:spcAft>
              <a:buClr>
                <a:srgbClr val="231F20"/>
              </a:buClr>
              <a:buSzPts val="1250"/>
              <a:buFont typeface="Symbola"/>
              <a:buChar char="–"/>
              <a:tabLst>
                <a:tab pos="227965" algn="l"/>
              </a:tabLst>
            </a:pPr>
            <a:r>
              <a:rPr lang="vi-VN" sz="3200" spc="0" dirty="0">
                <a:solidFill>
                  <a:srgbClr val="231F20"/>
                </a:solidFill>
                <a:effectLst/>
                <a:latin typeface="+mj-lt"/>
                <a:ea typeface="Symbola"/>
                <a:cs typeface="Symbola"/>
              </a:rPr>
              <a:t>Cách</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trực</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tiếp</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là</a:t>
            </a:r>
            <a:r>
              <a:rPr lang="vi-VN" sz="3200" spc="-1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sử </a:t>
            </a:r>
            <a:r>
              <a:rPr lang="vi-VN" sz="3200" spc="-20" dirty="0">
                <a:solidFill>
                  <a:srgbClr val="231F20"/>
                </a:solidFill>
                <a:effectLst/>
                <a:latin typeface="+mj-lt"/>
                <a:ea typeface="Symbola"/>
                <a:cs typeface="Symbola"/>
              </a:rPr>
              <a:t>dụng</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nguyên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văn</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từ</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ngữ,</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câu, </a:t>
            </a:r>
            <a:r>
              <a:rPr lang="vi-VN" sz="3200" spc="-30" dirty="0">
                <a:solidFill>
                  <a:srgbClr val="231F20"/>
                </a:solidFill>
                <a:effectLst/>
                <a:latin typeface="+mj-lt"/>
                <a:ea typeface="Symbola"/>
                <a:cs typeface="Symbola"/>
              </a:rPr>
              <a:t>đoạn,...</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của</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một</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VB</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gốc</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vào </a:t>
            </a:r>
            <a:r>
              <a:rPr lang="vi-VN" sz="3200" spc="0" dirty="0">
                <a:solidFill>
                  <a:srgbClr val="231F20"/>
                </a:solidFill>
                <a:effectLst/>
                <a:latin typeface="+mj-lt"/>
                <a:ea typeface="Symbola"/>
                <a:cs typeface="Symbola"/>
              </a:rPr>
              <a:t>bài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viết,</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bài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nói.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bài </a:t>
            </a:r>
            <a:r>
              <a:rPr lang="vi-VN" sz="3200" spc="-30" dirty="0">
                <a:solidFill>
                  <a:srgbClr val="231F20"/>
                </a:solidFill>
                <a:effectLst/>
                <a:latin typeface="+mj-lt"/>
                <a:ea typeface="Symbola"/>
                <a:cs typeface="Symbola"/>
              </a:rPr>
              <a:t>viết,</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phần</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dẫn</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trực</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tiếp</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cần </a:t>
            </a:r>
            <a:r>
              <a:rPr lang="vi-VN" sz="3200" spc="0" dirty="0">
                <a:solidFill>
                  <a:srgbClr val="231F20"/>
                </a:solidFill>
                <a:effectLst/>
                <a:latin typeface="+mj-lt"/>
                <a:ea typeface="Symbola"/>
                <a:cs typeface="Symbola"/>
              </a:rPr>
              <a:t>được</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đặt</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dấu</a:t>
            </a:r>
            <a:r>
              <a:rPr lang="vi-VN" sz="3200" spc="-4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ngoặc</a:t>
            </a:r>
            <a:r>
              <a:rPr lang="vi-VN" sz="3200" spc="-4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kép.</a:t>
            </a:r>
            <a:endParaRPr lang="en-US" sz="2400" spc="0" dirty="0">
              <a:effectLst/>
              <a:latin typeface="+mj-lt"/>
              <a:ea typeface="Symbola"/>
              <a:cs typeface="Symbola"/>
            </a:endParaRPr>
          </a:p>
          <a:p>
            <a:pPr marL="742950" marR="62230" lvl="1" indent="-285750" algn="just">
              <a:lnSpc>
                <a:spcPct val="103000"/>
              </a:lnSpc>
              <a:spcBef>
                <a:spcPts val="10"/>
              </a:spcBef>
              <a:spcAft>
                <a:spcPts val="0"/>
              </a:spcAft>
              <a:buClr>
                <a:srgbClr val="231F20"/>
              </a:buClr>
              <a:buSzPts val="1250"/>
              <a:buFont typeface="Symbola"/>
              <a:buChar char="–"/>
              <a:tabLst>
                <a:tab pos="229870" algn="l"/>
              </a:tabLst>
            </a:pPr>
            <a:r>
              <a:rPr lang="vi-VN" sz="3200" spc="0" dirty="0">
                <a:solidFill>
                  <a:srgbClr val="231F20"/>
                </a:solidFill>
                <a:effectLst/>
                <a:latin typeface="+mj-lt"/>
                <a:ea typeface="Symbola"/>
                <a:cs typeface="Symbola"/>
              </a:rPr>
              <a:t>Cách</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gián</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tiếp</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là</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sử dụng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ý</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tưởng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của</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người</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khác </a:t>
            </a:r>
            <a:r>
              <a:rPr lang="vi-VN" sz="3200" spc="-40" dirty="0">
                <a:solidFill>
                  <a:srgbClr val="231F20"/>
                </a:solidFill>
                <a:effectLst/>
                <a:latin typeface="+mj-lt"/>
                <a:ea typeface="Symbola"/>
                <a:cs typeface="Symbola"/>
              </a:rPr>
              <a:t>và diễn đạt</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lại theo cách</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của </a:t>
            </a:r>
            <a:r>
              <a:rPr lang="vi-VN" sz="3200" spc="0" dirty="0">
                <a:solidFill>
                  <a:srgbClr val="231F20"/>
                </a:solidFill>
                <a:effectLst/>
                <a:latin typeface="+mj-lt"/>
                <a:ea typeface="Symbola"/>
                <a:cs typeface="Symbola"/>
              </a:rPr>
              <a:t>mình.</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cách</a:t>
            </a:r>
            <a:r>
              <a:rPr lang="vi-VN" sz="3200" spc="-7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gián </a:t>
            </a:r>
            <a:r>
              <a:rPr lang="vi-VN" sz="3200" spc="-10" dirty="0">
                <a:solidFill>
                  <a:srgbClr val="231F20"/>
                </a:solidFill>
                <a:effectLst/>
                <a:latin typeface="+mj-lt"/>
                <a:ea typeface="Symbola"/>
                <a:cs typeface="Symbola"/>
              </a:rPr>
              <a:t>tiếp,</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tuy</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có</a:t>
            </a:r>
            <a:r>
              <a:rPr lang="vi-VN" sz="3200" spc="-65"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thể</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diễn</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đạt</a:t>
            </a:r>
            <a:r>
              <a:rPr lang="vi-VN" sz="3200" spc="-65"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lại, </a:t>
            </a:r>
            <a:r>
              <a:rPr lang="vi-VN" sz="3200" spc="0" dirty="0">
                <a:solidFill>
                  <a:srgbClr val="231F20"/>
                </a:solidFill>
                <a:effectLst/>
                <a:latin typeface="+mj-lt"/>
                <a:ea typeface="Symbola"/>
                <a:cs typeface="Symbola"/>
              </a:rPr>
              <a:t>nhưng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người</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vẫn</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cần</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thể </a:t>
            </a:r>
            <a:r>
              <a:rPr lang="vi-VN" sz="3200" spc="-50" dirty="0">
                <a:solidFill>
                  <a:srgbClr val="231F20"/>
                </a:solidFill>
                <a:effectLst/>
                <a:latin typeface="+mj-lt"/>
                <a:ea typeface="Symbola"/>
                <a:cs typeface="Symbola"/>
              </a:rPr>
              <a:t>hiện</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một</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cách</a:t>
            </a:r>
            <a:r>
              <a:rPr lang="vi-VN" sz="3200" spc="-25"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trung</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thành</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ý </a:t>
            </a:r>
            <a:r>
              <a:rPr lang="vi-VN" sz="3200" spc="-40" dirty="0">
                <a:solidFill>
                  <a:srgbClr val="231F20"/>
                </a:solidFill>
                <a:effectLst/>
                <a:latin typeface="+mj-lt"/>
                <a:ea typeface="Symbola"/>
                <a:cs typeface="Symbola"/>
              </a:rPr>
              <a:t>tưởng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VB</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gốc.</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bài </a:t>
            </a:r>
            <a:r>
              <a:rPr lang="vi-VN" sz="3200" spc="-20" dirty="0">
                <a:solidFill>
                  <a:srgbClr val="231F20"/>
                </a:solidFill>
                <a:effectLst/>
                <a:latin typeface="+mj-lt"/>
                <a:ea typeface="Symbola"/>
                <a:cs typeface="Symbola"/>
              </a:rPr>
              <a:t>viết,</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phần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dẫn</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gián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tiếp</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không </a:t>
            </a:r>
            <a:r>
              <a:rPr lang="vi-VN" sz="3200" spc="-40" dirty="0">
                <a:solidFill>
                  <a:srgbClr val="231F20"/>
                </a:solidFill>
                <a:effectLst/>
                <a:latin typeface="+mj-lt"/>
                <a:ea typeface="Symbola"/>
                <a:cs typeface="Symbola"/>
              </a:rPr>
              <a:t>đặt</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dấu</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ngoặc</a:t>
            </a:r>
            <a:r>
              <a:rPr lang="vi-VN" sz="3200" spc="-80"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kép.</a:t>
            </a:r>
            <a:endParaRPr lang="en-US" sz="2400" spc="0" dirty="0">
              <a:effectLst/>
              <a:latin typeface="+mj-lt"/>
              <a:ea typeface="Symbola"/>
              <a:cs typeface="Symbola"/>
            </a:endParaRPr>
          </a:p>
        </p:txBody>
      </p:sp>
    </p:spTree>
    <p:custDataLst>
      <p:tags r:id="rId1"/>
    </p:custDataLst>
    <p:extLst>
      <p:ext uri="{BB962C8B-B14F-4D97-AF65-F5344CB8AC3E}">
        <p14:creationId xmlns:p14="http://schemas.microsoft.com/office/powerpoint/2010/main" val="621801097"/>
      </p:ext>
    </p:extLst>
  </p:cSld>
  <p:clrMapOvr>
    <a:masterClrMapping/>
  </p:clrMapOvr>
  <p:transition spd="slow" advClick="0"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295F42-FB30-7913-9D44-3A35FFB05B78}"/>
              </a:ext>
            </a:extLst>
          </p:cNvPr>
          <p:cNvSpPr txBox="1"/>
          <p:nvPr/>
        </p:nvSpPr>
        <p:spPr>
          <a:xfrm>
            <a:off x="1257301" y="1684418"/>
            <a:ext cx="10070062" cy="3224216"/>
          </a:xfrm>
          <a:prstGeom prst="rect">
            <a:avLst/>
          </a:prstGeom>
          <a:noFill/>
        </p:spPr>
        <p:txBody>
          <a:bodyPr wrap="square">
            <a:spAutoFit/>
          </a:bodyPr>
          <a:lstStyle/>
          <a:p>
            <a:pPr marR="62230" lvl="0" algn="just">
              <a:lnSpc>
                <a:spcPct val="115000"/>
              </a:lnSpc>
              <a:spcBef>
                <a:spcPts val="10"/>
              </a:spcBef>
              <a:spcAft>
                <a:spcPts val="0"/>
              </a:spcAft>
              <a:buClr>
                <a:srgbClr val="231F20"/>
              </a:buClr>
              <a:buSzPts val="1250"/>
              <a:tabLst>
                <a:tab pos="255905" algn="l"/>
              </a:tabLst>
            </a:pP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2. Chuyển đổi từ cách dẫn trực</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tiếp</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sang</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cách</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dẫn</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gián </a:t>
            </a:r>
            <a:r>
              <a:rPr lang="vi-VN" sz="3200" b="1" i="1" spc="-20" dirty="0">
                <a:solidFill>
                  <a:srgbClr val="231F20"/>
                </a:solidFill>
                <a:effectLst/>
                <a:latin typeface="Times New Roman" panose="02020603050405020304" pitchFamily="18" charset="0"/>
                <a:ea typeface="Times New Roman" panose="02020603050405020304" pitchFamily="18" charset="0"/>
                <a:cs typeface="Symbola"/>
              </a:rPr>
              <a:t>tiếp</a:t>
            </a:r>
            <a:endParaRPr lang="en-US" sz="3200" spc="0" dirty="0">
              <a:effectLst/>
              <a:latin typeface="Symbola"/>
              <a:ea typeface="Times New Roman" panose="02020603050405020304" pitchFamily="18" charset="0"/>
              <a:cs typeface="Symbola"/>
            </a:endParaRPr>
          </a:p>
          <a:p>
            <a:pPr marL="70485" marR="33020" algn="just">
              <a:lnSpc>
                <a:spcPct val="103000"/>
              </a:lnSpc>
              <a:spcBef>
                <a:spcPts val="5"/>
              </a:spcBef>
              <a:spcAft>
                <a:spcPts val="0"/>
              </a:spcAft>
              <a:tabLst>
                <a:tab pos="233045" algn="l"/>
              </a:tabLst>
            </a:pPr>
            <a:r>
              <a:rPr lang="vi-VN" sz="3200" dirty="0">
                <a:solidFill>
                  <a:srgbClr val="231F20"/>
                </a:solidFill>
                <a:effectLst/>
                <a:latin typeface="Times New Roman" panose="02020603050405020304" pitchFamily="18" charset="0"/>
                <a:ea typeface="Symbola"/>
                <a:cs typeface="Symbola"/>
              </a:rPr>
              <a:t>- Lược</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bỏ</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ngoặc</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kép, 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hai</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chấm</a:t>
            </a:r>
            <a:r>
              <a:rPr lang="vi-VN" sz="3200" spc="-35"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đánh</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phần dẫn trực tiếp.</a:t>
            </a:r>
            <a:endParaRPr lang="en-US" sz="3200" dirty="0">
              <a:effectLst/>
              <a:latin typeface="Symbola"/>
              <a:ea typeface="Symbola"/>
              <a:cs typeface="Symbola"/>
            </a:endParaRPr>
          </a:p>
          <a:p>
            <a:r>
              <a:rPr lang="vi-VN" sz="3200" kern="100" spc="-5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Diễn</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đạt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lại</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nội</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a:solidFill>
                  <a:srgbClr val="231F20"/>
                </a:solidFill>
                <a:effectLst/>
                <a:latin typeface="Times New Roman" panose="02020603050405020304" pitchFamily="18" charset="0"/>
                <a:ea typeface="Calibri" panose="020F0502020204030204" pitchFamily="34" charset="0"/>
              </a:rPr>
              <a:t>dung</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phần</a:t>
            </a:r>
            <a:r>
              <a:rPr lang="en-US" sz="3200" kern="100" spc="-5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dẫn</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trực</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tiếp</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sao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cho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thích</a:t>
            </a:r>
            <a:r>
              <a:rPr lang="en-US" sz="3200" kern="10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hợp</a:t>
            </a:r>
            <a:r>
              <a:rPr lang="en-US" sz="3200" kern="100" spc="-20" dirty="0">
                <a:solidFill>
                  <a:srgbClr val="231F20"/>
                </a:solidFill>
                <a:effectLst/>
                <a:latin typeface="Times New Roman" panose="02020603050405020304" pitchFamily="18" charset="0"/>
                <a:ea typeface="Calibri" panose="020F0502020204030204" pitchFamily="34" charset="0"/>
              </a:rPr>
              <a: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đảm</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bảo</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trung</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thành</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vớ</a:t>
            </a:r>
            <a:r>
              <a:rPr lang="vi-VN" sz="3200" kern="100" spc="-20" dirty="0">
                <a:solidFill>
                  <a:srgbClr val="231F20"/>
                </a:solidFill>
                <a:effectLst/>
                <a:latin typeface="Times New Roman" panose="02020603050405020304" pitchFamily="18" charset="0"/>
                <a:ea typeface="Calibri" panose="020F0502020204030204" pitchFamily="34" charset="0"/>
              </a:rPr>
              <a:t>i </a:t>
            </a:r>
            <a:r>
              <a:rPr lang="en-US" sz="3200" kern="100" spc="-30" dirty="0">
                <a:solidFill>
                  <a:srgbClr val="231F20"/>
                </a:solidFill>
                <a:effectLst/>
                <a:latin typeface="Times New Roman" panose="02020603050405020304" pitchFamily="18" charset="0"/>
                <a:ea typeface="Calibri" panose="020F0502020204030204" pitchFamily="34" charset="0"/>
              </a:rPr>
              <a:t>ý</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được</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dẫn</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trong</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a:solidFill>
                  <a:srgbClr val="231F20"/>
                </a:solidFill>
                <a:effectLst/>
                <a:latin typeface="Times New Roman" panose="02020603050405020304" pitchFamily="18" charset="0"/>
                <a:ea typeface="Calibri" panose="020F0502020204030204" pitchFamily="34" charset="0"/>
              </a:rPr>
              <a:t>VB</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gốc</a:t>
            </a:r>
            <a:r>
              <a:rPr lang="en-US" sz="3200" kern="100" spc="-30" dirty="0">
                <a:solidFill>
                  <a:srgbClr val="231F20"/>
                </a:solidFill>
                <a:effectLst/>
                <a:latin typeface="Times New Roman" panose="02020603050405020304" pitchFamily="18" charset="0"/>
                <a:ea typeface="Calibri" panose="020F0502020204030204" pitchFamily="34" charset="0"/>
              </a:rPr>
              <a:t>.</a:t>
            </a:r>
            <a:endParaRPr lang="en-US" sz="4000" spc="0" dirty="0">
              <a:effectLst/>
              <a:latin typeface="+mj-lt"/>
              <a:ea typeface="Symbola"/>
              <a:cs typeface="Symbola"/>
            </a:endParaRPr>
          </a:p>
        </p:txBody>
      </p:sp>
    </p:spTree>
    <p:custDataLst>
      <p:tags r:id="rId1"/>
    </p:custDataLst>
    <p:extLst>
      <p:ext uri="{BB962C8B-B14F-4D97-AF65-F5344CB8AC3E}">
        <p14:creationId xmlns:p14="http://schemas.microsoft.com/office/powerpoint/2010/main" val="1895963643"/>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F4B8377A-E306-5058-3032-D93B3833FCA5}"/>
              </a:ext>
            </a:extLst>
          </p:cNvPr>
          <p:cNvSpPr txBox="1">
            <a:spLocks noChangeArrowheads="1"/>
          </p:cNvSpPr>
          <p:nvPr/>
        </p:nvSpPr>
        <p:spPr>
          <a:xfrm>
            <a:off x="1296955" y="878991"/>
            <a:ext cx="43434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effectLst>
                  <a:outerShdw blurRad="38100" dist="38100" dir="2700000" algn="tl">
                    <a:srgbClr val="C0C0C0"/>
                  </a:outerShdw>
                </a:effectLst>
                <a:latin typeface="Times New Roman" pitchFamily="18" charset="0"/>
                <a:cs typeface="Times New Roman" panose="02020603050405020304" pitchFamily="18" charset="0"/>
              </a:rPr>
              <a:t>I</a:t>
            </a:r>
            <a:r>
              <a:rPr lang="vi-VN" sz="4000" b="1" i="1" dirty="0">
                <a:effectLst>
                  <a:outerShdw blurRad="38100" dist="38100" dir="2700000" algn="tl">
                    <a:srgbClr val="C0C0C0"/>
                  </a:outerShdw>
                </a:effectLst>
                <a:latin typeface="Times New Roman" pitchFamily="18" charset="0"/>
                <a:cs typeface="Times New Roman" panose="02020603050405020304" pitchFamily="18" charset="0"/>
              </a:rPr>
              <a:t>I</a:t>
            </a:r>
            <a:r>
              <a:rPr lang="en-US" sz="4000" b="1" i="1" dirty="0">
                <a:effectLst>
                  <a:outerShdw blurRad="38100" dist="38100" dir="2700000" algn="tl">
                    <a:srgbClr val="C0C0C0"/>
                  </a:outerShdw>
                </a:effectLst>
                <a:latin typeface="Times New Roman" pitchFamily="18" charset="0"/>
                <a:cs typeface="Times New Roman" panose="02020603050405020304" pitchFamily="18" charset="0"/>
              </a:rPr>
              <a:t>.</a:t>
            </a:r>
            <a:r>
              <a:rPr lang="vi-VN" sz="4000" b="1" i="1" dirty="0">
                <a:latin typeface="Times New Roman" panose="02020603050405020304" pitchFamily="18" charset="0"/>
                <a:ea typeface="Symbola"/>
                <a:cs typeface="Symbola"/>
              </a:rPr>
              <a:t> Luyện tập</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65C9184-07E0-3E01-9F66-847B031B5F53}"/>
              </a:ext>
            </a:extLst>
          </p:cNvPr>
          <p:cNvSpPr txBox="1"/>
          <p:nvPr/>
        </p:nvSpPr>
        <p:spPr>
          <a:xfrm>
            <a:off x="1474237" y="1980181"/>
            <a:ext cx="7578789" cy="3101875"/>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1: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Đáp án:  a-4</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b-3</a:t>
            </a:r>
            <a:endParaRPr lang="en-US" sz="3200" kern="100" dirty="0">
              <a:effectLst/>
              <a:latin typeface="Times New Roman" panose="02020603050405020304" pitchFamily="18" charset="0"/>
              <a:ea typeface="Calibri" panose="020F0502020204030204" pitchFamily="34" charset="0"/>
            </a:endParaRPr>
          </a:p>
          <a:p>
            <a:pPr marL="0" marR="0" indent="45720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c-2</a:t>
            </a:r>
            <a:endParaRPr lang="en-US" sz="3200" kern="100" dirty="0">
              <a:effectLst/>
              <a:latin typeface="Times New Roman" panose="02020603050405020304" pitchFamily="18" charset="0"/>
              <a:ea typeface="Calibri" panose="020F0502020204030204" pitchFamily="34" charset="0"/>
            </a:endParaRPr>
          </a:p>
          <a:p>
            <a:pPr marL="0" marR="0" indent="45720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d-1</a:t>
            </a:r>
            <a:endParaRPr lang="en-US" sz="32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2352122619"/>
      </p:ext>
    </p:extLst>
  </p:cSld>
  <p:clrMapOvr>
    <a:masterClrMapping/>
  </p:clrMapOvr>
  <p:transition spd="slow" advClick="0"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682692"/>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2: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Lời dẫn: “Người ta sinh ra tự do và bình đẳng về quyền lợi và phải luôn được tự do và bình đẳng về quyền lợi”.</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trực tiếp lời văn (Lời nói viết thành chữ).</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đảm bảo sự chính xác khi dẫn từ một văn bản quan trọng (bản “Tuyên ngôn Nhân quyền và Dân quyền của Cách mạng Pháp).</a:t>
            </a:r>
            <a:endParaRPr lang="en-US" sz="32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2064625852"/>
      </p:ext>
    </p:extLst>
  </p:cSld>
  <p:clrMapOvr>
    <a:masterClrMapping/>
  </p:clrMapOvr>
  <p:transition spd="slow" advClick="0" advTm="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5345309"/>
          </a:xfrm>
          <a:prstGeom prst="rect">
            <a:avLst/>
          </a:prstGeom>
          <a:noFill/>
        </p:spPr>
        <p:txBody>
          <a:bodyPr wrap="square">
            <a:spAutoFit/>
          </a:bodyPr>
          <a:lstStyle/>
          <a:p>
            <a:pPr marL="0" marR="0" algn="just">
              <a:lnSpc>
                <a:spcPct val="107000"/>
              </a:lnSpc>
              <a:spcBef>
                <a:spcPts val="0"/>
              </a:spcBef>
              <a:spcAft>
                <a:spcPts val="800"/>
              </a:spcAft>
            </a:pPr>
            <a:r>
              <a:rPr lang="vi-VN" sz="4400" b="1" kern="100" dirty="0">
                <a:effectLst/>
                <a:latin typeface="Times New Roman" panose="02020603050405020304" pitchFamily="18" charset="0"/>
                <a:ea typeface="Calibri" panose="020F0502020204030204" pitchFamily="34" charset="0"/>
              </a:rPr>
              <a:t>Bài tập 2: </a:t>
            </a:r>
            <a:endParaRPr lang="en-US" sz="44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b. Lời dẫn: “hôm Tây vào khủng bố. Chúng nó có bao nhiêu thằng, bao nhiêu Tây, bao nhiêu Việt gian, đi những đường nào, đốt phá những đâu đâu và dân quân, tự vệ làng ông bố trí, cầm cự ra sao, rành rọt, tỉ mỉ như chính ông lão vừa mới dự trận đánh giặc ấy xong thật”.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Cách dẫn gián tiếp lời nói thành tiếng của nhân vật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Dấu hiệu: không đặt sau dấu hai chấm và trong dấu ngoặc kép</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(Chỉ nêu tóm tắt lời kể của ông Hai về các sự việc hôm Tây vào khủng bố làng Chợ Dầu).</a:t>
            </a:r>
            <a:endParaRPr lang="en-US" sz="28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912562003"/>
      </p:ext>
    </p:extLst>
  </p:cSld>
  <p:clrMapOvr>
    <a:masterClrMapping/>
  </p:clrMapOvr>
  <p:transition spd="slow" advClick="0" advTm="1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878130"/>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2: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c. Lời dẫn: “Khách tới bất ngờ, chắc cu cậu chưa kịp quét tước, dọn dẹp, chưa kịp gấp chăn chẳng hạn”.</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trực tiếp ý nghĩ của nhân vật</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(Phản ánh trung thực ý nghĩ nhanh, thoảng qua của nhân vật).</a:t>
            </a:r>
            <a:endParaRPr lang="en-US" sz="48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165965633"/>
      </p:ext>
    </p:extLst>
  </p:cSld>
  <p:clrMapOvr>
    <a:masterClrMapping/>
  </p:clrMapOvr>
  <p:transition spd="slow" advClick="0" advTm="1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229AAC-2509-8F8E-D7F1-F5D8AE0CBEB5}"/>
              </a:ext>
            </a:extLst>
          </p:cNvPr>
          <p:cNvSpPr txBox="1"/>
          <p:nvPr/>
        </p:nvSpPr>
        <p:spPr>
          <a:xfrm>
            <a:off x="1063690" y="789188"/>
            <a:ext cx="10440955" cy="4111382"/>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Hôm sau, Linh Phi lấy một cái túi bằng lụa tía, đựng mười hạt minh châu, sai sứ giả Xích Hỗn đưa Phan ra khỏi nước. Vũ Nương nhân đó cũng đưa một chiếc hoa vàng mà dặn nói hộ với chàng Trương, nếu còn nhớ chút tình xưa nghĩa cũ, xin lập một đàn giải oan ở bến sông, đốt cây đèn thần chiếu xuống nước, Vũ Nương sẽ trở về. </a:t>
            </a:r>
            <a:endParaRPr lang="en-US" sz="3200" kern="1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4057811898"/>
      </p:ext>
    </p:extLst>
  </p:cSld>
  <p:clrMapOvr>
    <a:masterClrMapping/>
  </p:clrMapOvr>
  <p:transition spd="slow" advClick="0" advTm="1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LMS_API_VERSION" val="SCORM 2004 (4th edition)"/>
  <p:tag name="ISPRING_ULTRA_SCORM_COURSE_ID" val="EF68ACA4-9E2B-4E25-B556-0D8585403FA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J{41F1D325-94E3-489E-99D8-87495C529151}&quot;,&quot;E:\\THƯ VIỆN SỐ 9\\Bài 4_V9_Cánh Diều&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Lst>
</file>

<file path=ppt/tags/tag10.xml><?xml version="1.0" encoding="utf-8"?>
<p:tagLst xmlns:a="http://schemas.openxmlformats.org/drawingml/2006/main" xmlns:r="http://schemas.openxmlformats.org/officeDocument/2006/relationships" xmlns:p="http://schemas.openxmlformats.org/presentationml/2006/main">
  <p:tag name="GENSWF_SLIDE_UID" val="{190EACFD-6275-494F-BAB7-AB1FAD8A8D93}:316"/>
</p:tagLst>
</file>

<file path=ppt/tags/tag11.xml><?xml version="1.0" encoding="utf-8"?>
<p:tagLst xmlns:a="http://schemas.openxmlformats.org/drawingml/2006/main" xmlns:r="http://schemas.openxmlformats.org/officeDocument/2006/relationships" xmlns:p="http://schemas.openxmlformats.org/presentationml/2006/main">
  <p:tag name="GENSWF_SLIDE_UID" val="{207A11C0-13FA-4D71-8C17-195715EF8939}:317"/>
</p:tagLst>
</file>

<file path=ppt/tags/tag12.xml><?xml version="1.0" encoding="utf-8"?>
<p:tagLst xmlns:a="http://schemas.openxmlformats.org/drawingml/2006/main" xmlns:r="http://schemas.openxmlformats.org/officeDocument/2006/relationships" xmlns:p="http://schemas.openxmlformats.org/presentationml/2006/main">
  <p:tag name="GENSWF_SLIDE_UID" val="{502DE112-2A25-435E-9201-3B51FFE5B3FB}:318"/>
</p:tagLst>
</file>

<file path=ppt/tags/tag13.xml><?xml version="1.0" encoding="utf-8"?>
<p:tagLst xmlns:a="http://schemas.openxmlformats.org/drawingml/2006/main" xmlns:r="http://schemas.openxmlformats.org/officeDocument/2006/relationships" xmlns:p="http://schemas.openxmlformats.org/presentationml/2006/main">
  <p:tag name="GENSWF_SLIDE_UID" val="{522B5E46-3129-40F3-BD94-301BB0DABB59}:319"/>
</p:tagLst>
</file>

<file path=ppt/tags/tag2.xml><?xml version="1.0" encoding="utf-8"?>
<p:tagLst xmlns:a="http://schemas.openxmlformats.org/drawingml/2006/main" xmlns:r="http://schemas.openxmlformats.org/officeDocument/2006/relationships" xmlns:p="http://schemas.openxmlformats.org/presentationml/2006/main">
  <p:tag name="GENSWF_SLIDE_UID" val="{C5E0AC3B-F23B-46E6-B35B-D0F5C39DC333}:308"/>
</p:tagLst>
</file>

<file path=ppt/tags/tag3.xml><?xml version="1.0" encoding="utf-8"?>
<p:tagLst xmlns:a="http://schemas.openxmlformats.org/drawingml/2006/main" xmlns:r="http://schemas.openxmlformats.org/officeDocument/2006/relationships" xmlns:p="http://schemas.openxmlformats.org/presentationml/2006/main">
  <p:tag name="GENSWF_SLIDE_UID" val="{218A425E-4984-4784-B510-4187442F61C2}:309"/>
</p:tagLst>
</file>

<file path=ppt/tags/tag4.xml><?xml version="1.0" encoding="utf-8"?>
<p:tagLst xmlns:a="http://schemas.openxmlformats.org/drawingml/2006/main" xmlns:r="http://schemas.openxmlformats.org/officeDocument/2006/relationships" xmlns:p="http://schemas.openxmlformats.org/presentationml/2006/main">
  <p:tag name="GENSWF_SLIDE_UID" val="{185A84E0-6ACC-4096-A122-A3DDF7B7693E}:310"/>
</p:tagLst>
</file>

<file path=ppt/tags/tag5.xml><?xml version="1.0" encoding="utf-8"?>
<p:tagLst xmlns:a="http://schemas.openxmlformats.org/drawingml/2006/main" xmlns:r="http://schemas.openxmlformats.org/officeDocument/2006/relationships" xmlns:p="http://schemas.openxmlformats.org/presentationml/2006/main">
  <p:tag name="GENSWF_SLIDE_UID" val="{99DAA7B1-38A0-4788-B9EF-69448066DACD}:311"/>
</p:tagLst>
</file>

<file path=ppt/tags/tag6.xml><?xml version="1.0" encoding="utf-8"?>
<p:tagLst xmlns:a="http://schemas.openxmlformats.org/drawingml/2006/main" xmlns:r="http://schemas.openxmlformats.org/officeDocument/2006/relationships" xmlns:p="http://schemas.openxmlformats.org/presentationml/2006/main">
  <p:tag name="GENSWF_SLIDE_UID" val="{CCF3A38D-432F-46F1-A5E1-8F5C273671C9}:312"/>
</p:tagLst>
</file>

<file path=ppt/tags/tag7.xml><?xml version="1.0" encoding="utf-8"?>
<p:tagLst xmlns:a="http://schemas.openxmlformats.org/drawingml/2006/main" xmlns:r="http://schemas.openxmlformats.org/officeDocument/2006/relationships" xmlns:p="http://schemas.openxmlformats.org/presentationml/2006/main">
  <p:tag name="GENSWF_SLIDE_UID" val="{9BAAC6D4-368D-4203-AB0C-F3FD8B8A3BBB}:313"/>
</p:tagLst>
</file>

<file path=ppt/tags/tag8.xml><?xml version="1.0" encoding="utf-8"?>
<p:tagLst xmlns:a="http://schemas.openxmlformats.org/drawingml/2006/main" xmlns:r="http://schemas.openxmlformats.org/officeDocument/2006/relationships" xmlns:p="http://schemas.openxmlformats.org/presentationml/2006/main">
  <p:tag name="GENSWF_SLIDE_UID" val="{AD38C33F-9A5C-4E16-9358-D78E5D229A47}:314"/>
</p:tagLst>
</file>

<file path=ppt/tags/tag9.xml><?xml version="1.0" encoding="utf-8"?>
<p:tagLst xmlns:a="http://schemas.openxmlformats.org/drawingml/2006/main" xmlns:r="http://schemas.openxmlformats.org/officeDocument/2006/relationships" xmlns:p="http://schemas.openxmlformats.org/presentationml/2006/main">
  <p:tag name="GENSWF_SLIDE_UID" val="{F67412F2-A58C-4BAF-AD3C-3C812B3F99C3}:31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866</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Symbol</vt:lpstr>
      <vt:lpstr>Symbola</vt:lpstr>
      <vt:lpstr>Times New Roman</vt:lpstr>
      <vt:lpstr>等线 Light</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DELL</cp:lastModifiedBy>
  <cp:revision>240</cp:revision>
  <dcterms:created xsi:type="dcterms:W3CDTF">2018-02-23T07:21:57Z</dcterms:created>
  <dcterms:modified xsi:type="dcterms:W3CDTF">2025-02-06T08:37:23Z</dcterms:modified>
</cp:coreProperties>
</file>