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5" r:id="rId2"/>
    <p:sldId id="296" r:id="rId3"/>
    <p:sldId id="261" r:id="rId4"/>
    <p:sldId id="294" r:id="rId5"/>
    <p:sldId id="262" r:id="rId6"/>
    <p:sldId id="263" r:id="rId7"/>
    <p:sldId id="297" r:id="rId8"/>
    <p:sldId id="268" r:id="rId9"/>
    <p:sldId id="270" r:id="rId10"/>
    <p:sldId id="271" r:id="rId11"/>
    <p:sldId id="291" r:id="rId12"/>
    <p:sldId id="272" r:id="rId13"/>
    <p:sldId id="276" r:id="rId14"/>
    <p:sldId id="274" r:id="rId15"/>
    <p:sldId id="292" r:id="rId16"/>
    <p:sldId id="277" r:id="rId17"/>
    <p:sldId id="279" r:id="rId18"/>
    <p:sldId id="281" r:id="rId19"/>
    <p:sldId id="285" r:id="rId20"/>
    <p:sldId id="280" r:id="rId21"/>
    <p:sldId id="278" r:id="rId22"/>
    <p:sldId id="290" r:id="rId23"/>
    <p:sldId id="282" r:id="rId24"/>
    <p:sldId id="293" r:id="rId25"/>
    <p:sldId id="284" r:id="rId26"/>
    <p:sldId id="286" r:id="rId27"/>
    <p:sldId id="287" r:id="rId28"/>
    <p:sldId id="288" r:id="rId29"/>
    <p:sldId id="257" r:id="rId30"/>
    <p:sldId id="289" r:id="rId31"/>
  </p:sldIdLst>
  <p:sldSz cx="9144000" cy="5143500" type="screen16x9"/>
  <p:notesSz cx="6858000" cy="9144000"/>
  <p:custDataLst>
    <p:tags r:id="rId3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6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1152D-154E-4A6D-9CC1-1464755C5F2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47E81617-3AB9-4802-9D02-35FFF71C123D}">
      <dgm:prSet phldrT="[Text]" phldr="1"/>
      <dgm:spPr/>
      <dgm:t>
        <a:bodyPr lIns="161290"/>
        <a:lstStyle/>
        <a:p>
          <a:endParaRPr lang="vi-VN" dirty="0"/>
        </a:p>
      </dgm:t>
    </dgm:pt>
    <dgm:pt modelId="{1007EF46-8B67-41FE-9397-3AEE598BEE16}" type="parTrans" cxnId="{7EFABA4B-8568-4BA8-8881-270E5CA926B4}">
      <dgm:prSet/>
      <dgm:spPr/>
      <dgm:t>
        <a:bodyPr/>
        <a:lstStyle/>
        <a:p>
          <a:endParaRPr lang="vi-VN"/>
        </a:p>
      </dgm:t>
    </dgm:pt>
    <dgm:pt modelId="{65318899-D341-4467-8E59-52B4EC91B562}" type="sibTrans" cxnId="{7EFABA4B-8568-4BA8-8881-270E5CA926B4}">
      <dgm:prSet/>
      <dgm:spPr/>
      <dgm:t>
        <a:bodyPr/>
        <a:lstStyle/>
        <a:p>
          <a:endParaRPr lang="vi-VN"/>
        </a:p>
      </dgm:t>
    </dgm:pt>
    <dgm:pt modelId="{C9224CEA-DA12-4A97-ACAC-5C7F44369595}">
      <dgm:prSet phldrT="[Text]" phldr="1"/>
      <dgm:spPr/>
      <dgm:t>
        <a:bodyPr/>
        <a:lstStyle/>
        <a:p>
          <a:endParaRPr lang="vi-VN" dirty="0"/>
        </a:p>
      </dgm:t>
    </dgm:pt>
    <dgm:pt modelId="{97D11116-667E-4996-9976-5081A7504781}" type="parTrans" cxnId="{F0D5A9F8-40BD-4356-97D0-B360E1641B74}">
      <dgm:prSet/>
      <dgm:spPr/>
      <dgm:t>
        <a:bodyPr/>
        <a:lstStyle/>
        <a:p>
          <a:endParaRPr lang="vi-VN"/>
        </a:p>
      </dgm:t>
    </dgm:pt>
    <dgm:pt modelId="{ECD421A9-3CB0-4F8D-A98E-236735977F2C}" type="sibTrans" cxnId="{F0D5A9F8-40BD-4356-97D0-B360E1641B74}">
      <dgm:prSet/>
      <dgm:spPr/>
      <dgm:t>
        <a:bodyPr/>
        <a:lstStyle/>
        <a:p>
          <a:endParaRPr lang="vi-VN"/>
        </a:p>
      </dgm:t>
    </dgm:pt>
    <dgm:pt modelId="{D0C3925F-8569-44C2-9DD5-C28685720413}">
      <dgm:prSet phldrT="[Text]" phldr="1"/>
      <dgm:spPr/>
      <dgm:t>
        <a:bodyPr/>
        <a:lstStyle/>
        <a:p>
          <a:endParaRPr lang="vi-VN"/>
        </a:p>
      </dgm:t>
    </dgm:pt>
    <dgm:pt modelId="{C8410C84-F49A-4701-856B-00582079C504}" type="parTrans" cxnId="{88F26122-C092-4FDD-82A1-D3E411124576}">
      <dgm:prSet/>
      <dgm:spPr/>
      <dgm:t>
        <a:bodyPr/>
        <a:lstStyle/>
        <a:p>
          <a:endParaRPr lang="vi-VN"/>
        </a:p>
      </dgm:t>
    </dgm:pt>
    <dgm:pt modelId="{532C4AF3-A2B3-4F94-9F9E-26B40FEBE9B3}" type="sibTrans" cxnId="{88F26122-C092-4FDD-82A1-D3E411124576}">
      <dgm:prSet/>
      <dgm:spPr/>
      <dgm:t>
        <a:bodyPr/>
        <a:lstStyle/>
        <a:p>
          <a:endParaRPr lang="vi-VN"/>
        </a:p>
      </dgm:t>
    </dgm:pt>
    <dgm:pt modelId="{EDACA27C-6254-4A39-94E9-C0A16B79EEA5}" type="pres">
      <dgm:prSet presAssocID="{6BB1152D-154E-4A6D-9CC1-1464755C5F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CF6C062D-1AC6-410D-A8BD-38E7528DAC52}" type="pres">
      <dgm:prSet presAssocID="{47E81617-3AB9-4802-9D02-35FFF71C123D}" presName="parentLin" presStyleCnt="0"/>
      <dgm:spPr/>
    </dgm:pt>
    <dgm:pt modelId="{1C8549BE-B3D5-4C90-A43A-AD31636B7B68}" type="pres">
      <dgm:prSet presAssocID="{47E81617-3AB9-4802-9D02-35FFF71C123D}" presName="parentLeftMargin" presStyleLbl="node1" presStyleIdx="0" presStyleCnt="3"/>
      <dgm:spPr/>
      <dgm:t>
        <a:bodyPr/>
        <a:lstStyle/>
        <a:p>
          <a:endParaRPr lang="vi-VN"/>
        </a:p>
      </dgm:t>
    </dgm:pt>
    <dgm:pt modelId="{C43C9D4A-5AB1-4612-A220-3EC005ECFE5A}" type="pres">
      <dgm:prSet presAssocID="{47E81617-3AB9-4802-9D02-35FFF71C12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3A4A69B-B9A9-4F16-9FA1-DE9C78B9FBC2}" type="pres">
      <dgm:prSet presAssocID="{47E81617-3AB9-4802-9D02-35FFF71C123D}" presName="negativeSpace" presStyleCnt="0"/>
      <dgm:spPr/>
    </dgm:pt>
    <dgm:pt modelId="{04B32C3D-6C70-481E-BDB7-9466819D7BAD}" type="pres">
      <dgm:prSet presAssocID="{47E81617-3AB9-4802-9D02-35FFF71C123D}" presName="childText" presStyleLbl="conFgAcc1" presStyleIdx="0" presStyleCnt="3" custScaleX="61424">
        <dgm:presLayoutVars>
          <dgm:bulletEnabled val="1"/>
        </dgm:presLayoutVars>
      </dgm:prSet>
      <dgm:spPr/>
    </dgm:pt>
    <dgm:pt modelId="{C6C61102-6728-4B07-B7EA-6D626150E40D}" type="pres">
      <dgm:prSet presAssocID="{65318899-D341-4467-8E59-52B4EC91B562}" presName="spaceBetweenRectangles" presStyleCnt="0"/>
      <dgm:spPr/>
    </dgm:pt>
    <dgm:pt modelId="{70072858-2440-44A6-B793-3AFA32D8360B}" type="pres">
      <dgm:prSet presAssocID="{C9224CEA-DA12-4A97-ACAC-5C7F44369595}" presName="parentLin" presStyleCnt="0"/>
      <dgm:spPr/>
    </dgm:pt>
    <dgm:pt modelId="{2F66655A-54FE-4F93-9CEA-AEDECCE49D11}" type="pres">
      <dgm:prSet presAssocID="{C9224CEA-DA12-4A97-ACAC-5C7F44369595}" presName="parentLeftMargin" presStyleLbl="node1" presStyleIdx="0" presStyleCnt="3"/>
      <dgm:spPr/>
      <dgm:t>
        <a:bodyPr/>
        <a:lstStyle/>
        <a:p>
          <a:endParaRPr lang="vi-VN"/>
        </a:p>
      </dgm:t>
    </dgm:pt>
    <dgm:pt modelId="{B2D9E3EA-C1A7-472F-92D2-94EE810F6C28}" type="pres">
      <dgm:prSet presAssocID="{C9224CEA-DA12-4A97-ACAC-5C7F443695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7DE4D2C-ACC5-4BD9-B142-8D334EB58A75}" type="pres">
      <dgm:prSet presAssocID="{C9224CEA-DA12-4A97-ACAC-5C7F44369595}" presName="negativeSpace" presStyleCnt="0"/>
      <dgm:spPr/>
    </dgm:pt>
    <dgm:pt modelId="{0B3F10FC-88D9-46A3-9A9E-4A7C8C158B98}" type="pres">
      <dgm:prSet presAssocID="{C9224CEA-DA12-4A97-ACAC-5C7F44369595}" presName="childText" presStyleLbl="conFgAcc1" presStyleIdx="1" presStyleCnt="3" custScaleX="63010">
        <dgm:presLayoutVars>
          <dgm:bulletEnabled val="1"/>
        </dgm:presLayoutVars>
      </dgm:prSet>
      <dgm:spPr/>
    </dgm:pt>
    <dgm:pt modelId="{79796883-7C9F-4728-B5D2-CAF35DE559DC}" type="pres">
      <dgm:prSet presAssocID="{ECD421A9-3CB0-4F8D-A98E-236735977F2C}" presName="spaceBetweenRectangles" presStyleCnt="0"/>
      <dgm:spPr/>
    </dgm:pt>
    <dgm:pt modelId="{8D0E247B-28BC-4609-9F32-600BAD89B8AB}" type="pres">
      <dgm:prSet presAssocID="{D0C3925F-8569-44C2-9DD5-C28685720413}" presName="parentLin" presStyleCnt="0"/>
      <dgm:spPr/>
    </dgm:pt>
    <dgm:pt modelId="{5E6E089A-47B0-451C-9E07-175C763B6DE3}" type="pres">
      <dgm:prSet presAssocID="{D0C3925F-8569-44C2-9DD5-C28685720413}" presName="parentLeftMargin" presStyleLbl="node1" presStyleIdx="1" presStyleCnt="3"/>
      <dgm:spPr/>
      <dgm:t>
        <a:bodyPr/>
        <a:lstStyle/>
        <a:p>
          <a:endParaRPr lang="vi-VN"/>
        </a:p>
      </dgm:t>
    </dgm:pt>
    <dgm:pt modelId="{9E834460-958B-4737-87A4-CA6B88017FAB}" type="pres">
      <dgm:prSet presAssocID="{D0C3925F-8569-44C2-9DD5-C28685720413}" presName="parentText" presStyleLbl="node1" presStyleIdx="2" presStyleCnt="3" custScaleY="203847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2DEE6FF-053D-4153-8ACA-42AF964500CF}" type="pres">
      <dgm:prSet presAssocID="{D0C3925F-8569-44C2-9DD5-C28685720413}" presName="negativeSpace" presStyleCnt="0"/>
      <dgm:spPr/>
    </dgm:pt>
    <dgm:pt modelId="{024E2544-9929-47D6-9084-D945B7429A95}" type="pres">
      <dgm:prSet presAssocID="{D0C3925F-8569-44C2-9DD5-C28685720413}" presName="childText" presStyleLbl="conFgAcc1" presStyleIdx="2" presStyleCnt="3" custScaleX="63010">
        <dgm:presLayoutVars>
          <dgm:bulletEnabled val="1"/>
        </dgm:presLayoutVars>
      </dgm:prSet>
      <dgm:spPr/>
    </dgm:pt>
  </dgm:ptLst>
  <dgm:cxnLst>
    <dgm:cxn modelId="{BE1E1906-D20C-42FF-AFBC-A6D135B85D11}" type="presOf" srcId="{C9224CEA-DA12-4A97-ACAC-5C7F44369595}" destId="{2F66655A-54FE-4F93-9CEA-AEDECCE49D11}" srcOrd="0" destOrd="0" presId="urn:microsoft.com/office/officeart/2005/8/layout/list1"/>
    <dgm:cxn modelId="{F0D5A9F8-40BD-4356-97D0-B360E1641B74}" srcId="{6BB1152D-154E-4A6D-9CC1-1464755C5F24}" destId="{C9224CEA-DA12-4A97-ACAC-5C7F44369595}" srcOrd="1" destOrd="0" parTransId="{97D11116-667E-4996-9976-5081A7504781}" sibTransId="{ECD421A9-3CB0-4F8D-A98E-236735977F2C}"/>
    <dgm:cxn modelId="{88F26122-C092-4FDD-82A1-D3E411124576}" srcId="{6BB1152D-154E-4A6D-9CC1-1464755C5F24}" destId="{D0C3925F-8569-44C2-9DD5-C28685720413}" srcOrd="2" destOrd="0" parTransId="{C8410C84-F49A-4701-856B-00582079C504}" sibTransId="{532C4AF3-A2B3-4F94-9F9E-26B40FEBE9B3}"/>
    <dgm:cxn modelId="{7503D7F5-3017-4142-A668-C59FA87A7BC0}" type="presOf" srcId="{47E81617-3AB9-4802-9D02-35FFF71C123D}" destId="{C43C9D4A-5AB1-4612-A220-3EC005ECFE5A}" srcOrd="1" destOrd="0" presId="urn:microsoft.com/office/officeart/2005/8/layout/list1"/>
    <dgm:cxn modelId="{45DDCF04-9C2F-48D8-9148-B0A78E54D730}" type="presOf" srcId="{C9224CEA-DA12-4A97-ACAC-5C7F44369595}" destId="{B2D9E3EA-C1A7-472F-92D2-94EE810F6C28}" srcOrd="1" destOrd="0" presId="urn:microsoft.com/office/officeart/2005/8/layout/list1"/>
    <dgm:cxn modelId="{85DDA617-E50D-4F1B-9DF4-625C2A72C99B}" type="presOf" srcId="{D0C3925F-8569-44C2-9DD5-C28685720413}" destId="{9E834460-958B-4737-87A4-CA6B88017FAB}" srcOrd="1" destOrd="0" presId="urn:microsoft.com/office/officeart/2005/8/layout/list1"/>
    <dgm:cxn modelId="{DC1A98CA-4406-4E29-95BE-1DA337074AB2}" type="presOf" srcId="{6BB1152D-154E-4A6D-9CC1-1464755C5F24}" destId="{EDACA27C-6254-4A39-94E9-C0A16B79EEA5}" srcOrd="0" destOrd="0" presId="urn:microsoft.com/office/officeart/2005/8/layout/list1"/>
    <dgm:cxn modelId="{7EFABA4B-8568-4BA8-8881-270E5CA926B4}" srcId="{6BB1152D-154E-4A6D-9CC1-1464755C5F24}" destId="{47E81617-3AB9-4802-9D02-35FFF71C123D}" srcOrd="0" destOrd="0" parTransId="{1007EF46-8B67-41FE-9397-3AEE598BEE16}" sibTransId="{65318899-D341-4467-8E59-52B4EC91B562}"/>
    <dgm:cxn modelId="{D4B6CEF8-E804-482F-96F8-3F528B1230DE}" type="presOf" srcId="{D0C3925F-8569-44C2-9DD5-C28685720413}" destId="{5E6E089A-47B0-451C-9E07-175C763B6DE3}" srcOrd="0" destOrd="0" presId="urn:microsoft.com/office/officeart/2005/8/layout/list1"/>
    <dgm:cxn modelId="{ECC27302-5C24-4717-8D33-534BAA604E18}" type="presOf" srcId="{47E81617-3AB9-4802-9D02-35FFF71C123D}" destId="{1C8549BE-B3D5-4C90-A43A-AD31636B7B68}" srcOrd="0" destOrd="0" presId="urn:microsoft.com/office/officeart/2005/8/layout/list1"/>
    <dgm:cxn modelId="{F7615DB9-C6D9-424D-908E-B9CC17175AF7}" type="presParOf" srcId="{EDACA27C-6254-4A39-94E9-C0A16B79EEA5}" destId="{CF6C062D-1AC6-410D-A8BD-38E7528DAC52}" srcOrd="0" destOrd="0" presId="urn:microsoft.com/office/officeart/2005/8/layout/list1"/>
    <dgm:cxn modelId="{75284D99-E30F-4B8E-AE68-1C22B0424EF5}" type="presParOf" srcId="{CF6C062D-1AC6-410D-A8BD-38E7528DAC52}" destId="{1C8549BE-B3D5-4C90-A43A-AD31636B7B68}" srcOrd="0" destOrd="0" presId="urn:microsoft.com/office/officeart/2005/8/layout/list1"/>
    <dgm:cxn modelId="{DAAF8743-D9F8-4ACA-834E-7AA3B175C8C5}" type="presParOf" srcId="{CF6C062D-1AC6-410D-A8BD-38E7528DAC52}" destId="{C43C9D4A-5AB1-4612-A220-3EC005ECFE5A}" srcOrd="1" destOrd="0" presId="urn:microsoft.com/office/officeart/2005/8/layout/list1"/>
    <dgm:cxn modelId="{DF9042DD-0865-4F46-985F-2D0128007FC5}" type="presParOf" srcId="{EDACA27C-6254-4A39-94E9-C0A16B79EEA5}" destId="{A3A4A69B-B9A9-4F16-9FA1-DE9C78B9FBC2}" srcOrd="1" destOrd="0" presId="urn:microsoft.com/office/officeart/2005/8/layout/list1"/>
    <dgm:cxn modelId="{30C42BDA-5864-43BE-BE8A-B18B6A91A275}" type="presParOf" srcId="{EDACA27C-6254-4A39-94E9-C0A16B79EEA5}" destId="{04B32C3D-6C70-481E-BDB7-9466819D7BAD}" srcOrd="2" destOrd="0" presId="urn:microsoft.com/office/officeart/2005/8/layout/list1"/>
    <dgm:cxn modelId="{5E712B26-B797-4102-A8BF-DFC93C55C899}" type="presParOf" srcId="{EDACA27C-6254-4A39-94E9-C0A16B79EEA5}" destId="{C6C61102-6728-4B07-B7EA-6D626150E40D}" srcOrd="3" destOrd="0" presId="urn:microsoft.com/office/officeart/2005/8/layout/list1"/>
    <dgm:cxn modelId="{A79FC711-4D55-4195-9FC7-EBD5D35CC1A5}" type="presParOf" srcId="{EDACA27C-6254-4A39-94E9-C0A16B79EEA5}" destId="{70072858-2440-44A6-B793-3AFA32D8360B}" srcOrd="4" destOrd="0" presId="urn:microsoft.com/office/officeart/2005/8/layout/list1"/>
    <dgm:cxn modelId="{2B9CB5B9-10F7-446A-B786-3EFC5029AB51}" type="presParOf" srcId="{70072858-2440-44A6-B793-3AFA32D8360B}" destId="{2F66655A-54FE-4F93-9CEA-AEDECCE49D11}" srcOrd="0" destOrd="0" presId="urn:microsoft.com/office/officeart/2005/8/layout/list1"/>
    <dgm:cxn modelId="{F9467323-7290-4549-B8A7-11CFE65293E9}" type="presParOf" srcId="{70072858-2440-44A6-B793-3AFA32D8360B}" destId="{B2D9E3EA-C1A7-472F-92D2-94EE810F6C28}" srcOrd="1" destOrd="0" presId="urn:microsoft.com/office/officeart/2005/8/layout/list1"/>
    <dgm:cxn modelId="{E0B1B11E-7A2A-489A-8730-D063ACFDFDFD}" type="presParOf" srcId="{EDACA27C-6254-4A39-94E9-C0A16B79EEA5}" destId="{37DE4D2C-ACC5-4BD9-B142-8D334EB58A75}" srcOrd="5" destOrd="0" presId="urn:microsoft.com/office/officeart/2005/8/layout/list1"/>
    <dgm:cxn modelId="{456FF6F6-61AA-45E3-93BD-DEED6E933C98}" type="presParOf" srcId="{EDACA27C-6254-4A39-94E9-C0A16B79EEA5}" destId="{0B3F10FC-88D9-46A3-9A9E-4A7C8C158B98}" srcOrd="6" destOrd="0" presId="urn:microsoft.com/office/officeart/2005/8/layout/list1"/>
    <dgm:cxn modelId="{4AE0CE8A-1BED-4F4F-90AC-591C06A5D0BF}" type="presParOf" srcId="{EDACA27C-6254-4A39-94E9-C0A16B79EEA5}" destId="{79796883-7C9F-4728-B5D2-CAF35DE559DC}" srcOrd="7" destOrd="0" presId="urn:microsoft.com/office/officeart/2005/8/layout/list1"/>
    <dgm:cxn modelId="{4F174C8D-A991-4DED-B482-02132DA54A77}" type="presParOf" srcId="{EDACA27C-6254-4A39-94E9-C0A16B79EEA5}" destId="{8D0E247B-28BC-4609-9F32-600BAD89B8AB}" srcOrd="8" destOrd="0" presId="urn:microsoft.com/office/officeart/2005/8/layout/list1"/>
    <dgm:cxn modelId="{60C6B170-E10A-4500-AA2D-AF218708AFF2}" type="presParOf" srcId="{8D0E247B-28BC-4609-9F32-600BAD89B8AB}" destId="{5E6E089A-47B0-451C-9E07-175C763B6DE3}" srcOrd="0" destOrd="0" presId="urn:microsoft.com/office/officeart/2005/8/layout/list1"/>
    <dgm:cxn modelId="{00FC63CA-9973-4B4B-A2F4-FF736DC53C8E}" type="presParOf" srcId="{8D0E247B-28BC-4609-9F32-600BAD89B8AB}" destId="{9E834460-958B-4737-87A4-CA6B88017FAB}" srcOrd="1" destOrd="0" presId="urn:microsoft.com/office/officeart/2005/8/layout/list1"/>
    <dgm:cxn modelId="{8364F8DA-AE5F-4B92-B7A9-E0F07C3FEA18}" type="presParOf" srcId="{EDACA27C-6254-4A39-94E9-C0A16B79EEA5}" destId="{22DEE6FF-053D-4153-8ACA-42AF964500CF}" srcOrd="9" destOrd="0" presId="urn:microsoft.com/office/officeart/2005/8/layout/list1"/>
    <dgm:cxn modelId="{124FB300-AD3C-46B7-A691-9FF5C50EBB08}" type="presParOf" srcId="{EDACA27C-6254-4A39-94E9-C0A16B79EEA5}" destId="{024E2544-9929-47D6-9084-D945B7429A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32C3D-6C70-481E-BDB7-9466819D7BAD}">
      <dsp:nvSpPr>
        <dsp:cNvPr id="0" name=""/>
        <dsp:cNvSpPr/>
      </dsp:nvSpPr>
      <dsp:spPr>
        <a:xfrm>
          <a:off x="0" y="384304"/>
          <a:ext cx="37444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C9D4A-5AB1-4612-A220-3EC005ECFE5A}">
      <dsp:nvSpPr>
        <dsp:cNvPr id="0" name=""/>
        <dsp:cNvSpPr/>
      </dsp:nvSpPr>
      <dsp:spPr>
        <a:xfrm>
          <a:off x="304800" y="15304"/>
          <a:ext cx="426720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500" kern="1200" dirty="0"/>
        </a:p>
      </dsp:txBody>
      <dsp:txXfrm>
        <a:off x="340826" y="51330"/>
        <a:ext cx="4195148" cy="665948"/>
      </dsp:txXfrm>
    </dsp:sp>
    <dsp:sp modelId="{0B3F10FC-88D9-46A3-9A9E-4A7C8C158B98}">
      <dsp:nvSpPr>
        <dsp:cNvPr id="0" name=""/>
        <dsp:cNvSpPr/>
      </dsp:nvSpPr>
      <dsp:spPr>
        <a:xfrm>
          <a:off x="0" y="1518304"/>
          <a:ext cx="384108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9E3EA-C1A7-472F-92D2-94EE810F6C28}">
      <dsp:nvSpPr>
        <dsp:cNvPr id="0" name=""/>
        <dsp:cNvSpPr/>
      </dsp:nvSpPr>
      <dsp:spPr>
        <a:xfrm>
          <a:off x="304800" y="1149304"/>
          <a:ext cx="4267200" cy="7380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500" kern="1200" dirty="0"/>
        </a:p>
      </dsp:txBody>
      <dsp:txXfrm>
        <a:off x="340826" y="1185330"/>
        <a:ext cx="4195148" cy="665948"/>
      </dsp:txXfrm>
    </dsp:sp>
    <dsp:sp modelId="{024E2544-9929-47D6-9084-D945B7429A95}">
      <dsp:nvSpPr>
        <dsp:cNvPr id="0" name=""/>
        <dsp:cNvSpPr/>
      </dsp:nvSpPr>
      <dsp:spPr>
        <a:xfrm>
          <a:off x="0" y="3418695"/>
          <a:ext cx="384108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34460-958B-4737-87A4-CA6B88017FAB}">
      <dsp:nvSpPr>
        <dsp:cNvPr id="0" name=""/>
        <dsp:cNvSpPr/>
      </dsp:nvSpPr>
      <dsp:spPr>
        <a:xfrm>
          <a:off x="304800" y="2283304"/>
          <a:ext cx="4267200" cy="15043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500" kern="1200"/>
        </a:p>
      </dsp:txBody>
      <dsp:txXfrm>
        <a:off x="378238" y="2356742"/>
        <a:ext cx="4120324" cy="13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A40AE-9730-4260-B3C4-63BDDB00C47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F6335-99A6-416F-8DCC-2B530136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8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2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10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5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9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5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52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2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9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05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09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7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1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07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8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1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4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8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6335-99A6-416F-8DCC-2B53013696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4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12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918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43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6397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05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85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6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207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58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387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54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4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3E994-072C-4C5E-B7BD-1CE9702732B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020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6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6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-593284" y="366824"/>
            <a:ext cx="9413756" cy="4481623"/>
            <a:chOff x="-791046" y="489098"/>
            <a:chExt cx="12551675" cy="5975497"/>
          </a:xfrm>
        </p:grpSpPr>
        <p:sp>
          <p:nvSpPr>
            <p:cNvPr id="115" name="Google Shape;115;p4"/>
            <p:cNvSpPr/>
            <p:nvPr/>
          </p:nvSpPr>
          <p:spPr>
            <a:xfrm>
              <a:off x="1690576" y="489098"/>
              <a:ext cx="9781033" cy="597549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2338173" y="1551478"/>
              <a:ext cx="9422456" cy="398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Tiết 79-80-81: Đọc hiểu văn bản:</a:t>
              </a:r>
              <a:endParaRPr sz="4000"/>
            </a:p>
            <a:p>
              <a:pPr algn="ctr"/>
              <a:r>
                <a:rPr lang="en-US" sz="4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Cô bé bán diêm</a:t>
              </a:r>
              <a:endParaRPr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/>
              <a:r>
                <a:rPr lang="en-US" sz="4000">
                  <a:solidFill>
                    <a:srgbClr val="0070C0"/>
                  </a:solidFill>
                  <a:latin typeface="Cookie"/>
                  <a:ea typeface="Cookie"/>
                  <a:cs typeface="Cookie"/>
                  <a:sym typeface="Cookie"/>
                </a:rPr>
                <a:t>(</a:t>
              </a:r>
              <a:r>
                <a:rPr lang="en-US" sz="400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An-đéc-xen</a:t>
              </a:r>
              <a:r>
                <a:rPr lang="en-US" sz="4000" smtClean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  <a:p>
              <a:pPr algn="ctr"/>
              <a:endParaRPr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/>
              <a:r>
                <a:rPr lang="en-US" sz="2800" i="1" smtClean="0">
                  <a:solidFill>
                    <a:srgbClr val="00B05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GV: Nguyễn Thị Dịu</a:t>
              </a:r>
              <a:endParaRPr sz="2800" i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7" name="Google Shape;117;p4" descr="—Pngtree—hand painted andersens fairytales q_3813215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791046" y="1231610"/>
              <a:ext cx="4390768" cy="4963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4" descr="Hộp diêm png | PNGEg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8173" y="5725667"/>
              <a:ext cx="627390" cy="627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813263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33291"/>
              </p:ext>
            </p:extLst>
          </p:nvPr>
        </p:nvGraphicFramePr>
        <p:xfrm>
          <a:off x="116575" y="584775"/>
          <a:ext cx="8856983" cy="4472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7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805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181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bé ở ngoài phố trong một đêm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Vì sao em không dám về nhà?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r>
                        <a:rPr lang="vi-VN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miêu tả ngoại hình, hoàn cảnh của</a:t>
                      </a:r>
                      <a:r>
                        <a:rPr lang="fr-FR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 bé bán diêm:</a:t>
                      </a:r>
                      <a:endParaRPr lang="vi-VN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7046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………………..........................................................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…………………………………………………………..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………………………………………………………….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……………………………………………………………….…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………………………………………………………………….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fr-F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vi-VN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</a:t>
                      </a:r>
                      <a:endParaRPr lang="vi-VN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7278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gian, không gian này có tác dụng gì trong việc khắc họa hoàn cảnh của cô bé?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đoán điều sẽ đến với cô bé</a:t>
                      </a:r>
                      <a:endParaRPr lang="vi-V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………………………………………………………………….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68967" y="0"/>
            <a:ext cx="3352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0685" y="1501701"/>
            <a:ext cx="57887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và hoàn thành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5 phút</a:t>
            </a:r>
            <a:endParaRPr lang="en-US" sz="32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375173" y="127831"/>
            <a:ext cx="2082859" cy="599972"/>
            <a:chOff x="1332706" y="185859"/>
            <a:chExt cx="2777145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777145" cy="6975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</a:t>
              </a:r>
              <a:r>
                <a:rPr lang="en-GB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r>
                <a:rPr lang="vi-VN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299576" y="127831"/>
            <a:ext cx="2243782" cy="610447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2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2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lang="en-US" altLang="en-US" sz="1400" dirty="0"/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2839641" y="2454171"/>
            <a:ext cx="34529" cy="141685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2963606" y="2578030"/>
            <a:ext cx="439341" cy="52503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</a:t>
              </a:r>
              <a:endParaRPr lang="en-US" altLang="en-US" sz="1400" dirty="0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2857500" y="3549546"/>
            <a:ext cx="33338" cy="166688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2461022" y="3868396"/>
            <a:ext cx="471965" cy="43338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lang="en-US" altLang="en-US" sz="1400" dirty="0"/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913210" y="3620984"/>
            <a:ext cx="13097" cy="92869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1916907" y="4161527"/>
            <a:ext cx="7144" cy="9525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698816" y="2542278"/>
            <a:ext cx="428625" cy="466900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</a:t>
              </a:r>
              <a:endParaRPr lang="en-US" altLang="en-US" sz="1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122709" y="3868396"/>
            <a:ext cx="427435" cy="426244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lang="en-US" altLang="en-US" sz="140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950980" y="139394"/>
            <a:ext cx="2142654" cy="9464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92546"/>
            <a:ext cx="1570856" cy="126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98671"/>
            <a:ext cx="5040560" cy="3527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8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12687"/>
              </p:ext>
            </p:extLst>
          </p:nvPr>
        </p:nvGraphicFramePr>
        <p:xfrm>
          <a:off x="116575" y="584775"/>
          <a:ext cx="8856983" cy="3901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7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805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681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bé ở ngoài phố trong một đêm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Vì sao em không dám về nhà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r>
                        <a:rPr lang="vi-VN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miêu tả ngoại hình của</a:t>
                      </a:r>
                      <a:r>
                        <a:rPr lang="fr-FR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bé bán diêm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704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giao thừa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Đường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phố vắng vẻ, lạnh lẽo, rét buốt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Vì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có tiền mang về em sẽ bị bố đánh</a:t>
                      </a:r>
                      <a:endParaRPr lang="vi-VN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Đầu trần, chân đất, chân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đỏ ửng, tím bầm vì rét, tạp dề cũ kĩ.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Dò dẫm trong bóng tối</a:t>
                      </a:r>
                    </a:p>
                    <a:p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Bụng đói,  giá rét.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7278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gian, không gian này có tác dụng gì trong việc khắc họa hoàn cảnh của cô bé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vi-VN" sz="240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vi-VN" sz="2400" baseline="0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làm tăng thêm hoàn cảnh đáng thương của cô bé</a:t>
                      </a:r>
                      <a:endParaRPr lang="vi-VN" sz="16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 về hoàn cảnh của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bé</a:t>
                      </a:r>
                      <a:endParaRPr lang="vi-V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Nghèo khổ, bất hạnh, cô đơn, vất vả.</a:t>
                      </a:r>
                      <a:endParaRPr lang="vi-VN" sz="2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84350" y="0"/>
            <a:ext cx="5721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đáp án 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7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0"/>
            <a:ext cx="9144000" cy="5076563"/>
          </a:xfrm>
        </p:spPr>
      </p:pic>
      <p:sp>
        <p:nvSpPr>
          <p:cNvPr id="5" name="TextBox 4"/>
          <p:cNvSpPr txBox="1"/>
          <p:nvPr/>
        </p:nvSpPr>
        <p:spPr>
          <a:xfrm>
            <a:off x="1259632" y="1131590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LỚN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số 2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cá nhân (2 phút)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nhóm (5 phút)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3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95536" y="123826"/>
            <a:ext cx="3920679" cy="1103312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Lần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quẹt diêm thứ 1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Mong ước: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kumimoji="0" lang="vi-VN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95537" y="1257301"/>
            <a:ext cx="3920678" cy="1103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quẹt diêm thứ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ảnh: …………………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Mong ước: ………………..</a:t>
            </a:r>
            <a:endParaRPr lang="vi-VN" alt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220072" y="122238"/>
            <a:ext cx="3744416" cy="1103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quẹt diêm thứ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Mong ước: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</a:t>
            </a:r>
            <a:endParaRPr lang="vi-VN" alt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220072" y="1257301"/>
            <a:ext cx="3744416" cy="1103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quẹt diêm thứ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Mong ước: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vi-VN" alt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95536" y="2379664"/>
            <a:ext cx="8496943" cy="1176338"/>
          </a:xfrm>
          <a:prstGeom prst="ellipse">
            <a:avLst/>
          </a:prstGeom>
          <a:solidFill>
            <a:srgbClr val="00B0F0"/>
          </a:soli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thay đổi trình tự xuất hiện của các hình ảnh trong 4 lần quẹt diêm được không? Vì 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…………………..……………………………….………………..…….</a:t>
            </a:r>
            <a:endParaRPr kumimoji="0" lang="vi-VN" alt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25"/>
          <p:cNvSpPr>
            <a:spLocks noChangeArrowheads="1"/>
          </p:cNvSpPr>
          <p:nvPr/>
        </p:nvSpPr>
        <p:spPr bwMode="auto">
          <a:xfrm>
            <a:off x="0" y="3174567"/>
            <a:ext cx="3286125" cy="2017712"/>
          </a:xfrm>
          <a:prstGeom prst="cloudCallout">
            <a:avLst>
              <a:gd name="adj1" fmla="val -33616"/>
              <a:gd name="adj2" fmla="val -140611"/>
            </a:avLst>
          </a:prstGeom>
          <a:solidFill>
            <a:srgbClr val="FFC000"/>
          </a:soli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 mong ước của em bé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26"/>
          <p:cNvSpPr>
            <a:spLocks noChangeArrowheads="1"/>
          </p:cNvSpPr>
          <p:nvPr/>
        </p:nvSpPr>
        <p:spPr bwMode="auto">
          <a:xfrm>
            <a:off x="5869450" y="3174567"/>
            <a:ext cx="3286125" cy="2017713"/>
          </a:xfrm>
          <a:prstGeom prst="cloudCallout">
            <a:avLst>
              <a:gd name="adj1" fmla="val 50597"/>
              <a:gd name="adj2" fmla="val -117343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rơi vào tình cảnh giống cô bé bán diêm, em sẽ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3" y="6278563"/>
            <a:ext cx="1787525" cy="1884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9696450"/>
            <a:ext cx="1392238" cy="124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Up Arrow 13"/>
          <p:cNvSpPr/>
          <p:nvPr/>
        </p:nvSpPr>
        <p:spPr>
          <a:xfrm>
            <a:off x="3286125" y="3556002"/>
            <a:ext cx="2654027" cy="1587498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9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375173" y="127831"/>
            <a:ext cx="2082859" cy="599972"/>
            <a:chOff x="1332706" y="185859"/>
            <a:chExt cx="2777145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777145" cy="6975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</a:t>
              </a:r>
              <a:r>
                <a:rPr lang="en-GB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r>
                <a:rPr lang="vi-VN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299576" y="127831"/>
            <a:ext cx="2243782" cy="610447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2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2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lang="en-US" altLang="en-US" sz="1400" dirty="0"/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2839641" y="2454171"/>
            <a:ext cx="34529" cy="141685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2963606" y="2578030"/>
            <a:ext cx="439341" cy="52503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</a:t>
              </a:r>
              <a:endParaRPr lang="en-US" altLang="en-US" sz="1400" dirty="0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2857500" y="3549546"/>
            <a:ext cx="33338" cy="166688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2461022" y="3868396"/>
            <a:ext cx="471965" cy="43338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lang="en-US" altLang="en-US" sz="1400" dirty="0"/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913210" y="3620984"/>
            <a:ext cx="13097" cy="92869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1916907" y="4161527"/>
            <a:ext cx="7144" cy="9525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698816" y="2542278"/>
            <a:ext cx="428625" cy="466900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</a:t>
              </a:r>
              <a:endParaRPr lang="en-US" altLang="en-US" sz="1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122709" y="3868396"/>
            <a:ext cx="427435" cy="426244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lang="en-US" altLang="en-US" sz="140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950980" y="139394"/>
            <a:ext cx="2142654" cy="9464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92546"/>
            <a:ext cx="1570856" cy="126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98671"/>
            <a:ext cx="5040560" cy="3527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1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95536" y="123826"/>
            <a:ext cx="3920679" cy="1103312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Lần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quẹt diêm thứ 1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 sưởi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Mong ước: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sưởi ấm</a:t>
            </a:r>
            <a:endParaRPr kumimoji="0" lang="vi-VN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95537" y="1257301"/>
            <a:ext cx="3920678" cy="1103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quẹt diêm thứ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ăn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Mong ước: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ăn no</a:t>
            </a:r>
            <a:endParaRPr lang="vi-VN" alt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076056" y="122238"/>
            <a:ext cx="3888432" cy="1103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quẹt diêm thứ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thông Noel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Mong ước: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vui chơi</a:t>
            </a:r>
            <a:endParaRPr lang="vi-VN" alt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076056" y="1257301"/>
            <a:ext cx="3888432" cy="1103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quẹt diêm thứ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nội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Mong ước: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yêu thương</a:t>
            </a:r>
            <a:endParaRPr lang="vi-VN" alt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425100" y="2360613"/>
            <a:ext cx="8496943" cy="1272284"/>
          </a:xfrm>
          <a:prstGeom prst="ellipse">
            <a:avLst/>
          </a:prstGeom>
          <a:solidFill>
            <a:srgbClr val="00B0F0"/>
          </a:soli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thay đổi trình tự xuất hiện của các hình ảnh trong 4 lần quẹt diêm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được. Vì đây là trình tự hợp lí trong cuộc sống, phù hợp hoàn cảnh nhân vật.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25"/>
          <p:cNvSpPr>
            <a:spLocks noChangeArrowheads="1"/>
          </p:cNvSpPr>
          <p:nvPr/>
        </p:nvSpPr>
        <p:spPr bwMode="auto">
          <a:xfrm>
            <a:off x="1" y="3174567"/>
            <a:ext cx="2771800" cy="2017712"/>
          </a:xfrm>
          <a:prstGeom prst="cloudCallout">
            <a:avLst>
              <a:gd name="adj1" fmla="val -33616"/>
              <a:gd name="adj2" fmla="val -140611"/>
            </a:avLst>
          </a:prstGeom>
          <a:solidFill>
            <a:srgbClr val="FFC000"/>
          </a:soli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mong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giản dị, chân thành, chính đáng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26"/>
          <p:cNvSpPr>
            <a:spLocks noChangeArrowheads="1"/>
          </p:cNvSpPr>
          <p:nvPr/>
        </p:nvSpPr>
        <p:spPr bwMode="auto">
          <a:xfrm>
            <a:off x="5869450" y="3174567"/>
            <a:ext cx="3286125" cy="2017713"/>
          </a:xfrm>
          <a:prstGeom prst="cloudCallout">
            <a:avLst>
              <a:gd name="adj1" fmla="val 50597"/>
              <a:gd name="adj2" fmla="val -117343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 lực để bảo vệ và tự cứu lấy bản thân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3" y="6278563"/>
            <a:ext cx="1787525" cy="1884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9696450"/>
            <a:ext cx="1392238" cy="124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Up Arrow 13"/>
          <p:cNvSpPr/>
          <p:nvPr/>
        </p:nvSpPr>
        <p:spPr>
          <a:xfrm>
            <a:off x="3286125" y="3556002"/>
            <a:ext cx="2654027" cy="1587498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phiếu HT số 2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4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946" y="2725840"/>
            <a:ext cx="2673752" cy="16407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Mong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đ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Giáng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phúc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35125" y="2725839"/>
            <a:ext cx="2673752" cy="16407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Mong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đ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mãi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bà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917100" y="2730178"/>
            <a:ext cx="2673752" cy="16407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Mong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đ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thoát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khỏi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nghèo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khổ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khổ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đau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hạnh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98248" y="-4338"/>
            <a:ext cx="2673752" cy="1640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Mong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đ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s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ởi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ấm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1" y="0"/>
            <a:ext cx="2673752" cy="16407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Mong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đ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ăn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124" y="1953225"/>
            <a:ext cx="2673752" cy="4385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endParaRPr lang="en-US" sz="24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124" y="4696431"/>
            <a:ext cx="2673752" cy="4385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thần</a:t>
            </a:r>
            <a:endParaRPr lang="en-US" sz="24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>
            <a:off x="3235125" y="1636373"/>
            <a:ext cx="1336876" cy="316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4572000" y="1640711"/>
            <a:ext cx="1336877" cy="312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2" idx="0"/>
          </p:cNvCxnSpPr>
          <p:nvPr/>
        </p:nvCxnSpPr>
        <p:spPr>
          <a:xfrm flipH="1">
            <a:off x="1909822" y="2391805"/>
            <a:ext cx="2662178" cy="334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4" idx="0"/>
          </p:cNvCxnSpPr>
          <p:nvPr/>
        </p:nvCxnSpPr>
        <p:spPr>
          <a:xfrm>
            <a:off x="4572000" y="2391805"/>
            <a:ext cx="2681976" cy="338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90806" y="4362397"/>
            <a:ext cx="1" cy="334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2"/>
            <a:endCxn id="8" idx="0"/>
          </p:cNvCxnSpPr>
          <p:nvPr/>
        </p:nvCxnSpPr>
        <p:spPr>
          <a:xfrm flipH="1">
            <a:off x="4572000" y="4370888"/>
            <a:ext cx="2681976" cy="32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" idx="2"/>
            <a:endCxn id="8" idx="0"/>
          </p:cNvCxnSpPr>
          <p:nvPr/>
        </p:nvCxnSpPr>
        <p:spPr>
          <a:xfrm>
            <a:off x="1909822" y="4366550"/>
            <a:ext cx="2662178" cy="32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90806" y="2391619"/>
            <a:ext cx="1" cy="334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334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25"/>
          <p:cNvSpPr>
            <a:spLocks noGrp="1" noChangeArrowheads="1"/>
          </p:cNvSpPr>
          <p:nvPr>
            <p:ph idx="1"/>
          </p:nvPr>
        </p:nvSpPr>
        <p:spPr bwMode="auto">
          <a:xfrm>
            <a:off x="4716016" y="114800"/>
            <a:ext cx="4320480" cy="3816424"/>
          </a:xfrm>
          <a:prstGeom prst="cloudCallout">
            <a:avLst>
              <a:gd name="adj1" fmla="val -77997"/>
              <a:gd name="adj2" fmla="val 71067"/>
            </a:avLst>
          </a:prstGeom>
          <a:solidFill>
            <a:srgbClr val="FFC000"/>
          </a:soli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chi tiết tác giả miêu tả về cái chết của cô bé bán diêm? Nhận xét về tình cảm của tác giả dành cho cô bé?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5"/>
          <p:cNvSpPr txBox="1">
            <a:spLocks noChangeArrowheads="1"/>
          </p:cNvSpPr>
          <p:nvPr/>
        </p:nvSpPr>
        <p:spPr bwMode="auto">
          <a:xfrm>
            <a:off x="0" y="34114"/>
            <a:ext cx="4572000" cy="3977796"/>
          </a:xfrm>
          <a:prstGeom prst="cloudCallout">
            <a:avLst>
              <a:gd name="adj1" fmla="val 65867"/>
              <a:gd name="adj2" fmla="val 74706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chi tiết miêu tả về thái độ, hành động của những người xung quanh? Tác giả muốn phản ánh điều gì?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8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5818"/>
          </a:xfrm>
        </p:spPr>
      </p:pic>
      <p:sp>
        <p:nvSpPr>
          <p:cNvPr id="5" name="TextBox 4"/>
          <p:cNvSpPr txBox="1"/>
          <p:nvPr/>
        </p:nvSpPr>
        <p:spPr>
          <a:xfrm>
            <a:off x="467544" y="208276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- ‘một em gái có </a:t>
            </a:r>
            <a:r>
              <a:rPr lang="vi-VN" sz="3200" b="1" dirty="0" smtClean="0">
                <a:latin typeface="+mj-lt"/>
              </a:rPr>
              <a:t>đôi má hồng</a:t>
            </a:r>
            <a:r>
              <a:rPr lang="vi-VN" sz="3200" dirty="0" smtClean="0">
                <a:latin typeface="+mj-lt"/>
              </a:rPr>
              <a:t>, </a:t>
            </a:r>
            <a:r>
              <a:rPr lang="vi-VN" sz="3200" b="1" dirty="0" smtClean="0">
                <a:latin typeface="+mj-lt"/>
              </a:rPr>
              <a:t>đôi môi đang mỉm cười</a:t>
            </a:r>
            <a:r>
              <a:rPr lang="vi-VN" sz="3200" dirty="0" smtClean="0">
                <a:latin typeface="+mj-lt"/>
              </a:rPr>
              <a:t>’</a:t>
            </a:r>
            <a:endParaRPr lang="vi-VN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3159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- ‘</a:t>
            </a:r>
            <a:r>
              <a:rPr lang="vi-VN" sz="3200" b="1" dirty="0" smtClean="0">
                <a:latin typeface="+mj-lt"/>
              </a:rPr>
              <a:t>tử thi </a:t>
            </a:r>
            <a:r>
              <a:rPr lang="vi-VN" sz="3200" dirty="0" smtClean="0">
                <a:latin typeface="+mj-lt"/>
              </a:rPr>
              <a:t>em bé ngồi giữa những bao diêm’</a:t>
            </a:r>
            <a:endParaRPr lang="vi-VN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556" y="2067694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- ‘chẳng ai biết </a:t>
            </a:r>
            <a:r>
              <a:rPr lang="vi-VN" sz="3200" b="1" dirty="0" smtClean="0">
                <a:latin typeface="+mj-lt"/>
              </a:rPr>
              <a:t>những cái kì diệu em đã trông thấy nhất là cảnh huy hoàng lúc hai bà cháu bay </a:t>
            </a:r>
            <a:r>
              <a:rPr lang="vi-VN" sz="3200" dirty="0" smtClean="0">
                <a:latin typeface="+mj-lt"/>
              </a:rPr>
              <a:t>lên để đón lấy những niềm vui đầu năm.</a:t>
            </a:r>
            <a:endParaRPr lang="vi-VN" sz="3200" dirty="0">
              <a:latin typeface="+mj-l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048415" y="415828"/>
            <a:ext cx="503554" cy="3816424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27" y="136357"/>
            <a:ext cx="2459369" cy="25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44208" y="285978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Tình </a:t>
            </a:r>
            <a:r>
              <a:rPr lang="vi-VN" sz="2800" dirty="0">
                <a:latin typeface="+mj-lt"/>
              </a:rPr>
              <a:t>yêu thương của tác giả dành cho em bé </a:t>
            </a:r>
            <a:endParaRPr lang="vi-VN" sz="2800" dirty="0" smtClean="0">
              <a:latin typeface="+mj-lt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Giá trị nhân đạo)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3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" y="1788276"/>
            <a:ext cx="4443918" cy="33286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4" y="1769832"/>
            <a:ext cx="4442757" cy="3327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2160" y="1788276"/>
            <a:ext cx="2866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Galile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51470"/>
            <a:ext cx="8555121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rgbClr val="002060"/>
                </a:solidFill>
                <a:latin typeface="+mj-lt"/>
              </a:rPr>
              <a:t>Quan sát</a:t>
            </a:r>
            <a:r>
              <a:rPr lang="en-US" sz="3200" smtClean="0">
                <a:solidFill>
                  <a:srgbClr val="002060"/>
                </a:solidFill>
                <a:latin typeface="+mj-lt"/>
              </a:rPr>
              <a:t> bức ảnh sau và cho biết: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+mj-lt"/>
              </a:rPr>
              <a:t>-Đây là quốc kì của nước nào? </a:t>
            </a:r>
            <a:endParaRPr lang="vi-VN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000" y="2355726"/>
            <a:ext cx="8331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Nhấp vào đường link để mở video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03598"/>
            <a:ext cx="8934877" cy="4191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7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3" descr="Quet diem la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0272CD-5CD0-4920-A762-AFF4D61EF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6" y="2722302"/>
            <a:ext cx="4052144" cy="240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BDE476-9B83-4FD0-A915-7D4D29327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5" y="42453"/>
            <a:ext cx="3831752" cy="2490639"/>
          </a:xfrm>
          <a:prstGeom prst="rect">
            <a:avLst/>
          </a:prstGeom>
        </p:spPr>
      </p:pic>
      <p:pic>
        <p:nvPicPr>
          <p:cNvPr id="6" name="Picture 2" descr="C:\Documents and Settings\THANH TAI\My Documents\Downloads\images (1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0" y="2614118"/>
            <a:ext cx="3801817" cy="25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THANH TAI\My Documents\Downloads\tre-lang-thang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55" y="-3879"/>
            <a:ext cx="405214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25"/>
          <p:cNvSpPr>
            <a:spLocks noChangeArrowheads="1"/>
          </p:cNvSpPr>
          <p:nvPr/>
        </p:nvSpPr>
        <p:spPr bwMode="auto">
          <a:xfrm>
            <a:off x="2843808" y="1287772"/>
            <a:ext cx="3672408" cy="2523073"/>
          </a:xfrm>
          <a:prstGeom prst="cloudCallout">
            <a:avLst>
              <a:gd name="adj1" fmla="val -77997"/>
              <a:gd name="adj2" fmla="val 71067"/>
            </a:avLst>
          </a:prstGeom>
          <a:solidFill>
            <a:srgbClr val="FFC000"/>
          </a:soli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bức ảnh sau cho các em thấy điều gì? 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2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6617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suy nghĩ của em khi xem bức tranh này?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9543"/>
            <a:ext cx="7881337" cy="433779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7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80207"/>
              </p:ext>
            </p:extLst>
          </p:nvPr>
        </p:nvGraphicFramePr>
        <p:xfrm>
          <a:off x="323528" y="1083628"/>
          <a:ext cx="8568952" cy="3859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6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6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6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cảnh em bé bán diêm ngoài đường phố đêm giao thừa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 bên trong các ngôi nhà trên phố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 ngày đầu năm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 em bé chết rét nơi xó tường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9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…………………..………</a:t>
                      </a:r>
                      <a:endParaRPr lang="vi-VN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………………….….……</a:t>
                      </a:r>
                      <a:endParaRPr lang="vi-VN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…………………..………</a:t>
                      </a:r>
                      <a:endParaRPr lang="vi-VN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……………………..……</a:t>
                      </a:r>
                      <a:endParaRPr lang="vi-VN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vi-VN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……………………….……</a:t>
                      </a:r>
                      <a:endParaRPr lang="vi-VN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……………………….……</a:t>
                      </a:r>
                      <a:endParaRPr lang="vi-VN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……………………….……</a:t>
                      </a:r>
                      <a:endParaRPr lang="vi-VN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……………………….……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……………………….……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………………………….….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…………………….………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……………………….……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……………………..…..….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143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………………………………….……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……………………………………………………...……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886" y="24426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rgbClr val="C00000"/>
                </a:solidFill>
                <a:latin typeface="+mj-lt"/>
              </a:rPr>
              <a:t>Phiếu </a:t>
            </a:r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HT số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3: </a:t>
            </a:r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Tìm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các chi tiết thể hiện nghệ thuật tương phản trong truyện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  <a:p>
            <a:endParaRPr lang="vi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5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375173" y="127831"/>
            <a:ext cx="2082859" cy="599972"/>
            <a:chOff x="1332706" y="185859"/>
            <a:chExt cx="2777145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777145" cy="6975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</a:t>
              </a:r>
              <a:r>
                <a:rPr lang="en-GB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r>
                <a:rPr lang="vi-VN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299576" y="127831"/>
            <a:ext cx="2243782" cy="610447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2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2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lang="en-US" altLang="en-US" sz="1400" dirty="0"/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2839641" y="2454171"/>
            <a:ext cx="34529" cy="141685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2963606" y="2578030"/>
            <a:ext cx="439341" cy="52503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</a:t>
              </a:r>
              <a:endParaRPr lang="en-US" altLang="en-US" sz="1400" dirty="0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2857500" y="3549546"/>
            <a:ext cx="33338" cy="166688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2461022" y="3868396"/>
            <a:ext cx="471965" cy="43338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lang="en-US" altLang="en-US" sz="1400" dirty="0"/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913210" y="3620984"/>
            <a:ext cx="13097" cy="92869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1916907" y="4161527"/>
            <a:ext cx="7144" cy="9525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698816" y="2542278"/>
            <a:ext cx="428625" cy="466900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</a:t>
              </a:r>
              <a:endParaRPr lang="en-US" altLang="en-US" sz="1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122709" y="3868396"/>
            <a:ext cx="427435" cy="426244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34653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lang="en-US" altLang="en-US" sz="140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950980" y="139394"/>
            <a:ext cx="2142654" cy="9464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92546"/>
            <a:ext cx="1570856" cy="126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98671"/>
            <a:ext cx="5040560" cy="3527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1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58134"/>
              </p:ext>
            </p:extLst>
          </p:nvPr>
        </p:nvGraphicFramePr>
        <p:xfrm>
          <a:off x="323528" y="523359"/>
          <a:ext cx="8568952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6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6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6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21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cảnh em bé bán diêm ngoài đường phố đêm giao thừa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 bên trong các ngôi nhà trên phố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 ngày đầu năm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 em bé chết rét nơi xó tường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1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Tối</a:t>
                      </a:r>
                      <a:r>
                        <a:rPr lang="vi-VN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tăm, rét buốt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Đói,</a:t>
                      </a:r>
                      <a:r>
                        <a:rPr lang="vi-VN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lạnh, cô đơn</a:t>
                      </a:r>
                      <a:endParaRPr lang="vi-V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Sáng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rực, ấm áp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Trang hoàng</a:t>
                      </a:r>
                      <a:r>
                        <a:rPr lang="vi-VN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lộng lẫy, đầy thức ăn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-Trờ</a:t>
                      </a:r>
                      <a:r>
                        <a:rPr lang="vi-VN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trong, sáng, nắng ấm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Mọi</a:t>
                      </a:r>
                      <a:r>
                        <a:rPr lang="vi-VN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 vui vẻ ra ngoài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Người</a:t>
                      </a:r>
                      <a:r>
                        <a:rPr lang="vi-VN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tò mò bàn tán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vi-VN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thi </a:t>
                      </a:r>
                      <a:r>
                        <a:rPr lang="vi-VN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bé ngồi giữa những bao diêm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Trong xó</a:t>
                      </a:r>
                      <a:r>
                        <a:rPr lang="vi-VN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tường lạnh lẽo, rét buốt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35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nổi bật hoàn cảnh nghèo khó, tình cảnh tội nghiệp đáng thương của cô bé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cáo sự thờ ơ, vô cảm của XH, thể hiện lòng thương cảm của tác giả dành cho cô bé</a:t>
                      </a:r>
                      <a:endParaRPr lang="vi-VN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886" y="-33449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Gợi ý đáp án Phiếu HT số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3</a:t>
            </a:r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:</a:t>
            </a:r>
            <a:endParaRPr lang="vi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4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0908"/>
          </a:xfrm>
        </p:spPr>
      </p:pic>
      <p:sp>
        <p:nvSpPr>
          <p:cNvPr id="5" name="TextBox 4"/>
          <p:cNvSpPr txBox="1"/>
          <p:nvPr/>
        </p:nvSpPr>
        <p:spPr>
          <a:xfrm>
            <a:off x="2339752" y="1491630"/>
            <a:ext cx="565892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* Nghệ thuật: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+ Tương phản, đối lập</a:t>
            </a:r>
          </a:p>
          <a:p>
            <a:r>
              <a:rPr lang="vi-VN" sz="3200" dirty="0">
                <a:latin typeface="+mj-lt"/>
              </a:rPr>
              <a:t>+ </a:t>
            </a:r>
            <a:r>
              <a:rPr lang="vi-VN" sz="3200" dirty="0" smtClean="0">
                <a:latin typeface="+mj-lt"/>
              </a:rPr>
              <a:t>Cách kể chuyện hấp dẫn,</a:t>
            </a:r>
          </a:p>
          <a:p>
            <a:r>
              <a:rPr lang="vi-VN" sz="3200" dirty="0">
                <a:latin typeface="+mj-lt"/>
              </a:rPr>
              <a:t>đ</a:t>
            </a:r>
            <a:r>
              <a:rPr lang="vi-VN" sz="3200" dirty="0" smtClean="0">
                <a:latin typeface="+mj-lt"/>
              </a:rPr>
              <a:t>an </a:t>
            </a:r>
            <a:r>
              <a:rPr lang="vi-VN" sz="3200" dirty="0">
                <a:latin typeface="+mj-lt"/>
              </a:rPr>
              <a:t>xen giữa thực tại và mộng ảo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0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2296240" y="1203598"/>
            <a:ext cx="624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                   </a:t>
            </a:r>
            <a:r>
              <a:rPr lang="vi-VN" sz="3600" b="1" dirty="0" smtClean="0">
                <a:solidFill>
                  <a:srgbClr val="D60093"/>
                </a:solidFill>
                <a:latin typeface="+mj-lt"/>
              </a:rPr>
              <a:t>Nội </a:t>
            </a:r>
            <a:r>
              <a:rPr lang="vi-VN" sz="3600" b="1" dirty="0">
                <a:solidFill>
                  <a:srgbClr val="D60093"/>
                </a:solidFill>
                <a:latin typeface="+mj-lt"/>
              </a:rPr>
              <a:t>dung</a:t>
            </a:r>
            <a:endParaRPr lang="vi-VN" sz="3600" dirty="0">
              <a:solidFill>
                <a:srgbClr val="D60093"/>
              </a:solidFill>
              <a:latin typeface="+mj-lt"/>
            </a:endParaRPr>
          </a:p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Truyện kể về cô bé bán diêm trong đêm giao thừa với cái chết đau khổ của cuộc đời bất hạnh để lại cho ta lòng cảm thương sâu sắc.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9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315" y="36394"/>
            <a:ext cx="2696725" cy="1527244"/>
          </a:xfrm>
        </p:spPr>
        <p:txBody>
          <a:bodyPr>
            <a:no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</a:rPr>
              <a:t>Hãy tóm tắt </a:t>
            </a:r>
            <a:br>
              <a:rPr lang="vi-VN" sz="2800" b="1" dirty="0" smtClean="0">
                <a:solidFill>
                  <a:srgbClr val="C00000"/>
                </a:solidFill>
              </a:rPr>
            </a:br>
            <a:r>
              <a:rPr lang="vi-VN" sz="2800" b="1" dirty="0" smtClean="0">
                <a:solidFill>
                  <a:srgbClr val="C00000"/>
                </a:solidFill>
              </a:rPr>
              <a:t>lại truyện </a:t>
            </a:r>
            <a:br>
              <a:rPr lang="vi-VN" sz="2800" b="1" dirty="0" smtClean="0">
                <a:solidFill>
                  <a:srgbClr val="C00000"/>
                </a:solidFill>
              </a:rPr>
            </a:br>
            <a:r>
              <a:rPr lang="vi-VN" sz="2800" b="1" dirty="0" smtClean="0">
                <a:solidFill>
                  <a:srgbClr val="C00000"/>
                </a:solidFill>
              </a:rPr>
              <a:t>theo tranh</a:t>
            </a:r>
            <a:endParaRPr lang="vi-VN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THANH TAI\My Documents\Downloads\images (3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" y="51470"/>
            <a:ext cx="22082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THANH TAI\My Documents\Downloads\images (1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2" y="3444967"/>
            <a:ext cx="2124396" cy="15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THANH TAI\My Documents\Downloads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" y="1777104"/>
            <a:ext cx="2148403" cy="16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THANH TAI\My Documents\Downloads\tải xuống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8308"/>
            <a:ext cx="2259325" cy="16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THANH TAI\My Documents\Downloads\images (2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394"/>
            <a:ext cx="1556272" cy="11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THANH TAI\My Documents\Downloads\17ea5cfa-232a-4bf6-acec-08028c7f08e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311984"/>
            <a:ext cx="1556272" cy="11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Quet diem lan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74" y="2582755"/>
            <a:ext cx="1556823" cy="11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Quet diem lan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3804816"/>
            <a:ext cx="1556272" cy="11680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Quet diem lan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17" y="176597"/>
            <a:ext cx="2800912" cy="20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47" y="2555736"/>
            <a:ext cx="2598253" cy="25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193059" y="3542530"/>
            <a:ext cx="2696725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>
                <a:solidFill>
                  <a:srgbClr val="C00000"/>
                </a:solidFill>
              </a:rPr>
              <a:t>Bằng lời kể của em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7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7438"/>
          </a:xfrm>
        </p:spPr>
      </p:pic>
      <p:sp>
        <p:nvSpPr>
          <p:cNvPr id="3" name="Cloud Callout 2"/>
          <p:cNvSpPr/>
          <p:nvPr/>
        </p:nvSpPr>
        <p:spPr>
          <a:xfrm>
            <a:off x="107504" y="0"/>
            <a:ext cx="4680520" cy="3240360"/>
          </a:xfrm>
          <a:prstGeom prst="cloudCallout">
            <a:avLst>
              <a:gd name="adj1" fmla="val 75612"/>
              <a:gd name="adj2" fmla="val 4178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 smtClean="0">
              <a:latin typeface="+mj-lt"/>
            </a:endParaRPr>
          </a:p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Viết 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đoạn văn (từ 5 – 7 câu) với nhan đề: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Gửi tác giả truyện “Cô bé bán diêm”</a:t>
            </a:r>
          </a:p>
          <a:p>
            <a:pPr algn="ctr"/>
            <a:endParaRPr lang="vi-VN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7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9" y="0"/>
            <a:ext cx="7132321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3409950"/>
            <a:ext cx="2638425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-1"/>
            <a:ext cx="2638425" cy="187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" y="0"/>
            <a:ext cx="2822970" cy="1878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" y="3476625"/>
            <a:ext cx="27432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5616" y="2113994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Chia sẻ những hiểu biết của em về đất nước Đan Mạch?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2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3733"/>
          </a:xfrm>
        </p:spPr>
      </p:pic>
      <p:sp>
        <p:nvSpPr>
          <p:cNvPr id="9" name="Oval 8"/>
          <p:cNvSpPr/>
          <p:nvPr/>
        </p:nvSpPr>
        <p:spPr>
          <a:xfrm>
            <a:off x="1619672" y="1275606"/>
            <a:ext cx="5904656" cy="25202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315619" y="1658583"/>
            <a:ext cx="45127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Cảm ơn</a:t>
            </a:r>
          </a:p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và hẹn gặp lại!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8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HANH TAI\My Documents\Downloads\Nyhav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4" y="184967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THANH TAI\My Documents\Downloads\tải xuống (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3" y="2571750"/>
            <a:ext cx="2998957" cy="2378038"/>
          </a:xfrm>
          <a:prstGeom prst="rect">
            <a:avLst/>
          </a:prstGeom>
          <a:noFill/>
        </p:spPr>
      </p:pic>
      <p:pic>
        <p:nvPicPr>
          <p:cNvPr id="6" name="Picture 2" descr="C:\Documents and Settings\THANH TAI\My Documents\Downloads\winter DM.bmp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967"/>
            <a:ext cx="5745675" cy="476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THANH TAI\My Documents\Downloads\mua-dong-chau-au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8"/>
            <a:ext cx="2411759" cy="180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4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9142"/>
            <a:ext cx="9144000" cy="5162641"/>
          </a:xfrm>
        </p:spPr>
      </p:pic>
      <p:sp>
        <p:nvSpPr>
          <p:cNvPr id="5" name="Right Arrow 4"/>
          <p:cNvSpPr/>
          <p:nvPr/>
        </p:nvSpPr>
        <p:spPr>
          <a:xfrm>
            <a:off x="0" y="0"/>
            <a:ext cx="6372200" cy="1059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36499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+ Tri thức về thể loại truyện nói chung và truyện An-đéc-xen nói riêng ( đề tài, nhân vật, tình huống…);  nội dung, ý nghĩa và một số chi tiết nghệ thuật tiêu biểu trong văn bản truyện “ Cô bé bán diêm”.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+ Hiện thực xã hội được thể hiện qua văn bản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+ Tấm lòng của nhà văn được thể hiện trong tác phẩm…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2. Năng lực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được một số yếu tố hình thức (chi tiết, cốt truyện, nhân vật, yếu tố tưởng tượng, kì ảo..), nội dung (đề tài, chủ đề, ý nghĩa, thái độ người kể,...) của truyện An-đéc-xen; xác định được ngôi kể trong văn bản.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Hiểu được cách thể hiện tư tưởng, tình cảm của tác giả được thể hiện qua văn bản và tác dụng, ý nghĩa của những chi tiết nghệ thuật tiêu biểu.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được nhân vật, chi tiết, tình huống trong văn bản.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Viết được đoạn văn nếu cảm nhận về một nhân vật trong truyện.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3. Phẩm chất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Nhân ái: HS biết tôn trọng, yêu thương, sống chan hòa với mọi người xung quanh, biết sẻ chia với cảnh đời bất hạnh trong cuộc sống; trân trọng cuộc sống đang có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Chăm học, chăm làm: HS có ý thức vận dụng bài học vào các tình huống, hoàn cảnh thực tế đời sống của bản thân. </a:t>
            </a:r>
          </a:p>
          <a:p>
            <a:pPr algn="just"/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-Trách nhiệm: hành động có trách nhiệm với chính mình( học tập những đức tính tốt, tránh những biểu hiện xấu, sai lệch như: vô tâm, thiếu tình thương, sống ích kỉ), chủ động rèn kĩ năng đọc hiểu văn bản truyện.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6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99542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Nội dung I. Đọc và tìm hiểu chung:</a:t>
            </a:r>
          </a:p>
          <a:p>
            <a:r>
              <a:rPr lang="vi-VN" sz="2400"/>
              <a:t>-Căn cứ vào những chuẩn bị ở nhà, tạo nhóm theo sở thích:</a:t>
            </a:r>
          </a:p>
          <a:p>
            <a:r>
              <a:rPr lang="vi-VN" sz="2400"/>
              <a:t>-N1: Giới thiệu về tác giả, tác phẩm</a:t>
            </a:r>
          </a:p>
          <a:p>
            <a:r>
              <a:rPr lang="vi-VN" sz="2400"/>
              <a:t>-N2: Đọc, nêu sự việc chính, kể tóm tắt</a:t>
            </a:r>
          </a:p>
          <a:p>
            <a:r>
              <a:rPr lang="vi-VN" sz="2400"/>
              <a:t>-N3: Trình bày những kiến thức chung về tác phẩm</a:t>
            </a:r>
          </a:p>
          <a:p>
            <a:endParaRPr lang="vi-VN" sz="2400"/>
          </a:p>
          <a:p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1865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8560223"/>
              </p:ext>
            </p:extLst>
          </p:nvPr>
        </p:nvGraphicFramePr>
        <p:xfrm>
          <a:off x="4139952" y="5381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771550"/>
            <a:ext cx="2874649" cy="356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169590" y="77181"/>
            <a:ext cx="2226576" cy="483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 smtClean="0">
                <a:latin typeface="+mj-lt"/>
              </a:rPr>
              <a:t>1. Tác giả: </a:t>
            </a:r>
            <a:endParaRPr lang="vi-VN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454812"/>
            <a:ext cx="356723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Han C.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An-đéc-xen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3108" y="58772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(1</a:t>
            </a:r>
            <a:r>
              <a:rPr lang="en-US" sz="3200" b="1" dirty="0">
                <a:latin typeface="+mj-lt"/>
              </a:rPr>
              <a:t>805</a:t>
            </a:r>
            <a:r>
              <a:rPr lang="vi-VN" sz="3200" b="1" dirty="0">
                <a:latin typeface="+mj-lt"/>
              </a:rPr>
              <a:t> – </a:t>
            </a:r>
            <a:r>
              <a:rPr lang="en-US" sz="3200" b="1" dirty="0">
                <a:latin typeface="+mj-lt"/>
              </a:rPr>
              <a:t>1875</a:t>
            </a:r>
            <a:r>
              <a:rPr lang="vi-VN" sz="3200" b="1" dirty="0" smtClean="0">
                <a:latin typeface="+mj-lt"/>
              </a:rPr>
              <a:t>)</a:t>
            </a:r>
            <a:endParaRPr lang="vi-VN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314" y="170765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Nhà văn Đan Mạch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0658" y="2811815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Nổi tiếng TG với</a:t>
            </a:r>
          </a:p>
          <a:p>
            <a:r>
              <a:rPr lang="vi-VN" sz="3200" b="1" dirty="0">
                <a:latin typeface="+mj-lt"/>
              </a:rPr>
              <a:t> những truyện cổ tích </a:t>
            </a:r>
          </a:p>
          <a:p>
            <a:r>
              <a:rPr lang="vi-VN" sz="3200" b="1" dirty="0">
                <a:latin typeface="+mj-lt"/>
              </a:rPr>
              <a:t>viết cho trẻ 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2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23478"/>
            <a:ext cx="4824536" cy="565571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vi-VN" sz="3200" b="1" dirty="0" smtClean="0"/>
              <a:t>Nhìn ảnh đoán tên truyện</a:t>
            </a:r>
            <a:endParaRPr lang="vi-VN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9" y="880598"/>
            <a:ext cx="3752491" cy="197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79"/>
            <a:ext cx="3675900" cy="2185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19249"/>
            <a:ext cx="3750262" cy="218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80599"/>
            <a:ext cx="3706401" cy="19700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3568" y="1707655"/>
            <a:ext cx="1728192" cy="864096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23528" y="2924979"/>
            <a:ext cx="3312368" cy="438859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6588224" y="3723878"/>
            <a:ext cx="2019716" cy="1139213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271264" y="771550"/>
            <a:ext cx="551922" cy="5466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0801" y="4573611"/>
            <a:ext cx="568704" cy="569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2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08786" y="898514"/>
            <a:ext cx="568704" cy="569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3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12411" y="2878425"/>
            <a:ext cx="568704" cy="569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4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2427735"/>
            <a:ext cx="3312368" cy="422922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Nàng tiên cá</a:t>
            </a:r>
            <a:endParaRPr lang="vi-VN" sz="32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3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7" y="987574"/>
            <a:ext cx="2979008" cy="316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636" y="4299942"/>
            <a:ext cx="2979008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Cô bé bán diêm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418" y="195486"/>
            <a:ext cx="2979008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2. Văn bản</a:t>
            </a:r>
            <a:endParaRPr lang="vi-VN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35896" y="87474"/>
            <a:ext cx="5328592" cy="540060"/>
          </a:xfrm>
          <a:prstGeom prst="round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latin typeface="+mj-lt"/>
              </a:rPr>
              <a:t>Thể loại:</a:t>
            </a:r>
            <a:endParaRPr lang="vi-VN" sz="32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5896" y="771550"/>
            <a:ext cx="5328592" cy="5400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latin typeface="+mj-lt"/>
              </a:rPr>
              <a:t>Ngôi kể:</a:t>
            </a:r>
            <a:endParaRPr lang="vi-VN" sz="32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896" y="1419622"/>
            <a:ext cx="5328592" cy="5400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latin typeface="+mj-lt"/>
              </a:rPr>
              <a:t>PTBĐ:</a:t>
            </a:r>
            <a:endParaRPr lang="vi-VN" sz="3200" b="1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11521" y="2967794"/>
            <a:ext cx="888469" cy="11881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latin typeface="+mj-lt"/>
              </a:rPr>
              <a:t>Bố cục</a:t>
            </a:r>
            <a:endParaRPr lang="vi-VN" sz="32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88024" y="2058400"/>
            <a:ext cx="4330046" cy="857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latin typeface="+mj-lt"/>
              </a:rPr>
              <a:t>P1:</a:t>
            </a:r>
            <a:r>
              <a:rPr lang="vi-VN" sz="2400" dirty="0">
                <a:latin typeface="+mj-lt"/>
              </a:rPr>
              <a:t>Từ đầu </a:t>
            </a:r>
            <a:r>
              <a:rPr lang="vi-VN" sz="2400" dirty="0" smtClean="0">
                <a:latin typeface="+mj-lt"/>
              </a:rPr>
              <a:t>… </a:t>
            </a:r>
            <a:r>
              <a:rPr lang="vi-VN" sz="2400" dirty="0">
                <a:latin typeface="+mj-lt"/>
              </a:rPr>
              <a:t>tay em cứng đờ </a:t>
            </a:r>
            <a:r>
              <a:rPr lang="vi-VN" sz="2400" dirty="0" smtClean="0">
                <a:latin typeface="+mj-lt"/>
              </a:rPr>
              <a:t>ra</a:t>
            </a:r>
          </a:p>
          <a:p>
            <a:endParaRPr lang="vi-VN" sz="2400" b="1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1984" y="3111097"/>
            <a:ext cx="4330046" cy="857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000" b="1" dirty="0" smtClean="0">
              <a:latin typeface="+mj-lt"/>
            </a:endParaRPr>
          </a:p>
          <a:p>
            <a:r>
              <a:rPr lang="vi-VN" sz="2000" b="1" dirty="0" smtClean="0">
                <a:latin typeface="+mj-lt"/>
              </a:rPr>
              <a:t>P2: </a:t>
            </a:r>
            <a:r>
              <a:rPr lang="vi-VN" sz="2000" dirty="0">
                <a:latin typeface="+mj-lt"/>
              </a:rPr>
              <a:t>Chà...chà </a:t>
            </a:r>
            <a:r>
              <a:rPr lang="en-US" sz="2000" dirty="0" smtClean="0">
                <a:latin typeface="+mj-lt"/>
                <a:sym typeface="Wingdings"/>
              </a:rPr>
              <a:t>…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Thượng </a:t>
            </a:r>
            <a:r>
              <a:rPr lang="vi-VN" sz="2000" dirty="0" smtClean="0">
                <a:latin typeface="+mj-lt"/>
              </a:rPr>
              <a:t>đế</a:t>
            </a:r>
          </a:p>
          <a:p>
            <a:endParaRPr lang="vi-VN" sz="2000" dirty="0">
              <a:latin typeface="+mj-lt"/>
            </a:endParaRPr>
          </a:p>
          <a:p>
            <a:endParaRPr lang="vi-VN" sz="2000" b="1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61984" y="4223286"/>
            <a:ext cx="4330046" cy="79673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+mj-lt"/>
              </a:rPr>
              <a:t>P3</a:t>
            </a:r>
            <a:r>
              <a:rPr lang="vi-VN" sz="2400" dirty="0" smtClean="0">
                <a:latin typeface="+mj-lt"/>
              </a:rPr>
              <a:t>: Còn </a:t>
            </a:r>
            <a:r>
              <a:rPr lang="vi-VN" sz="2400" dirty="0">
                <a:latin typeface="+mj-lt"/>
              </a:rPr>
              <a:t>lại.</a:t>
            </a:r>
            <a:endParaRPr lang="vi-VN" sz="2400" dirty="0" smtClean="0">
              <a:latin typeface="+mj-lt"/>
            </a:endParaRPr>
          </a:p>
          <a:p>
            <a:endParaRPr lang="vi-VN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2423087"/>
            <a:ext cx="4499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 -Hoàn </a:t>
            </a:r>
            <a:r>
              <a:rPr lang="vi-VN" sz="2600" dirty="0">
                <a:latin typeface="+mj-lt"/>
              </a:rPr>
              <a:t>cảnh của cô bé bán diêm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1724" y="350656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-Những </a:t>
            </a:r>
            <a:r>
              <a:rPr lang="vi-VN" sz="2400" dirty="0">
                <a:latin typeface="+mj-lt"/>
              </a:rPr>
              <a:t>lần quẹt diêm và mộng </a:t>
            </a:r>
            <a:r>
              <a:rPr lang="vi-VN" sz="2400" dirty="0" smtClean="0">
                <a:latin typeface="+mj-lt"/>
              </a:rPr>
              <a:t>ảo</a:t>
            </a:r>
            <a:endParaRPr lang="vi-VN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1724" y="455835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- Cái </a:t>
            </a:r>
            <a:r>
              <a:rPr lang="vi-VN" sz="2400" dirty="0">
                <a:latin typeface="+mj-lt"/>
              </a:rPr>
              <a:t>chết thương tâm của cô bé</a:t>
            </a:r>
          </a:p>
        </p:txBody>
      </p:sp>
      <p:cxnSp>
        <p:nvCxnSpPr>
          <p:cNvPr id="26" name="Straight Arrow Connector 25"/>
          <p:cNvCxnSpPr>
            <a:stCxn id="10" idx="3"/>
          </p:cNvCxnSpPr>
          <p:nvPr/>
        </p:nvCxnSpPr>
        <p:spPr>
          <a:xfrm flipV="1">
            <a:off x="4499990" y="2423087"/>
            <a:ext cx="288034" cy="113877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</p:cNvCxnSpPr>
          <p:nvPr/>
        </p:nvCxnSpPr>
        <p:spPr>
          <a:xfrm>
            <a:off x="4499990" y="3561860"/>
            <a:ext cx="241733" cy="1206135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</p:cNvCxnSpPr>
          <p:nvPr/>
        </p:nvCxnSpPr>
        <p:spPr>
          <a:xfrm>
            <a:off x="4499990" y="3561860"/>
            <a:ext cx="26199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97426" y="418188"/>
            <a:ext cx="438470" cy="2004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197426" y="1311610"/>
            <a:ext cx="438470" cy="1154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96875" y="1898625"/>
            <a:ext cx="465007" cy="52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97426" y="2423087"/>
            <a:ext cx="414095" cy="590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64088" y="16586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Truyện đồng thoại (cổ tích)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4155" y="761806"/>
            <a:ext cx="196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Ngôi thứ 3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136648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bg1"/>
                </a:solidFill>
                <a:latin typeface="+mj-lt"/>
              </a:rPr>
              <a:t>Tự sự</a:t>
            </a:r>
            <a:endParaRPr lang="vi-VN" sz="3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5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property id=&quot;20226&quot; value=&quot;D:\Tổ chuyên môn\NĂM HỌC 2021-2022\GIÁO ÁN NGỮ VĂN 6 (KNTT)\BAI 1 CHIA SE VA YEU THUONG - VB CO BE BAN DIEM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Video: Câu chuyện về hai biển hồ&amp;quot;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33&quot;/&gt;&lt;property id=&quot;20307&quot; value=&quot;257&quot;/&gt;&lt;/object&gt;&lt;object type=&quot;3&quot; unique_id=&quot;10375&quot;&gt;&lt;property id=&quot;20148&quot; value=&quot;5&quot;/&gt;&lt;property id=&quot;20300&quot; value=&quot;Slide 8&quot;/&gt;&lt;property id=&quot;20307&quot; value=&quot;264&quot;/&gt;&lt;/object&gt;&lt;object type=&quot;3&quot; unique_id=&quot;10376&quot;&gt;&lt;property id=&quot;20148&quot; value=&quot;5&quot;/&gt;&lt;property id=&quot;20300&quot; value=&quot;Slide 9&quot;/&gt;&lt;property id=&quot;20307&quot; value=&quot;267&quot;/&gt;&lt;/object&gt;&lt;object type=&quot;3&quot; unique_id=&quot;10377&quot;&gt;&lt;property id=&quot;20148&quot; value=&quot;5&quot;/&gt;&lt;property id=&quot;20300&quot; value=&quot;Slide 10&quot;/&gt;&lt;property id=&quot;20307&quot; value=&quot;265&quot;/&gt;&lt;/object&gt;&lt;object type=&quot;3&quot; unique_id=&quot;10378&quot;&gt;&lt;property id=&quot;20148&quot; value=&quot;5&quot;/&gt;&lt;property id=&quot;20300&quot; value=&quot;Slide 11&quot;/&gt;&lt;property id=&quot;20307&quot; value=&quot;269&quot;/&gt;&lt;/object&gt;&lt;object type=&quot;3&quot; unique_id=&quot;10379&quot;&gt;&lt;property id=&quot;20148&quot; value=&quot;5&quot;/&gt;&lt;property id=&quot;20300&quot; value=&quot;Slide 12 - &amp;quot;Nhìn ảnh đoán tên truyện&amp;quot;&quot;/&gt;&lt;property id=&quot;20307&quot; value=&quot;268&quot;/&gt;&lt;/object&gt;&lt;object type=&quot;3&quot; unique_id=&quot;10380&quot;&gt;&lt;property id=&quot;20148&quot; value=&quot;5&quot;/&gt;&lt;property id=&quot;20300&quot; value=&quot;Slide 13&quot;/&gt;&lt;property id=&quot;20307&quot; value=&quot;270&quot;/&gt;&lt;/object&gt;&lt;object type=&quot;3&quot; unique_id=&quot;10381&quot;&gt;&lt;property id=&quot;20148&quot; value=&quot;5&quot;/&gt;&lt;property id=&quot;20300&quot; value=&quot;Slide 14&quot;/&gt;&lt;property id=&quot;20307&quot; value=&quot;271&quot;/&gt;&lt;/object&gt;&lt;object type=&quot;3&quot; unique_id=&quot;10433&quot;&gt;&lt;property id=&quot;20148&quot; value=&quot;5&quot;/&gt;&lt;property id=&quot;20300&quot; value=&quot;Slide 16&quot;/&gt;&lt;property id=&quot;20307&quot; value=&quot;272&quot;/&gt;&lt;/object&gt;&lt;object type=&quot;3&quot; unique_id=&quot;10800&quot;&gt;&lt;property id=&quot;20148&quot; value=&quot;5&quot;/&gt;&lt;property id=&quot;20300&quot; value=&quot;Slide 17&quot;/&gt;&lt;property id=&quot;20307&quot; value=&quot;276&quot;/&gt;&lt;/object&gt;&lt;object type=&quot;3&quot; unique_id=&quot;10801&quot;&gt;&lt;property id=&quot;20148&quot; value=&quot;5&quot;/&gt;&lt;property id=&quot;20300&quot; value=&quot;Slide 18&quot;/&gt;&lt;property id=&quot;20307&quot; value=&quot;274&quot;/&gt;&lt;/object&gt;&lt;object type=&quot;3&quot; unique_id=&quot;10803&quot;&gt;&lt;property id=&quot;20148&quot; value=&quot;5&quot;/&gt;&lt;property id=&quot;20300&quot; value=&quot;Slide 20&quot;/&gt;&lt;property id=&quot;20307&quot; value=&quot;277&quot;/&gt;&lt;/object&gt;&lt;object type=&quot;3&quot; unique_id=&quot;10804&quot;&gt;&lt;property id=&quot;20148&quot; value=&quot;5&quot;/&gt;&lt;property id=&quot;20300&quot; value=&quot;Slide 25&quot;/&gt;&lt;property id=&quot;20307&quot; value=&quot;278&quot;/&gt;&lt;/object&gt;&lt;object type=&quot;3&quot; unique_id=&quot;11211&quot;&gt;&lt;property id=&quot;20148&quot; value=&quot;5&quot;/&gt;&lt;property id=&quot;20300&quot; value=&quot;Slide 21&quot;/&gt;&lt;property id=&quot;20307&quot; value=&quot;279&quot;/&gt;&lt;/object&gt;&lt;object type=&quot;3&quot; unique_id=&quot;11212&quot;&gt;&lt;property id=&quot;20148&quot; value=&quot;5&quot;/&gt;&lt;property id=&quot;20300&quot; value=&quot;Slide 22&quot;/&gt;&lt;property id=&quot;20307&quot; value=&quot;281&quot;/&gt;&lt;/object&gt;&lt;object type=&quot;3&quot; unique_id=&quot;11213&quot;&gt;&lt;property id=&quot;20148&quot; value=&quot;5&quot;/&gt;&lt;property id=&quot;20300&quot; value=&quot;Slide 24&quot;/&gt;&lt;property id=&quot;20307&quot; value=&quot;280&quot;/&gt;&lt;/object&gt;&lt;object type=&quot;3&quot; unique_id=&quot;11214&quot;&gt;&lt;property id=&quot;20148&quot; value=&quot;5&quot;/&gt;&lt;property id=&quot;20300&quot; value=&quot;Slide 27&quot;/&gt;&lt;property id=&quot;20307&quot; value=&quot;282&quot;/&gt;&lt;/object&gt;&lt;object type=&quot;3&quot; unique_id=&quot;11216&quot;&gt;&lt;property id=&quot;20148&quot; value=&quot;5&quot;/&gt;&lt;property id=&quot;20300&quot; value=&quot;Slide 29&quot;/&gt;&lt;property id=&quot;20307&quot; value=&quot;284&quot;/&gt;&lt;/object&gt;&lt;object type=&quot;3&quot; unique_id=&quot;11427&quot;&gt;&lt;property id=&quot;20148&quot; value=&quot;5&quot;/&gt;&lt;property id=&quot;20300&quot; value=&quot;Slide 23&quot;/&gt;&lt;property id=&quot;20307&quot; value=&quot;285&quot;/&gt;&lt;/object&gt;&lt;object type=&quot;3&quot; unique_id=&quot;11428&quot;&gt;&lt;property id=&quot;20148&quot; value=&quot;5&quot;/&gt;&lt;property id=&quot;20300&quot; value=&quot;Slide 30&quot;/&gt;&lt;property id=&quot;20307&quot; value=&quot;286&quot;/&gt;&lt;/object&gt;&lt;object type=&quot;3&quot; unique_id=&quot;11429&quot;&gt;&lt;property id=&quot;20148&quot; value=&quot;5&quot;/&gt;&lt;property id=&quot;20300&quot; value=&quot;Slide 31&quot;/&gt;&lt;property id=&quot;20307&quot; value=&quot;287&quot;/&gt;&lt;/object&gt;&lt;object type=&quot;3&quot; unique_id=&quot;11430&quot;&gt;&lt;property id=&quot;20148&quot; value=&quot;5&quot;/&gt;&lt;property id=&quot;20300&quot; value=&quot;Slide 32 - &amp;quot;Hãy tóm tắt  lại truyện  theo tranh&amp;quot;&quot;/&gt;&lt;property id=&quot;20307&quot; value=&quot;288&quot;/&gt;&lt;/object&gt;&lt;object type=&quot;3&quot; unique_id=&quot;11601&quot;&gt;&lt;property id=&quot;20148&quot; value=&quot;5&quot;/&gt;&lt;property id=&quot;20300&quot; value=&quot;Slide 34&quot;/&gt;&lt;property id=&quot;20307&quot; value=&quot;289&quot;/&gt;&lt;/object&gt;&lt;object type=&quot;3&quot; unique_id=&quot;11707&quot;&gt;&lt;property id=&quot;20148&quot; value=&quot;5&quot;/&gt;&lt;property id=&quot;20300&quot; value=&quot;Slide 26 - &amp;quot;Chia sẻ suy nghĩ của em khi xem bức tranh này?&amp;quot;&quot;/&gt;&lt;property id=&quot;20307&quot; value=&quot;290&quot;/&gt;&lt;/object&gt;&lt;object type=&quot;3&quot; unique_id=&quot;12162&quot;&gt;&lt;property id=&quot;20148&quot; value=&quot;5&quot;/&gt;&lt;property id=&quot;20300&quot; value=&quot;Slide 15&quot;/&gt;&lt;property id=&quot;20307&quot; value=&quot;291&quot;/&gt;&lt;/object&gt;&lt;object type=&quot;3&quot; unique_id=&quot;12163&quot;&gt;&lt;property id=&quot;20148&quot; value=&quot;5&quot;/&gt;&lt;property id=&quot;20300&quot; value=&quot;Slide 19&quot;/&gt;&lt;property id=&quot;20307&quot; value=&quot;292&quot;/&gt;&lt;/object&gt;&lt;object type=&quot;3&quot; unique_id=&quot;12164&quot;&gt;&lt;property id=&quot;20148&quot; value=&quot;5&quot;/&gt;&lt;property id=&quot;20300&quot; value=&quot;Slide 28&quot;/&gt;&lt;property id=&quot;20307&quot; value=&quot;293&quot;/&gt;&lt;/object&gt;&lt;/object&gt;&lt;/object&gt;&lt;/database&gt;"/>
  <p:tag name="SECTOMILLISECCONVERTED" val="1"/>
  <p:tag name="ISPRING_LMS_API_VERSION" val="SCORM 2004 (4th edition)"/>
  <p:tag name="ISPRING_ULTRA_SCORM_COURSE_ID" val="F91D7CE4-5B12-45E1-B969-E8167789368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p~\uFFFD\uFFFD{0D56734E-69EC-40DE-8001-F78F0BD8D182}&quot;,&quot;D:\\Năm học 2024-2025\\Hồ sơ, giáo án\\Văn 6\\Văn 6 Kì 2\\Bài giảng Văn 6 KÌ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79-80-81 Cô bé bán diêm ( đang sửa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914533-2A3D-413C-ABFA-6524FFAC8216}: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5D8ECB-A5A3-49DB-A8D2-286E75F8F39A}:2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SLIDE_UID" val="{4BD4B526-2742-4271-BEE9-1C03A872A999}:2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512D93-A39C-4256-AA93-FD814428800C}:2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DE968D-BF36-4D15-A055-FB6E638DB212}:2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8DCA27-740C-4B40-BE38-0A39565FA0C3}:2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SLIDE_UID" val="{8C91988A-EFE6-4133-921C-4A33E766C71B}:29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82050A-08D6-44FE-8499-47DD231138B9}:2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5CF334-0125-427A-AB8A-818583A4AEE6}:2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0BA7D1-D21E-4F60-B070-323F7D480119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A9E29C-F7F4-453F-8F3F-90D166F11F0F}: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9E33B1-1899-414B-9C07-67B47A26CA74}:2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96EDC1-3122-43D6-A945-ABE11D2913FE}:2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AC263F-42F6-4C44-9224-8779C1F7F3AD}: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97CA38-00A1-49FB-85DD-1D88E1BD575C}:2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C65D3-2982-48E9-88F7-CD9A5C342187}:2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SLIDE_UID" val="{5743E407-DC81-4C28-B2E4-BF8749562709}:2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0700BA-A518-48BF-8069-0F7BBD01E342}:2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16DAD2-05E1-41AC-8C0C-E1EC100547D0}: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891639-7E0D-483A-B890-69B61B07FE56}:2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0B265D-135B-4B12-9478-8CFAFCE9EE9F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F35832-334A-4139-A28D-EAC07EC94C62}:29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2F9AFD-94E0-4541-9C01-1253BA1EEAE5}:2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BF2E49-22F1-4E98-8186-41C15F268D1B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27A2FC-39D7-4ECD-AD87-FC36AE2306C9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194783-0BEC-4BD7-9E98-8F5C3AD296E2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0F1C2E-DC79-4846-9D5A-E72E16EED6B2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79DB03-8BBB-4E84-AA25-EC5C6C07737F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7F00A9-148A-4648-A3FA-C015BA590948}:2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E0CF0D-CFE4-435A-BA62-AD4FCC4B14DC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1768</Words>
  <Application>Microsoft Office PowerPoint</Application>
  <PresentationFormat>On-screen Show (16:9)</PresentationFormat>
  <Paragraphs>265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Nhìn ảnh đoán tên truyện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sẻ suy nghĩ của em khi xem bức tranh này?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tóm tắt  lại truyện  theo tranh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79-80-81 Cô bé bán diêm ( đang sửa)</dc:title>
  <dc:creator>pc</dc:creator>
  <cp:lastModifiedBy>HP</cp:lastModifiedBy>
  <cp:revision>69</cp:revision>
  <dcterms:created xsi:type="dcterms:W3CDTF">2021-06-13T06:51:28Z</dcterms:created>
  <dcterms:modified xsi:type="dcterms:W3CDTF">2025-02-06T09:01:55Z</dcterms:modified>
</cp:coreProperties>
</file>