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86" r:id="rId4"/>
    <p:sldMasterId id="2147483690" r:id="rId5"/>
    <p:sldMasterId id="2147483692" r:id="rId6"/>
    <p:sldMasterId id="2147483694" r:id="rId7"/>
    <p:sldMasterId id="2147483696" r:id="rId8"/>
  </p:sldMasterIdLst>
  <p:notesMasterIdLst>
    <p:notesMasterId r:id="rId43"/>
  </p:notesMasterIdLst>
  <p:sldIdLst>
    <p:sldId id="469" r:id="rId9"/>
    <p:sldId id="470" r:id="rId10"/>
    <p:sldId id="471" r:id="rId11"/>
    <p:sldId id="480" r:id="rId12"/>
    <p:sldId id="473" r:id="rId13"/>
    <p:sldId id="474" r:id="rId14"/>
    <p:sldId id="475" r:id="rId15"/>
    <p:sldId id="476" r:id="rId16"/>
    <p:sldId id="477" r:id="rId17"/>
    <p:sldId id="304" r:id="rId18"/>
    <p:sldId id="274" r:id="rId19"/>
    <p:sldId id="257" r:id="rId20"/>
    <p:sldId id="394" r:id="rId21"/>
    <p:sldId id="321" r:id="rId22"/>
    <p:sldId id="453" r:id="rId23"/>
    <p:sldId id="322" r:id="rId24"/>
    <p:sldId id="455" r:id="rId25"/>
    <p:sldId id="395" r:id="rId26"/>
    <p:sldId id="461" r:id="rId27"/>
    <p:sldId id="462" r:id="rId28"/>
    <p:sldId id="479" r:id="rId29"/>
    <p:sldId id="464" r:id="rId30"/>
    <p:sldId id="465" r:id="rId31"/>
    <p:sldId id="466" r:id="rId32"/>
    <p:sldId id="467" r:id="rId33"/>
    <p:sldId id="456" r:id="rId34"/>
    <p:sldId id="457" r:id="rId35"/>
    <p:sldId id="452" r:id="rId36"/>
    <p:sldId id="468" r:id="rId37"/>
    <p:sldId id="421" r:id="rId38"/>
    <p:sldId id="260" r:id="rId39"/>
    <p:sldId id="481" r:id="rId40"/>
    <p:sldId id="261" r:id="rId41"/>
    <p:sldId id="265" r:id="rId42"/>
  </p:sldIdLst>
  <p:sldSz cx="18288000" cy="10287000"/>
  <p:notesSz cx="6858000" cy="9144000"/>
  <p:embeddedFontLs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Nunito Black" panose="00000A00000000000000" pitchFamily="2" charset="0"/>
      <p:bold r:id="rId48"/>
      <p:boldItalic r:id="rId49"/>
    </p:embeddedFont>
    <p:embeddedFont>
      <p:font typeface="DengXian Light" panose="02010600030101010101" pitchFamily="2" charset="-122"/>
      <p:regular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VNI Brush" panose="020B0604020202020204" charset="0"/>
      <p:italic r:id="rId57"/>
    </p:embeddedFont>
    <p:embeddedFont>
      <p:font typeface="Arial Black" panose="020B0A04020102020204" pitchFamily="34" charset="0"/>
      <p:bold r:id="rId58"/>
    </p:embeddedFont>
    <p:embeddedFont>
      <p:font typeface="Londrina Solid" panose="020B0604020202020204" charset="0"/>
      <p:regular r:id="rId59"/>
    </p:embeddedFont>
    <p:embeddedFont>
      <p:font typeface="Cambria Math" panose="02040503050406030204" pitchFamily="18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3A3568-5D6B-4628-8E5E-F4CA02B7B6C4}">
          <p14:sldIdLst>
            <p14:sldId id="469"/>
            <p14:sldId id="470"/>
            <p14:sldId id="471"/>
            <p14:sldId id="480"/>
            <p14:sldId id="473"/>
            <p14:sldId id="474"/>
            <p14:sldId id="475"/>
            <p14:sldId id="476"/>
            <p14:sldId id="477"/>
            <p14:sldId id="304"/>
            <p14:sldId id="274"/>
            <p14:sldId id="257"/>
            <p14:sldId id="394"/>
            <p14:sldId id="321"/>
            <p14:sldId id="453"/>
            <p14:sldId id="322"/>
            <p14:sldId id="455"/>
            <p14:sldId id="395"/>
            <p14:sldId id="461"/>
            <p14:sldId id="462"/>
            <p14:sldId id="479"/>
            <p14:sldId id="464"/>
            <p14:sldId id="465"/>
            <p14:sldId id="466"/>
            <p14:sldId id="467"/>
            <p14:sldId id="456"/>
            <p14:sldId id="457"/>
            <p14:sldId id="452"/>
            <p14:sldId id="468"/>
            <p14:sldId id="421"/>
            <p14:sldId id="260"/>
            <p14:sldId id="481"/>
            <p14:sldId id="261"/>
            <p14:sldId id="265"/>
          </p14:sldIdLst>
        </p14:section>
        <p14:section name="Untitled Section" id="{F60D2743-741A-44DC-97EB-1AC069DD433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33"/>
    <a:srgbClr val="FFCC66"/>
    <a:srgbClr val="E8734A"/>
    <a:srgbClr val="99CC00"/>
    <a:srgbClr val="246631"/>
    <a:srgbClr val="E6E6E6"/>
    <a:srgbClr val="B54A24"/>
    <a:srgbClr val="A05B3D"/>
    <a:srgbClr val="B09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10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font" Target="fonts/font1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BC7F5-0044-4A1A-A605-28FD9D802D6B}" type="datetimeFigureOut">
              <a:rPr lang="en-US" smtClean="0"/>
              <a:t>14/2/2025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42A09-C99B-4EC5-BBF0-5B4765541B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04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198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45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74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559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79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40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0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62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16" indent="0" algn="ctr">
              <a:buNone/>
              <a:defRPr sz="3000"/>
            </a:lvl2pPr>
            <a:lvl3pPr marL="1371636" indent="0" algn="ctr">
              <a:buNone/>
              <a:defRPr sz="2700"/>
            </a:lvl3pPr>
            <a:lvl4pPr marL="2057452" indent="0" algn="ctr">
              <a:buNone/>
              <a:defRPr sz="2400"/>
            </a:lvl4pPr>
            <a:lvl5pPr marL="2743268" indent="0" algn="ctr">
              <a:buNone/>
              <a:defRPr sz="2400"/>
            </a:lvl5pPr>
            <a:lvl6pPr marL="3429088" indent="0" algn="ctr">
              <a:buNone/>
              <a:defRPr sz="2400"/>
            </a:lvl6pPr>
            <a:lvl7pPr marL="4114904" indent="0" algn="ctr">
              <a:buNone/>
              <a:defRPr sz="2400"/>
            </a:lvl7pPr>
            <a:lvl8pPr marL="4800720" indent="0" algn="ctr">
              <a:buNone/>
              <a:defRPr sz="2400"/>
            </a:lvl8pPr>
            <a:lvl9pPr marL="5486536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2025/2/14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9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2025/2/14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14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13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6" y="6884201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1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9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5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2025/2/14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2025/2/14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5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7" y="3757619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5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5" y="3757619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2025/2/14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6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2025/2/14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6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2025/2/14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7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2025/2/14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1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16" indent="0">
              <a:buNone/>
              <a:defRPr sz="4200"/>
            </a:lvl2pPr>
            <a:lvl3pPr marL="1371636" indent="0">
              <a:buNone/>
              <a:defRPr sz="3600"/>
            </a:lvl3pPr>
            <a:lvl4pPr marL="2057452" indent="0">
              <a:buNone/>
              <a:defRPr sz="3000"/>
            </a:lvl4pPr>
            <a:lvl5pPr marL="2743268" indent="0">
              <a:buNone/>
              <a:defRPr sz="3000"/>
            </a:lvl5pPr>
            <a:lvl6pPr marL="3429088" indent="0">
              <a:buNone/>
              <a:defRPr sz="3000"/>
            </a:lvl6pPr>
            <a:lvl7pPr marL="4114904" indent="0">
              <a:buNone/>
              <a:defRPr sz="3000"/>
            </a:lvl7pPr>
            <a:lvl8pPr marL="4800720" indent="0">
              <a:buNone/>
              <a:defRPr sz="3000"/>
            </a:lvl8pPr>
            <a:lvl9pPr marL="5486536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2025/2/14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98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2025/2/14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9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3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5" y="547693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2025/2/14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9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48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37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5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91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14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2025/2/14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892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371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1371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10287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1714544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2400360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308617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377199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12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6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44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52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8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04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72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5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4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0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8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4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9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14/2/2025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7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microsoft.com/office/2007/relationships/hdphoto" Target="../media/hdphoto5.wdp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audio" Target="../media/audio8.wav"/><Relationship Id="rId7" Type="http://schemas.openxmlformats.org/officeDocument/2006/relationships/image" Target="../media/image66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gif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audio" Target="../media/audio8.wav"/><Relationship Id="rId7" Type="http://schemas.openxmlformats.org/officeDocument/2006/relationships/image" Target="../media/image66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gif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audio" Target="../media/audio7.wav"/><Relationship Id="rId7" Type="http://schemas.openxmlformats.org/officeDocument/2006/relationships/image" Target="../media/image66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gif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6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gif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4.emf"/><Relationship Id="rId4" Type="http://schemas.openxmlformats.org/officeDocument/2006/relationships/image" Target="../media/image65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png"/><Relationship Id="rId11" Type="http://schemas.openxmlformats.org/officeDocument/2006/relationships/image" Target="../media/image79.emf"/><Relationship Id="rId5" Type="http://schemas.openxmlformats.org/officeDocument/2006/relationships/image" Target="../media/image480.png"/><Relationship Id="rId10" Type="http://schemas.openxmlformats.org/officeDocument/2006/relationships/image" Target="../media/image490.png"/><Relationship Id="rId4" Type="http://schemas.openxmlformats.org/officeDocument/2006/relationships/image" Target="../media/image60.png"/><Relationship Id="rId9" Type="http://schemas.openxmlformats.org/officeDocument/2006/relationships/image" Target="../media/image78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6.xml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slide" Target="slide7.xml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9.xml"/><Relationship Id="rId5" Type="http://schemas.openxmlformats.org/officeDocument/2006/relationships/slide" Target="slide4.xml"/><Relationship Id="rId15" Type="http://schemas.openxmlformats.org/officeDocument/2006/relationships/slide" Target="slide5.xml"/><Relationship Id="rId10" Type="http://schemas.openxmlformats.org/officeDocument/2006/relationships/image" Target="../media/image12.png"/><Relationship Id="rId19" Type="http://schemas.openxmlformats.org/officeDocument/2006/relationships/slide" Target="slide10.xml"/><Relationship Id="rId4" Type="http://schemas.openxmlformats.org/officeDocument/2006/relationships/image" Target="../media/image9.png"/><Relationship Id="rId9" Type="http://schemas.openxmlformats.org/officeDocument/2006/relationships/slide" Target="slide8.xml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Relationship Id="rId5" Type="http://schemas.openxmlformats.org/officeDocument/2006/relationships/image" Target="../media/image80.emf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3.emf"/><Relationship Id="rId10" Type="http://schemas.openxmlformats.org/officeDocument/2006/relationships/image" Target="../media/image610.png"/><Relationship Id="rId4" Type="http://schemas.openxmlformats.org/officeDocument/2006/relationships/image" Target="../media/image82.png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55.sv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21" Type="http://schemas.openxmlformats.org/officeDocument/2006/relationships/image" Target="../media/image28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microsoft.com/office/2007/relationships/hdphoto" Target="../media/hdphoto4.wdp"/><Relationship Id="rId19" Type="http://schemas.openxmlformats.org/officeDocument/2006/relationships/image" Target="../media/image27.em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5.wav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01199" y="2207174"/>
            <a:ext cx="6511160" cy="6132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C00000"/>
                </a:solidFill>
                <a:latin typeface="Arial Black" panose="020B0A04020102020204" pitchFamily="34" charset="0"/>
                <a:ea typeface="Roboto" panose="02000000000000000000" pitchFamily="2" charset="0"/>
              </a:rPr>
              <a:t>CHÀO MỪNG QUÝ THẦY CÔ VÀ CÁC EM HỌC SINH ĐẾN VỚI TIẾT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353240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8100"/>
            <a:ext cx="18288000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Google Shape;558;p31"/>
          <p:cNvSpPr txBox="1">
            <a:spLocks/>
          </p:cNvSpPr>
          <p:nvPr/>
        </p:nvSpPr>
        <p:spPr>
          <a:xfrm>
            <a:off x="5472727" y="554356"/>
            <a:ext cx="7266345" cy="841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accent5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E8DD"/>
              </a:buClr>
              <a:buSzPts val="3500"/>
              <a:buFont typeface="Londrina Solid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Londrina Solid"/>
                <a:sym typeface="Londrina Solid"/>
              </a:rPr>
              <a:t>KHỞI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Londrina Solid"/>
                <a:sym typeface="Londrina Solid"/>
              </a:rPr>
              <a:t> ĐỘNG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Londrina Solid"/>
              <a:sym typeface="Londrina Solid"/>
            </a:endParaRPr>
          </a:p>
        </p:txBody>
      </p:sp>
      <p:sp>
        <p:nvSpPr>
          <p:cNvPr id="6" name="5-Point Star 5"/>
          <p:cNvSpPr/>
          <p:nvPr/>
        </p:nvSpPr>
        <p:spPr>
          <a:xfrm rot="20935591">
            <a:off x="457131" y="9005570"/>
            <a:ext cx="853910" cy="842272"/>
          </a:xfrm>
          <a:prstGeom prst="star5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9600" y="2319047"/>
                <a:ext cx="1699260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28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gợi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ảnh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319047"/>
                <a:ext cx="16992600" cy="1839606"/>
              </a:xfrm>
              <a:prstGeom prst="rect">
                <a:avLst/>
              </a:prstGeom>
              <a:blipFill>
                <a:blip r:embed="rId2"/>
                <a:stretch>
                  <a:fillRect l="-125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6600" y="4024755"/>
            <a:ext cx="6324600" cy="544807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66800" y="5816151"/>
            <a:ext cx="8378252" cy="1865277"/>
            <a:chOff x="1064348" y="5651470"/>
            <a:chExt cx="8378252" cy="1865277"/>
          </a:xfrm>
        </p:grpSpPr>
        <p:pic>
          <p:nvPicPr>
            <p:cNvPr id="12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64348" y="5651470"/>
              <a:ext cx="890388" cy="7814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2025518" y="5691824"/>
                  <a:ext cx="7417082" cy="18249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800"/>
                    </a:spcAft>
                  </a:pP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Hai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đoạn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thẳng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𝑀𝑁</m:t>
                      </m:r>
                    </m:oMath>
                  </a14:m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mối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liên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hệ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4000" i="1" dirty="0" err="1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gì</a:t>
                  </a:r>
                  <a:r>
                    <a:rPr lang="en-US" sz="4000" i="1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?</a:t>
                  </a:r>
                  <a:endParaRPr lang="vi-VN" sz="4000" i="1" dirty="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5518" y="5691824"/>
                  <a:ext cx="7417082" cy="1824923"/>
                </a:xfrm>
                <a:prstGeom prst="rect">
                  <a:avLst/>
                </a:prstGeom>
                <a:blipFill>
                  <a:blip r:embed="rId6"/>
                  <a:stretch>
                    <a:fillRect l="-2961" r="-2878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Connector 15"/>
          <p:cNvCxnSpPr/>
          <p:nvPr/>
        </p:nvCxnSpPr>
        <p:spPr>
          <a:xfrm flipV="1">
            <a:off x="14511944" y="6672590"/>
            <a:ext cx="381000" cy="228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3865629" y="5357839"/>
            <a:ext cx="386542" cy="1586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2268200" y="6672590"/>
            <a:ext cx="304800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182600" y="5295900"/>
            <a:ext cx="304800" cy="152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3900265" y="5516474"/>
            <a:ext cx="386542" cy="1586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4475230" y="6540366"/>
            <a:ext cx="381000" cy="228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53680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914400" y="597240"/>
            <a:ext cx="20574000" cy="7213260"/>
          </a:xfrm>
          <a:prstGeom prst="roundRect">
            <a:avLst/>
          </a:prstGeom>
          <a:solidFill>
            <a:srgbClr val="24663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-1360939" y="97917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76800" y="5365506"/>
            <a:ext cx="6096000" cy="44261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8720" y="1028700"/>
            <a:ext cx="13438560" cy="3340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500" b="1" kern="0" dirty="0">
                <a:solidFill>
                  <a:schemeClr val="bg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7500" b="1" kern="0" dirty="0">
                <a:solidFill>
                  <a:schemeClr val="bg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7500" b="1" kern="0" dirty="0">
                <a:solidFill>
                  <a:schemeClr val="bg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7500" b="1" kern="0" dirty="0">
                <a:solidFill>
                  <a:schemeClr val="bg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ĐƯỜNG TRUNG BÌNH CỦA TAM GIÁC</a:t>
            </a:r>
            <a:r>
              <a:rPr lang="vi-VN" sz="7500" b="1" kern="0" dirty="0">
                <a:solidFill>
                  <a:schemeClr val="bg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75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270170"/>
            <a:ext cx="536159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82119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/>
        </p:nvSpPr>
        <p:spPr>
          <a:xfrm>
            <a:off x="4728244" y="419100"/>
            <a:ext cx="9144000" cy="1143000"/>
          </a:xfrm>
          <a:prstGeom prst="flowChartTerminator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914400" y="1866900"/>
            <a:ext cx="6934200" cy="7680576"/>
            <a:chOff x="0" y="-907082"/>
            <a:chExt cx="4667364" cy="7693286"/>
          </a:xfrm>
        </p:grpSpPr>
        <p:sp>
          <p:nvSpPr>
            <p:cNvPr id="3" name="Freeform 3"/>
            <p:cNvSpPr/>
            <p:nvPr/>
          </p:nvSpPr>
          <p:spPr>
            <a:xfrm>
              <a:off x="0" y="-907082"/>
              <a:ext cx="4667364" cy="7693286"/>
            </a:xfrm>
            <a:custGeom>
              <a:avLst/>
              <a:gdLst/>
              <a:ahLst/>
              <a:cxnLst/>
              <a:rect l="l" t="t" r="r" b="b"/>
              <a:pathLst>
                <a:path w="5358564" h="6786204">
                  <a:moveTo>
                    <a:pt x="5234104" y="6786204"/>
                  </a:moveTo>
                  <a:lnTo>
                    <a:pt x="124460" y="6786204"/>
                  </a:lnTo>
                  <a:cubicBezTo>
                    <a:pt x="55880" y="6786204"/>
                    <a:pt x="0" y="6730323"/>
                    <a:pt x="0" y="66617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34105" y="0"/>
                  </a:lnTo>
                  <a:cubicBezTo>
                    <a:pt x="5302684" y="0"/>
                    <a:pt x="5358564" y="55880"/>
                    <a:pt x="5358564" y="124460"/>
                  </a:cubicBezTo>
                  <a:lnTo>
                    <a:pt x="5358564" y="6661744"/>
                  </a:lnTo>
                  <a:cubicBezTo>
                    <a:pt x="5358564" y="6730324"/>
                    <a:pt x="5302684" y="6786204"/>
                    <a:pt x="5234105" y="6786204"/>
                  </a:cubicBez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8613" y="5291517"/>
            <a:ext cx="6357587" cy="4804983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9300244" y="2585590"/>
            <a:ext cx="1560158" cy="1192887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10967" y="2775767"/>
            <a:ext cx="401590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 dirty="0" smtClea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9314409" y="5143500"/>
            <a:ext cx="1560158" cy="1192887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21490" y="5333677"/>
            <a:ext cx="3475006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 dirty="0" smtClea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9322430" y="7701410"/>
            <a:ext cx="1560158" cy="1192887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118711" y="7891587"/>
            <a:ext cx="347500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4500" b="1" dirty="0" smtClean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lang="en-US" sz="4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866900"/>
            <a:ext cx="4144062" cy="30666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/>
      <p:bldP spid="11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0" y="2247236"/>
            <a:ext cx="9734553" cy="2810046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ĐỊNH NGHĨA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-762001" y="87249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6119" y="0"/>
            <a:ext cx="3942481" cy="112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44" y="7200900"/>
            <a:ext cx="5084505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6690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76300" y="156137"/>
                <a:ext cx="15849600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 1: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29 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S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o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sánh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AD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BD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AE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CE? </a:t>
                </a:r>
              </a:p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Từ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hãy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cho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D, E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mối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liên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hệ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gì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 AC</a:t>
                </a: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156137"/>
                <a:ext cx="15849600" cy="2748253"/>
              </a:xfrm>
              <a:prstGeom prst="rect">
                <a:avLst/>
              </a:prstGeom>
              <a:blipFill>
                <a:blip r:embed="rId2"/>
                <a:stretch>
                  <a:fillRect l="-123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58742" y="3242214"/>
                <a:ext cx="7588414" cy="301621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hình vẽ ta thấy</a:t>
                </a:r>
                <a:r>
                  <a:rPr lang="vi-VN" sz="4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4000" dirty="0" smtClean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+ AD=BD </a:t>
                </a:r>
                <a:r>
                  <a:rPr lang="en-US" sz="4000" dirty="0" err="1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 AE=CE, </a:t>
                </a:r>
                <a:r>
                  <a:rPr lang="en-US" sz="4000" dirty="0" err="1" smtClean="0"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vi-VN" sz="4000" dirty="0" smtClean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lần lượt là trung điểm của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8742" y="3242214"/>
                <a:ext cx="7588414" cy="3016210"/>
              </a:xfrm>
              <a:prstGeom prst="rect">
                <a:avLst/>
              </a:prstGeom>
              <a:blipFill>
                <a:blip r:embed="rId3"/>
                <a:stretch>
                  <a:fillRect l="-2892" r="-2811" b="-4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>
            <a:off x="8801100" y="3749501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7493">
            <a:off x="308603" y="3118634"/>
            <a:ext cx="959768" cy="1428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4329" y="3775878"/>
            <a:ext cx="6772265" cy="57677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107" y="8193827"/>
            <a:ext cx="842593" cy="1106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32378" y="8220204"/>
            <a:ext cx="6781799" cy="1323439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64766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  <p:bldP spid="6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66800" y="1104900"/>
                <a:ext cx="158496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 1: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29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đầu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mút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đặc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gì</a:t>
                </a:r>
                <a:r>
                  <a:rPr lang="en-US" sz="40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?</a:t>
                </a: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104900"/>
                <a:ext cx="15849600" cy="1938992"/>
              </a:xfrm>
              <a:prstGeom prst="rect">
                <a:avLst/>
              </a:prstGeom>
              <a:blipFill>
                <a:blip r:embed="rId2"/>
                <a:stretch>
                  <a:fillRect l="-1231" r="-1346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58741" y="3455135"/>
                <a:ext cx="7173701" cy="39940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hình vẽ ta thấy: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lần lượt là trung điểm của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𝐷𝐸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8741" y="3455135"/>
                <a:ext cx="7173701" cy="3994042"/>
              </a:xfrm>
              <a:prstGeom prst="rect">
                <a:avLst/>
              </a:prstGeom>
              <a:blipFill>
                <a:blip r:embed="rId3"/>
                <a:stretch>
                  <a:fillRect l="-3059" r="-2974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>
            <a:off x="8801100" y="3749501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7493">
            <a:off x="976816" y="3499799"/>
            <a:ext cx="959768" cy="1428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107" y="7711003"/>
            <a:ext cx="842593" cy="1106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8741" y="7711003"/>
            <a:ext cx="6781799" cy="1323439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3"/>
          <p:cNvSpPr>
            <a:spLocks noChangeAspect="1" noChangeArrowheads="1" noTextEdit="1"/>
          </p:cNvSpPr>
          <p:nvPr/>
        </p:nvSpPr>
        <p:spPr bwMode="auto">
          <a:xfrm>
            <a:off x="1676400" y="4214812"/>
            <a:ext cx="6019799" cy="511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2728913" y="4624388"/>
            <a:ext cx="1087437" cy="28940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2728913" y="7489825"/>
            <a:ext cx="3624262" cy="2857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 flipV="1">
            <a:off x="3816350" y="4624388"/>
            <a:ext cx="2536825" cy="28654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V="1">
            <a:off x="3273425" y="6056313"/>
            <a:ext cx="1811337" cy="14287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>
            <a:off x="3006725" y="6567488"/>
            <a:ext cx="139700" cy="52387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>
            <a:off x="2989263" y="6615113"/>
            <a:ext cx="139700" cy="52387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>
            <a:off x="3486151" y="5289550"/>
            <a:ext cx="141288" cy="52387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13"/>
          <p:cNvSpPr>
            <a:spLocks noChangeShapeType="1"/>
          </p:cNvSpPr>
          <p:nvPr/>
        </p:nvSpPr>
        <p:spPr bwMode="auto">
          <a:xfrm>
            <a:off x="3468688" y="5337175"/>
            <a:ext cx="141288" cy="52387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>
            <a:off x="5626100" y="6681788"/>
            <a:ext cx="111125" cy="100012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H="1">
            <a:off x="4537075" y="5451475"/>
            <a:ext cx="112712" cy="100012"/>
          </a:xfrm>
          <a:prstGeom prst="line">
            <a:avLst/>
          </a:prstGeom>
          <a:noFill/>
          <a:ln w="2857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17"/>
          <p:cNvSpPr>
            <a:spLocks noChangeArrowheads="1"/>
          </p:cNvSpPr>
          <p:nvPr/>
        </p:nvSpPr>
        <p:spPr bwMode="auto">
          <a:xfrm>
            <a:off x="5046663" y="6018213"/>
            <a:ext cx="76200" cy="762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Oval 18"/>
          <p:cNvSpPr>
            <a:spLocks noChangeArrowheads="1"/>
          </p:cNvSpPr>
          <p:nvPr/>
        </p:nvSpPr>
        <p:spPr bwMode="auto">
          <a:xfrm>
            <a:off x="5046663" y="6018213"/>
            <a:ext cx="76200" cy="76200"/>
          </a:xfrm>
          <a:prstGeom prst="ellips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19"/>
          <p:cNvSpPr>
            <a:spLocks noChangeArrowheads="1"/>
          </p:cNvSpPr>
          <p:nvPr/>
        </p:nvSpPr>
        <p:spPr bwMode="auto">
          <a:xfrm>
            <a:off x="5124450" y="5805488"/>
            <a:ext cx="247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Oval 21"/>
          <p:cNvSpPr>
            <a:spLocks noChangeArrowheads="1"/>
          </p:cNvSpPr>
          <p:nvPr/>
        </p:nvSpPr>
        <p:spPr bwMode="auto">
          <a:xfrm>
            <a:off x="3235325" y="6032501"/>
            <a:ext cx="76200" cy="762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3235325" y="6032501"/>
            <a:ext cx="76200" cy="76200"/>
          </a:xfrm>
          <a:prstGeom prst="ellips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23"/>
          <p:cNvSpPr>
            <a:spLocks noChangeArrowheads="1"/>
          </p:cNvSpPr>
          <p:nvPr/>
        </p:nvSpPr>
        <p:spPr bwMode="auto">
          <a:xfrm>
            <a:off x="3014663" y="5872163"/>
            <a:ext cx="258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2690813" y="7480300"/>
            <a:ext cx="76200" cy="762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2690813" y="7480300"/>
            <a:ext cx="76200" cy="76200"/>
          </a:xfrm>
          <a:prstGeom prst="ellips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27"/>
          <p:cNvSpPr>
            <a:spLocks noChangeArrowheads="1"/>
          </p:cNvSpPr>
          <p:nvPr/>
        </p:nvSpPr>
        <p:spPr bwMode="auto">
          <a:xfrm>
            <a:off x="2500313" y="7489825"/>
            <a:ext cx="247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val 29"/>
          <p:cNvSpPr>
            <a:spLocks noChangeArrowheads="1"/>
          </p:cNvSpPr>
          <p:nvPr/>
        </p:nvSpPr>
        <p:spPr bwMode="auto">
          <a:xfrm>
            <a:off x="6315075" y="7451725"/>
            <a:ext cx="76200" cy="762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30"/>
          <p:cNvSpPr>
            <a:spLocks noChangeArrowheads="1"/>
          </p:cNvSpPr>
          <p:nvPr/>
        </p:nvSpPr>
        <p:spPr bwMode="auto">
          <a:xfrm>
            <a:off x="6315075" y="7451725"/>
            <a:ext cx="76200" cy="76200"/>
          </a:xfrm>
          <a:prstGeom prst="ellips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31"/>
          <p:cNvSpPr>
            <a:spLocks noChangeArrowheads="1"/>
          </p:cNvSpPr>
          <p:nvPr/>
        </p:nvSpPr>
        <p:spPr bwMode="auto">
          <a:xfrm>
            <a:off x="6411912" y="7432675"/>
            <a:ext cx="247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val 33"/>
          <p:cNvSpPr>
            <a:spLocks noChangeArrowheads="1"/>
          </p:cNvSpPr>
          <p:nvPr/>
        </p:nvSpPr>
        <p:spPr bwMode="auto">
          <a:xfrm>
            <a:off x="3778250" y="4586287"/>
            <a:ext cx="76200" cy="762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34"/>
          <p:cNvSpPr>
            <a:spLocks noChangeArrowheads="1"/>
          </p:cNvSpPr>
          <p:nvPr/>
        </p:nvSpPr>
        <p:spPr bwMode="auto">
          <a:xfrm>
            <a:off x="3778250" y="4586287"/>
            <a:ext cx="76200" cy="76200"/>
          </a:xfrm>
          <a:prstGeom prst="ellips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35"/>
          <p:cNvSpPr>
            <a:spLocks noChangeArrowheads="1"/>
          </p:cNvSpPr>
          <p:nvPr/>
        </p:nvSpPr>
        <p:spPr bwMode="auto">
          <a:xfrm>
            <a:off x="3692525" y="4308475"/>
            <a:ext cx="247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1532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6" grpId="0" animBg="1"/>
      <p:bldP spid="3" grpId="0" animBg="1"/>
      <p:bldP spid="11" grpId="0" animBg="1"/>
      <p:bldP spid="12" grpId="0" animBg="1"/>
      <p:bldP spid="13" grpId="0" animBg="1"/>
      <p:bldP spid="14" grpId="0" animBg="1"/>
      <p:bldP spid="42" grpId="0" animBg="1"/>
      <p:bldP spid="43" grpId="0" animBg="1"/>
      <p:bldP spid="40" grpId="0" animBg="1"/>
      <p:bldP spid="41" grpId="0" animBg="1"/>
      <p:bldP spid="18" grpId="0" animBg="1"/>
      <p:bldP spid="19" grpId="0" animBg="1"/>
      <p:bldP spid="37" grpId="0" animBg="1"/>
      <p:bldP spid="38" grpId="0" animBg="1"/>
      <p:bldP spid="39" grpId="0"/>
      <p:bldP spid="34" grpId="0" animBg="1"/>
      <p:bldP spid="35" grpId="0" animBg="1"/>
      <p:bldP spid="36" grpId="0"/>
      <p:bldP spid="31" grpId="0" animBg="1"/>
      <p:bldP spid="32" grpId="0" animBg="1"/>
      <p:bldP spid="33" grpId="0"/>
      <p:bldP spid="28" grpId="0" animBg="1"/>
      <p:bldP spid="29" grpId="0" animBg="1"/>
      <p:bldP spid="30" grpId="0"/>
      <p:bldP spid="25" grpId="0" animBg="1"/>
      <p:bldP spid="26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667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248400" y="408245"/>
            <a:ext cx="57150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60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23205" y="6210300"/>
            <a:ext cx="2129952" cy="363698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798" y="617130"/>
            <a:ext cx="1073402" cy="118548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81354" y="2622604"/>
            <a:ext cx="11658600" cy="3587696"/>
            <a:chOff x="1910354" y="2953688"/>
            <a:chExt cx="14097000" cy="2817675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1910354" y="3104363"/>
              <a:ext cx="14097000" cy="2667000"/>
            </a:xfrm>
            <a:prstGeom prst="wedgeRoundRectCallout">
              <a:avLst>
                <a:gd name="adj1" fmla="val -20505"/>
                <a:gd name="adj2" fmla="val 46898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636867" y="2953688"/>
              <a:ext cx="12907933" cy="2175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800" b="1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Đường trung bình của tam giác </a:t>
              </a:r>
              <a:r>
                <a:rPr lang="vi-VN" sz="4800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là </a:t>
              </a:r>
              <a:r>
                <a:rPr lang="vi-VN" sz="4800" dirty="0" err="1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đọan</a:t>
              </a:r>
              <a:r>
                <a:rPr lang="vi-VN" sz="4800" dirty="0">
                  <a:solidFill>
                    <a:schemeClr val="bg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thẳng nối trung điểm hai cạnh của tam giác đó.</a:t>
              </a:r>
              <a:endParaRPr lang="en-US" sz="4800" dirty="0">
                <a:solidFill>
                  <a:schemeClr val="bg1"/>
                </a:solidFill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7800" y="8400571"/>
            <a:ext cx="994945" cy="16959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8292" y="2227156"/>
            <a:ext cx="7010400" cy="59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23205" y="6210300"/>
            <a:ext cx="2129952" cy="36369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18288000" cy="2384036"/>
            <a:chOff x="0" y="0"/>
            <a:chExt cx="18288000" cy="2384036"/>
          </a:xfrm>
        </p:grpSpPr>
        <p:grpSp>
          <p:nvGrpSpPr>
            <p:cNvPr id="2" name="Group 2"/>
            <p:cNvGrpSpPr/>
            <p:nvPr/>
          </p:nvGrpSpPr>
          <p:grpSpPr>
            <a:xfrm>
              <a:off x="0" y="0"/>
              <a:ext cx="18288000" cy="2384036"/>
              <a:chOff x="0" y="0"/>
              <a:chExt cx="3762534" cy="32848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762534" cy="328484"/>
              </a:xfrm>
              <a:custGeom>
                <a:avLst/>
                <a:gdLst/>
                <a:ahLst/>
                <a:cxnLst/>
                <a:rect l="l" t="t" r="r" b="b"/>
                <a:pathLst>
                  <a:path w="3762534" h="328484">
                    <a:moveTo>
                      <a:pt x="0" y="0"/>
                    </a:moveTo>
                    <a:lnTo>
                      <a:pt x="3762534" y="0"/>
                    </a:lnTo>
                    <a:lnTo>
                      <a:pt x="3762534" y="328484"/>
                    </a:lnTo>
                    <a:lnTo>
                      <a:pt x="0" y="328484"/>
                    </a:lnTo>
                    <a:close/>
                  </a:path>
                </a:pathLst>
              </a:custGeom>
              <a:solidFill>
                <a:srgbClr val="FFD992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559906" y="582204"/>
              <a:ext cx="16423293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tabLst>
                  <a:tab pos="360045" algn="l"/>
                  <a:tab pos="720090" algn="l"/>
                </a:tabLst>
              </a:pPr>
              <a:r>
                <a:rPr lang="en-US" sz="4000" b="1" dirty="0" err="1" smtClean="0">
                  <a:solidFill>
                    <a:schemeClr val="accent3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Ví</a:t>
              </a:r>
              <a:r>
                <a:rPr lang="en-US" sz="4000" b="1" dirty="0" smtClean="0">
                  <a:solidFill>
                    <a:schemeClr val="accent3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accent3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1: Cho </a:t>
              </a:r>
              <a:r>
                <a:rPr lang="en-US" sz="4000" b="1" dirty="0" err="1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b="1" dirty="0" err="1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40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trung</a:t>
              </a:r>
              <a:r>
                <a:rPr lang="en-US" sz="40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bình</a:t>
              </a:r>
              <a:r>
                <a:rPr lang="en-US" sz="40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tam </a:t>
              </a:r>
              <a:r>
                <a:rPr lang="en-US" sz="4000" b="1" dirty="0" err="1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ABC </a:t>
              </a:r>
              <a:r>
                <a:rPr lang="en-US" sz="4000" b="1" dirty="0" err="1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b="1" dirty="0" smtClean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…….</a:t>
              </a:r>
              <a:endParaRPr lang="en-US" sz="4000" b="1" dirty="0"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7800" y="8400571"/>
            <a:ext cx="994945" cy="1695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2384036"/>
            <a:ext cx="6750959" cy="5032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42272" y="3148556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0004" y="2384036"/>
            <a:ext cx="6743048" cy="50266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556369" y="705314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DE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11970" y="3181981"/>
            <a:ext cx="7784630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kern="1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4000" kern="1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1146" y="7656920"/>
            <a:ext cx="123073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G, 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DG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EF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</a:p>
          <a:p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69468">
            <a:off x="146045" y="232696"/>
            <a:ext cx="1754319" cy="171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>
            <a:off x="7239000" y="416947"/>
            <a:ext cx="4343400" cy="1224284"/>
          </a:xfrm>
          <a:prstGeom prst="homePlate">
            <a:avLst/>
          </a:prstGeom>
          <a:solidFill>
            <a:srgbClr val="FFCC66"/>
          </a:solidFill>
          <a:ln>
            <a:solidFill>
              <a:srgbClr val="E8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16780">
            <a:off x="-119829" y="6262407"/>
            <a:ext cx="683278" cy="1004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67743" y="1790203"/>
                <a:ext cx="13952513" cy="916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bình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.</a:t>
                </a:r>
                <a:endParaRPr lang="vi-VN" sz="400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43" y="1790203"/>
                <a:ext cx="13952513" cy="916276"/>
              </a:xfrm>
              <a:prstGeom prst="rect">
                <a:avLst/>
              </a:prstGeom>
              <a:blipFill>
                <a:blip r:embed="rId4"/>
                <a:stretch>
                  <a:fillRect l="-157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08066" y="5301945"/>
                <a:ext cx="10675913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𝐸𝐹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𝐷𝐹</m:t>
                    </m:r>
                  </m:oMath>
                </a14:m>
                <a:r>
                  <a:rPr lang="vi-VN" sz="40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ba đường trung bình của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6" y="5301945"/>
                <a:ext cx="10675913" cy="901593"/>
              </a:xfrm>
              <a:prstGeom prst="rect">
                <a:avLst/>
              </a:prstGeom>
              <a:blipFill>
                <a:blip r:embed="rId5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26724" y="9029522"/>
            <a:ext cx="1493752" cy="1143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41" y="647522"/>
            <a:ext cx="1253517" cy="990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9600" y="4576586"/>
            <a:ext cx="5465121" cy="32539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25079" y="3873410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069404-DA3F-E898-A992-53D17C43CE4B}"/>
              </a:ext>
            </a:extLst>
          </p:cNvPr>
          <p:cNvSpPr/>
          <p:nvPr/>
        </p:nvSpPr>
        <p:spPr>
          <a:xfrm>
            <a:off x="1066799" y="8383008"/>
            <a:ext cx="3124200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  <a:defRPr/>
            </a:pP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4CBD4D-A26C-C279-2A0B-2031DE99C013}"/>
              </a:ext>
            </a:extLst>
          </p:cNvPr>
          <p:cNvGrpSpPr/>
          <p:nvPr/>
        </p:nvGrpSpPr>
        <p:grpSpPr>
          <a:xfrm>
            <a:off x="4457700" y="8424145"/>
            <a:ext cx="9525000" cy="1176966"/>
            <a:chOff x="2438400" y="2558627"/>
            <a:chExt cx="13563600" cy="50864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5B2BA9-1207-567D-065C-074AB418DE4A}"/>
                </a:ext>
              </a:extLst>
            </p:cNvPr>
            <p:cNvSpPr/>
            <p:nvPr/>
          </p:nvSpPr>
          <p:spPr>
            <a:xfrm>
              <a:off x="2438400" y="2558627"/>
              <a:ext cx="13563600" cy="5086441"/>
            </a:xfrm>
            <a:prstGeom prst="rect">
              <a:avLst/>
            </a:prstGeom>
            <a:solidFill>
              <a:schemeClr val="bg1"/>
            </a:solidFill>
            <a:ln w="381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F6059B-B753-DAA1-878C-E3798BB6E385}"/>
                </a:ext>
              </a:extLst>
            </p:cNvPr>
            <p:cNvSpPr/>
            <p:nvPr/>
          </p:nvSpPr>
          <p:spPr>
            <a:xfrm>
              <a:off x="3009924" y="2953583"/>
              <a:ext cx="12382476" cy="91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 i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Mỗi tam giác có ba đường trung bình.</a:t>
              </a:r>
              <a:endParaRPr lang="en-US" sz="4000" i="1" dirty="0">
                <a:effectLst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043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1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094" y="1325879"/>
            <a:ext cx="4286250" cy="428625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73775" y="206882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99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Ong</a:t>
            </a:r>
            <a:endParaRPr lang="en-US" sz="9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707891" y="29717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99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non</a:t>
            </a:r>
            <a:endParaRPr lang="en-US" sz="9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10176122" y="384047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99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6942006" y="206882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99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học</a:t>
            </a:r>
            <a:endParaRPr lang="en-US" sz="99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9" y="5154934"/>
            <a:ext cx="3975059" cy="399272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7130942" y="8126727"/>
            <a:ext cx="632705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9000">
                <a:solidFill>
                  <a:prstClr val="black"/>
                </a:solidFill>
                <a:latin typeface="Calibri" panose="020F0502020204030204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229701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9163195" y="1001279"/>
            <a:ext cx="11076698" cy="7384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88" y="2970749"/>
            <a:ext cx="14136875" cy="4245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578" y="5715000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58" y="-239733"/>
            <a:ext cx="9144000" cy="457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3511654" y="605252"/>
            <a:ext cx="563423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 spc="75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CFF33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8100" b="1" spc="75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CFF33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100" b="1" spc="75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CFF33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975" y="4586288"/>
            <a:ext cx="742950" cy="6572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21" y="4899486"/>
            <a:ext cx="742950" cy="6572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86" y="4046181"/>
            <a:ext cx="742950" cy="6572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612" y="4570874"/>
            <a:ext cx="742950" cy="6572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226" y="4271963"/>
            <a:ext cx="742950" cy="65722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521" y="4141122"/>
            <a:ext cx="742950" cy="657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4855115"/>
            <a:ext cx="742950" cy="6572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915" y="4141122"/>
            <a:ext cx="742950" cy="6572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662" y="4586288"/>
            <a:ext cx="742950" cy="657225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70380" y="3985086"/>
            <a:ext cx="914400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73785" y="5844116"/>
            <a:ext cx="7026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Nunito Black" panose="00000A00000000000000" pitchFamily="2" charset="0"/>
              </a:rPr>
              <a:t>CÙNG THALES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562" y="306341"/>
            <a:ext cx="3349605" cy="334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4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900" y="5614614"/>
            <a:ext cx="2967248" cy="296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385" y="1"/>
            <a:ext cx="1809158" cy="180915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59275" y="300549"/>
            <a:ext cx="10591899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" y="2404622"/>
            <a:ext cx="2401059" cy="241173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3217634" y="8510704"/>
            <a:ext cx="5070366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91" y="5753100"/>
            <a:ext cx="2967248" cy="29672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771527" y="8571333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269" y="5682929"/>
            <a:ext cx="2967248" cy="29672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9056365" y="8586095"/>
            <a:ext cx="3973835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FI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23" y="5653352"/>
            <a:ext cx="2967248" cy="29672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25250" y="8571333"/>
            <a:ext cx="4282475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FK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7715" y="904578"/>
            <a:ext cx="7540286" cy="506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871" y="5810673"/>
            <a:ext cx="2967248" cy="296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385" y="1"/>
            <a:ext cx="1809158" cy="180915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59275" y="300549"/>
            <a:ext cx="10591899" cy="241173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" y="2404622"/>
            <a:ext cx="2401059" cy="241173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0060413" y="8620600"/>
            <a:ext cx="3155902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91" y="5753100"/>
            <a:ext cx="2967248" cy="29672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130168" y="8571333"/>
            <a:ext cx="3172080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428" y="5810673"/>
            <a:ext cx="2967248" cy="29672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14221682" y="8650177"/>
            <a:ext cx="3015294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  <a:endParaRPr lang="en-US" sz="4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23" y="5653352"/>
            <a:ext cx="2967248" cy="29672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55589" y="8571333"/>
            <a:ext cx="305754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  <a:endParaRPr lang="en-US" sz="4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7715" y="904578"/>
            <a:ext cx="7540286" cy="506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0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6" y="5655293"/>
            <a:ext cx="2965307" cy="2965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803" y="-632505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405074" y="873990"/>
            <a:ext cx="9032849" cy="230884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1" y="3029184"/>
            <a:ext cx="2401059" cy="241173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92423" y="8586095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JL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48" y="5655293"/>
            <a:ext cx="2965307" cy="296530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840865" y="8586095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JK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91" y="5655293"/>
            <a:ext cx="2965307" cy="296530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9089308" y="8586095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JL </a:t>
            </a:r>
            <a:r>
              <a:rPr 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635" y="5628007"/>
            <a:ext cx="2992592" cy="299259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3337750" y="8586095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KL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55263" y="1"/>
            <a:ext cx="4248443" cy="56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0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0" y="1803084"/>
                <a:ext cx="10218420" cy="2308842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 Cho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8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𝑨𝑩𝑪</m:t>
                    </m:r>
                    <m:r>
                      <a:rPr lang="en-US" sz="48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n-US" sz="48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à ∆</m:t>
                    </m:r>
                    <m:r>
                      <a:rPr lang="en-US" sz="48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𝑨𝑫𝑪</m:t>
                    </m:r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8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03084"/>
                <a:ext cx="10218420" cy="2308842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3"/>
                <a:stretch>
                  <a:fillRect l="-1428" t="-5277" b="-137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223" y="-325755"/>
            <a:ext cx="2401059" cy="2411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6451" y="1957389"/>
            <a:ext cx="7908650" cy="55835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672" y="7695247"/>
            <a:ext cx="5382820" cy="1015663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defTabSz="1371600"/>
            <a:r>
              <a:rPr lang="en-US" sz="6000" dirty="0" err="1">
                <a:solidFill>
                  <a:srgbClr val="FFFF00"/>
                </a:solidFill>
                <a:latin typeface="Calibri" panose="020F0502020204030204"/>
              </a:rPr>
              <a:t>Đáp</a:t>
            </a:r>
            <a:r>
              <a:rPr lang="en-US" sz="600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Calibri" panose="020F0502020204030204"/>
              </a:rPr>
              <a:t>án</a:t>
            </a:r>
            <a:r>
              <a:rPr lang="en-US" sz="6000" dirty="0">
                <a:solidFill>
                  <a:srgbClr val="FFFF00"/>
                </a:solidFill>
                <a:latin typeface="Calibri" panose="020F0502020204030204"/>
              </a:rPr>
              <a:t>: EF </a:t>
            </a:r>
            <a:r>
              <a:rPr lang="en-US" sz="6000" dirty="0" err="1">
                <a:solidFill>
                  <a:srgbClr val="FFFF00"/>
                </a:solidFill>
                <a:latin typeface="Calibri" panose="020F0502020204030204"/>
              </a:rPr>
              <a:t>và</a:t>
            </a:r>
            <a:r>
              <a:rPr lang="en-US" sz="6000" dirty="0">
                <a:solidFill>
                  <a:srgbClr val="FFFF00"/>
                </a:solidFill>
                <a:latin typeface="Calibri" panose="020F0502020204030204"/>
              </a:rPr>
              <a:t> FG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6450" y="1957389"/>
            <a:ext cx="7908650" cy="55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3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6" y="6887792"/>
            <a:ext cx="1732808" cy="1732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619" y="1"/>
            <a:ext cx="2066924" cy="20669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-122596" y="0"/>
                <a:ext cx="18410597" cy="4531881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>
                  <a:alpha val="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</a:t>
                </a:r>
                <a:r>
                  <a:rPr lang="en-US" sz="4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defTabSz="1371600">
                  <a:defRPr/>
                </a:pPr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71525" indent="-771525" defTabSz="1371600">
                  <a:buFontTx/>
                  <a:buAutoNum type="alphaUcPeriod"/>
                  <a:defRPr/>
                </a:pP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QR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rgbClr val="70AD47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800" b="1" i="1">
                        <a:solidFill>
                          <a:srgbClr val="70AD47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𝑴𝑵𝑶</m:t>
                    </m:r>
                  </m:oMath>
                </a14:m>
                <a:endParaRPr lang="en-US" sz="48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71525" indent="-771525" defTabSz="1371600">
                  <a:buFontTx/>
                  <a:buAutoNum type="alphaUcPeriod"/>
                  <a:defRPr/>
                </a:pP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PO, PQ, QS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rgbClr val="70AD47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800" b="1" i="1">
                        <a:solidFill>
                          <a:srgbClr val="70AD47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𝑴𝑵𝑶</m:t>
                    </m:r>
                  </m:oMath>
                </a14:m>
                <a:endParaRPr lang="en-US" sz="48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71525" indent="-771525" defTabSz="1371600">
                  <a:buFontTx/>
                  <a:buAutoNum type="alphaUcPeriod"/>
                  <a:defRPr/>
                </a:pP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QR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rgbClr val="70AD47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800" b="1" i="1">
                        <a:solidFill>
                          <a:srgbClr val="70AD47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𝑴𝑶𝑷</m:t>
                    </m:r>
                  </m:oMath>
                </a14:m>
                <a:endParaRPr lang="en-US" sz="4800" b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771525" indent="-771525" defTabSz="1371600">
                  <a:buFontTx/>
                  <a:buAutoNum type="alphaUcPeriod"/>
                  <a:defRPr/>
                </a:pP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RS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solidFill>
                          <a:srgbClr val="70AD47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800" b="1" i="1">
                        <a:solidFill>
                          <a:srgbClr val="70AD47">
                            <a:lumMod val="5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𝑵𝑷𝑶</m:t>
                    </m:r>
                  </m:oMath>
                </a14:m>
                <a:r>
                  <a:rPr lang="en-US" sz="4800" b="1" dirty="0">
                    <a:solidFill>
                      <a:srgbClr val="70AD47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2596" y="0"/>
                <a:ext cx="18410597" cy="4531881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7"/>
                <a:stretch>
                  <a:fillRect l="-264" t="-2423" b="-67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92423" y="8586095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48" y="6887792"/>
            <a:ext cx="1732808" cy="173280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840865" y="8586095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91" y="6887792"/>
            <a:ext cx="1732808" cy="173280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9089308" y="8586095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633" y="6887792"/>
            <a:ext cx="1732808" cy="173280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3337750" y="8586095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605" y="1302158"/>
            <a:ext cx="7905000" cy="56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6" y="6887792"/>
            <a:ext cx="1732808" cy="1732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619" y="1"/>
            <a:ext cx="2066924" cy="206692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65873" y="8586095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748" y="6887792"/>
            <a:ext cx="1732808" cy="173280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914315" y="8586095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defRPr/>
            </a:pP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91" y="6887792"/>
            <a:ext cx="1732808" cy="173280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9162758" y="8586095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633" y="6887792"/>
            <a:ext cx="1732808" cy="173280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3411200" y="8586095"/>
            <a:ext cx="4161269" cy="1262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553" y="2159863"/>
            <a:ext cx="9819758" cy="4968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1423" y="494008"/>
                <a:ext cx="15769047" cy="5032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>
                  <a:defRPr/>
                </a:pP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4: Cho </a:t>
                </a:r>
                <a:r>
                  <a:rPr lang="en-US" sz="4200" b="1" dirty="0" err="1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200" b="1" dirty="0" err="1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 </a:t>
                </a:r>
                <a:r>
                  <a:rPr lang="en-US" sz="4200" b="1" dirty="0" err="1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200" b="1" dirty="0" err="1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khẳng</a:t>
                </a: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200" b="1" dirty="0" err="1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4200" b="1" dirty="0">
                    <a:solidFill>
                      <a:srgbClr val="4472C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defTabSz="1371600">
                  <a:defRPr/>
                </a:pPr>
                <a:endParaRPr lang="en-US" sz="4200" b="1" dirty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71525" indent="-771525" defTabSz="1371600">
                  <a:buFontTx/>
                  <a:buAutoNum type="alphaUcPeriod"/>
                  <a:defRPr/>
                </a:pP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GF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2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𝑨𝑫𝑩</m:t>
                    </m:r>
                  </m:oMath>
                </a14:m>
                <a:endParaRPr lang="en-US" sz="4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771525" indent="-771525" defTabSz="1371600">
                  <a:buFontTx/>
                  <a:buAutoNum type="alphaUcPeriod"/>
                  <a:defRPr/>
                </a:pP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GF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2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𝑨𝑫𝑪</m:t>
                    </m:r>
                  </m:oMath>
                </a14:m>
                <a:endParaRPr lang="en-US" sz="4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771525" indent="-771525" defTabSz="1371600">
                  <a:buFontTx/>
                  <a:buAutoNum type="alphaUcPeriod"/>
                  <a:defRPr/>
                </a:pP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EF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2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𝑨𝑫𝑪</m:t>
                    </m:r>
                  </m:oMath>
                </a14:m>
                <a:endParaRPr lang="en-US" sz="4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771525" indent="-771525" defTabSz="1371600">
                  <a:buFontTx/>
                  <a:buAutoNum type="alphaUcPeriod"/>
                  <a:defRPr/>
                </a:pP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b="1" dirty="0" err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2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endParaRPr lang="en-US" sz="4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1371600"/>
                <a:endParaRPr lang="en-US" sz="27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23" y="494008"/>
                <a:ext cx="15769047" cy="5032147"/>
              </a:xfrm>
              <a:prstGeom prst="rect">
                <a:avLst/>
              </a:prstGeom>
              <a:blipFill>
                <a:blip r:embed="rId8"/>
                <a:stretch>
                  <a:fillRect l="-1469" t="-2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099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657600" y="3619500"/>
            <a:ext cx="10668000" cy="2590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THỰC HÀNH GẤP GIẤY XÁC ĐỊNH ĐƯỜNG TRUNG BÌNH CỦA TAM GIÁC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7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8- 37s ĐƯỜNG TRUNG BÌNH TRONG TAM GI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818268" y="-1960767"/>
            <a:ext cx="8651466" cy="153924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0" y="114300"/>
            <a:ext cx="163068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THỰC HÀNH GẤP GIẤY XÁC ĐỊNH ĐƯỜNG TRUNG BÌNH CỦA TAM GIÁC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50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90500" y="828267"/>
            <a:ext cx="6858000" cy="1545778"/>
            <a:chOff x="907798" y="549722"/>
            <a:chExt cx="7321802" cy="1549014"/>
          </a:xfrm>
          <a:solidFill>
            <a:srgbClr val="CCFF33"/>
          </a:solidFill>
        </p:grpSpPr>
        <p:grpSp>
          <p:nvGrpSpPr>
            <p:cNvPr id="2" name="Group 2"/>
            <p:cNvGrpSpPr/>
            <p:nvPr/>
          </p:nvGrpSpPr>
          <p:grpSpPr>
            <a:xfrm>
              <a:off x="907798" y="549722"/>
              <a:ext cx="7321802" cy="1549014"/>
              <a:chOff x="213618" y="-48164"/>
              <a:chExt cx="3295499" cy="350382"/>
            </a:xfrm>
            <a:grpFill/>
          </p:grpSpPr>
          <p:sp>
            <p:nvSpPr>
              <p:cNvPr id="3" name="Freeform 3"/>
              <p:cNvSpPr/>
              <p:nvPr/>
            </p:nvSpPr>
            <p:spPr>
              <a:xfrm>
                <a:off x="213618" y="-48164"/>
                <a:ext cx="3295499" cy="350382"/>
              </a:xfrm>
              <a:custGeom>
                <a:avLst/>
                <a:gdLst/>
                <a:ahLst/>
                <a:cxnLst/>
                <a:rect l="l" t="t" r="r" b="b"/>
                <a:pathLst>
                  <a:path w="3762534" h="328484">
                    <a:moveTo>
                      <a:pt x="0" y="0"/>
                    </a:moveTo>
                    <a:lnTo>
                      <a:pt x="3762534" y="0"/>
                    </a:lnTo>
                    <a:lnTo>
                      <a:pt x="3762534" y="328484"/>
                    </a:lnTo>
                    <a:lnTo>
                      <a:pt x="0" y="328484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DC3A8FF-83CB-4F64-8638-2434EDC2C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7798" y="617130"/>
              <a:ext cx="1073402" cy="1185484"/>
            </a:xfrm>
            <a:prstGeom prst="rect">
              <a:avLst/>
            </a:prstGeom>
            <a:grpFill/>
          </p:spPr>
        </p:pic>
        <p:sp>
          <p:nvSpPr>
            <p:cNvPr id="6" name="Rectangle 5"/>
            <p:cNvSpPr/>
            <p:nvPr/>
          </p:nvSpPr>
          <p:spPr>
            <a:xfrm>
              <a:off x="2184256" y="571295"/>
              <a:ext cx="5733941" cy="14804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tabLst>
                  <a:tab pos="360045" algn="l"/>
                  <a:tab pos="720090" algn="l"/>
                </a:tabLst>
              </a:pPr>
              <a:r>
                <a:rPr lang="en-US" sz="6000" b="1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ĐỊNH NGHĨA</a:t>
              </a:r>
            </a:p>
          </p:txBody>
        </p:sp>
      </p:grpSp>
      <p:sp>
        <p:nvSpPr>
          <p:cNvPr id="37" name="Right Arrow 36"/>
          <p:cNvSpPr/>
          <p:nvPr/>
        </p:nvSpPr>
        <p:spPr>
          <a:xfrm>
            <a:off x="0" y="2790576"/>
            <a:ext cx="838200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832858" y="2566129"/>
            <a:ext cx="101328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 trung bình của tam giác </a:t>
            </a:r>
            <a:r>
              <a:rPr lang="vi-VN" sz="44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 đọan thẳng nối trung điểm hai cạnh của tam giác đó.</a:t>
            </a:r>
            <a:endParaRPr lang="en-US" sz="4400" dirty="0">
              <a:solidFill>
                <a:schemeClr val="accent1">
                  <a:lumMod val="50000"/>
                </a:schemeClr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44711" y="6337630"/>
            <a:ext cx="6594528" cy="1563356"/>
            <a:chOff x="602904" y="528678"/>
            <a:chExt cx="7321802" cy="1549014"/>
          </a:xfrm>
        </p:grpSpPr>
        <p:grpSp>
          <p:nvGrpSpPr>
            <p:cNvPr id="40" name="Group 2"/>
            <p:cNvGrpSpPr/>
            <p:nvPr/>
          </p:nvGrpSpPr>
          <p:grpSpPr>
            <a:xfrm>
              <a:off x="602904" y="528678"/>
              <a:ext cx="7321802" cy="1549014"/>
              <a:chOff x="76387" y="-52924"/>
              <a:chExt cx="3295499" cy="350382"/>
            </a:xfrm>
          </p:grpSpPr>
          <p:sp>
            <p:nvSpPr>
              <p:cNvPr id="43" name="Freeform 3"/>
              <p:cNvSpPr/>
              <p:nvPr/>
            </p:nvSpPr>
            <p:spPr>
              <a:xfrm>
                <a:off x="76387" y="-52924"/>
                <a:ext cx="3295499" cy="350382"/>
              </a:xfrm>
              <a:custGeom>
                <a:avLst/>
                <a:gdLst/>
                <a:ahLst/>
                <a:cxnLst/>
                <a:rect l="l" t="t" r="r" b="b"/>
                <a:pathLst>
                  <a:path w="3762534" h="328484">
                    <a:moveTo>
                      <a:pt x="0" y="0"/>
                    </a:moveTo>
                    <a:lnTo>
                      <a:pt x="3762534" y="0"/>
                    </a:lnTo>
                    <a:lnTo>
                      <a:pt x="3762534" y="328484"/>
                    </a:lnTo>
                    <a:lnTo>
                      <a:pt x="0" y="328484"/>
                    </a:lnTo>
                    <a:close/>
                  </a:path>
                </a:pathLst>
              </a:custGeom>
              <a:solidFill>
                <a:srgbClr val="FFD99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DDC3A8FF-83CB-4F64-8638-2434EDC2C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7798" y="617130"/>
              <a:ext cx="1073402" cy="1185484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2305470" y="571296"/>
              <a:ext cx="5612728" cy="1463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800"/>
                </a:spcAft>
                <a:tabLst>
                  <a:tab pos="360045" algn="l"/>
                  <a:tab pos="720090" algn="l"/>
                </a:tabLst>
              </a:pPr>
              <a:r>
                <a:rPr lang="en-US" sz="60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 XÉT</a:t>
              </a:r>
              <a:endParaRPr lang="en-US" sz="6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195907" y="8038944"/>
            <a:ext cx="10287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205154" y="8111158"/>
            <a:ext cx="838200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712" y="1028700"/>
            <a:ext cx="7322288" cy="63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5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>
            <a:off x="2019298" y="522780"/>
            <a:ext cx="8648701" cy="1224284"/>
          </a:xfrm>
          <a:prstGeom prst="homePlate">
            <a:avLst/>
          </a:prstGeom>
          <a:solidFill>
            <a:srgbClr val="FFCC66"/>
          </a:solidFill>
          <a:ln>
            <a:solidFill>
              <a:srgbClr val="E8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Báo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cáo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024358">
            <a:off x="16887896" y="656171"/>
            <a:ext cx="683278" cy="1004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0041" y="1855827"/>
                <a:ext cx="10710057" cy="4166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dirty="0" smtClean="0">
                    <a:latin typeface="Arial (Body)"/>
                    <a:ea typeface="Times New Roman" panose="02020603050405020304" pitchFamily="18" charset="0"/>
                  </a:rPr>
                  <a:t>Cho tam </a:t>
                </a:r>
                <a:r>
                  <a:rPr lang="en-US" sz="4000" dirty="0" err="1" smtClean="0">
                    <a:latin typeface="Arial (Body)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 smtClean="0">
                    <a:latin typeface="Arial (Body)"/>
                    <a:ea typeface="Times New Roman" panose="02020603050405020304" pitchFamily="18" charset="0"/>
                  </a:rPr>
                  <a:t> ABC </a:t>
                </a:r>
                <a:r>
                  <a:rPr lang="en-US" sz="4000" dirty="0" err="1" smtClean="0">
                    <a:latin typeface="Arial (Body)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 smtClean="0">
                    <a:latin typeface="Arial (Body)"/>
                    <a:ea typeface="Times New Roman" panose="02020603050405020304" pitchFamily="18" charset="0"/>
                  </a:rPr>
                  <a:t> M </a:t>
                </a:r>
                <a:r>
                  <a:rPr lang="en-US" sz="4000" dirty="0" err="1" smtClean="0">
                    <a:latin typeface="Arial (Body)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 smtClean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 (Body)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 smtClean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 (Body)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 smtClean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 (Body)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 smtClean="0">
                    <a:latin typeface="Arial (Body)"/>
                    <a:ea typeface="Times New Roman" panose="02020603050405020304" pitchFamily="18" charset="0"/>
                  </a:rPr>
                  <a:t> AB, N </a:t>
                </a:r>
                <a:r>
                  <a:rPr lang="en-US" sz="4000" dirty="0" err="1" smtClean="0">
                    <a:latin typeface="Arial (Body)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 smtClean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 (Body)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 smtClean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 (Body)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 smtClean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latin typeface="Arial (Body)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 smtClean="0">
                    <a:latin typeface="Arial (Body)"/>
                    <a:ea typeface="Times New Roman" panose="02020603050405020304" pitchFamily="18" charset="0"/>
                  </a:rPr>
                  <a:t> AC. </a:t>
                </a:r>
                <a:r>
                  <a:rPr lang="en-US" sz="4000" dirty="0" err="1" smtClean="0">
                    <a:latin typeface="Arial (Body)"/>
                    <a:ea typeface="Times New Roman" panose="02020603050405020304" pitchFamily="18" charset="0"/>
                  </a:rPr>
                  <a:t>Chứng</a:t>
                </a:r>
                <a:r>
                  <a:rPr lang="en-US" sz="4000" dirty="0" smtClean="0">
                    <a:latin typeface="Arial (Body)"/>
                    <a:ea typeface="Times New Roman" panose="02020603050405020304" pitchFamily="18" charset="0"/>
                  </a:rPr>
                  <a:t> minh</a:t>
                </a:r>
              </a:p>
              <a:p>
                <a:pPr marL="742950" lvl="0" indent="-742950" algn="just">
                  <a:lnSpc>
                    <a:spcPct val="150000"/>
                  </a:lnSpc>
                  <a:buAutoNum type="alphaLcParenR"/>
                  <a:defRPr/>
                </a:pPr>
                <a:r>
                  <a:rPr lang="en-US" sz="4000" dirty="0" smtClean="0">
                    <a:solidFill>
                      <a:prstClr val="black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MN // BC</a:t>
                </a:r>
              </a:p>
              <a:p>
                <a:pPr marL="742950" lvl="0" indent="-742950" algn="just">
                  <a:lnSpc>
                    <a:spcPct val="150000"/>
                  </a:lnSpc>
                  <a:buAutoNum type="alphaLcParenR"/>
                  <a:defRPr/>
                </a:pPr>
                <a:r>
                  <a:rPr lang="en-US" sz="4000" dirty="0" smtClean="0">
                    <a:solidFill>
                      <a:prstClr val="black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solidFill>
                      <a:prstClr val="black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BC</a:t>
                </a:r>
                <a:endParaRPr lang="vi-VN" sz="400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41" y="1855827"/>
                <a:ext cx="10710057" cy="4166140"/>
              </a:xfrm>
              <a:prstGeom prst="rect">
                <a:avLst/>
              </a:prstGeom>
              <a:blipFill>
                <a:blip r:embed="rId5"/>
                <a:stretch>
                  <a:fillRect l="-1992" r="-2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26724" y="9029522"/>
            <a:ext cx="1493752" cy="1143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41" y="647522"/>
            <a:ext cx="1253517" cy="990778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8611162"/>
              </p:ext>
            </p:extLst>
          </p:nvPr>
        </p:nvGraphicFramePr>
        <p:xfrm>
          <a:off x="5130800" y="2781300"/>
          <a:ext cx="914400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8" imgW="914400" imgH="272160" progId="Equation.DSMT4">
                  <p:embed/>
                </p:oleObj>
              </mc:Choice>
              <mc:Fallback>
                <p:oleObj name="Equation" r:id="rId8" imgW="914400" imgH="27216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30800" y="2781300"/>
                        <a:ext cx="914400" cy="27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4800" y="6948754"/>
                <a:ext cx="14969483" cy="3718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smtClean="0"/>
                  <a:t>a) </a:t>
                </a:r>
                <a:r>
                  <a:rPr lang="en-US" sz="4400" dirty="0" err="1" smtClean="0"/>
                  <a:t>Xét</a:t>
                </a:r>
                <a:r>
                  <a:rPr lang="en-US" sz="4400" dirty="0" smtClean="0"/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ó 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𝑀𝐵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𝐴𝑁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𝑁𝐶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44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sz="4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4400" dirty="0" smtClean="0"/>
                  <a:t> MN//BC (</a:t>
                </a:r>
                <a:r>
                  <a:rPr lang="en-US" sz="4400" dirty="0" err="1" smtClean="0"/>
                  <a:t>Định</a:t>
                </a:r>
                <a:r>
                  <a:rPr lang="en-US" sz="4400" dirty="0" smtClean="0"/>
                  <a:t> </a:t>
                </a:r>
                <a:r>
                  <a:rPr lang="en-US" sz="4400" dirty="0" err="1" smtClean="0"/>
                  <a:t>lí</a:t>
                </a:r>
                <a:r>
                  <a:rPr lang="en-US" sz="4400" dirty="0" smtClean="0"/>
                  <a:t> </a:t>
                </a:r>
                <a:r>
                  <a:rPr lang="en-US" sz="4400" dirty="0" err="1" smtClean="0"/>
                  <a:t>Thalès</a:t>
                </a:r>
                <a:r>
                  <a:rPr lang="en-US" sz="4400" dirty="0" smtClean="0"/>
                  <a:t> </a:t>
                </a:r>
                <a:r>
                  <a:rPr lang="en-US" sz="4400" dirty="0" err="1" smtClean="0"/>
                  <a:t>đảo</a:t>
                </a:r>
                <a:r>
                  <a:rPr lang="en-US" sz="4400" dirty="0" smtClean="0"/>
                  <a:t>)</a:t>
                </a:r>
              </a:p>
              <a:p>
                <a:r>
                  <a:rPr lang="en-US" sz="4400" dirty="0" smtClean="0"/>
                  <a:t>b) </a:t>
                </a:r>
                <a:r>
                  <a:rPr lang="en-US" sz="4400" dirty="0" err="1" smtClean="0"/>
                  <a:t>Vì</a:t>
                </a:r>
                <a:r>
                  <a:rPr lang="en-US" sz="4400" dirty="0" smtClean="0"/>
                  <a:t> MN//BC </a:t>
                </a:r>
                <a:r>
                  <a:rPr lang="en-US" sz="4400" dirty="0" err="1" smtClean="0"/>
                  <a:t>nên</a:t>
                </a:r>
                <a:r>
                  <a:rPr lang="en-US" sz="4400" dirty="0" smtClean="0"/>
                  <a:t> </a:t>
                </a:r>
                <a:r>
                  <a:rPr lang="en-US" sz="4400" dirty="0" err="1" smtClean="0"/>
                  <a:t>suy</a:t>
                </a:r>
                <a:r>
                  <a:rPr lang="en-US" sz="4400" dirty="0" smtClean="0"/>
                  <a:t> </a:t>
                </a:r>
                <a:r>
                  <a:rPr lang="en-US" sz="4400" dirty="0" err="1" smtClean="0"/>
                  <a:t>ra</a:t>
                </a:r>
                <a:r>
                  <a:rPr lang="en-US" sz="4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𝑀𝑁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 smtClean="0"/>
                  <a:t>(</a:t>
                </a:r>
                <a:r>
                  <a:rPr lang="en-US" sz="4400" dirty="0" err="1" smtClean="0"/>
                  <a:t>Hệ</a:t>
                </a:r>
                <a:r>
                  <a:rPr lang="en-US" sz="4400" dirty="0" smtClean="0"/>
                  <a:t> </a:t>
                </a:r>
                <a:r>
                  <a:rPr lang="en-US" sz="4400" dirty="0" err="1" smtClean="0"/>
                  <a:t>quả</a:t>
                </a:r>
                <a:r>
                  <a:rPr lang="en-US" sz="4400" dirty="0" smtClean="0"/>
                  <a:t> </a:t>
                </a:r>
                <a:r>
                  <a:rPr lang="en-US" sz="4400" dirty="0" err="1" smtClean="0"/>
                  <a:t>của</a:t>
                </a:r>
                <a:r>
                  <a:rPr lang="en-US" sz="4400" dirty="0" smtClean="0"/>
                  <a:t> </a:t>
                </a:r>
                <a:r>
                  <a:rPr lang="en-US" sz="4400" dirty="0" err="1" smtClean="0"/>
                  <a:t>định</a:t>
                </a:r>
                <a:r>
                  <a:rPr lang="en-US" sz="4400" dirty="0" smtClean="0"/>
                  <a:t> </a:t>
                </a:r>
                <a:r>
                  <a:rPr lang="en-US" sz="4400" dirty="0" err="1" smtClean="0"/>
                  <a:t>lí</a:t>
                </a:r>
                <a:r>
                  <a:rPr lang="en-US" sz="4400" dirty="0" smtClean="0"/>
                  <a:t> </a:t>
                </a:r>
                <a:r>
                  <a:rPr lang="en-US" sz="4400" dirty="0" err="1" smtClean="0"/>
                  <a:t>Thalès</a:t>
                </a:r>
                <a:r>
                  <a:rPr lang="en-US" sz="4400" dirty="0" smtClean="0"/>
                  <a:t>)</a:t>
                </a:r>
              </a:p>
              <a:p>
                <a:r>
                  <a:rPr lang="en-US" sz="4400" dirty="0" err="1" smtClean="0"/>
                  <a:t>Vậy</a:t>
                </a:r>
                <a:r>
                  <a:rPr lang="en-US" sz="44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</a:rPr>
                      <m:t>MN</m:t>
                    </m:r>
                    <m:r>
                      <a:rPr lang="en-US" sz="4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endParaRPr lang="en-US" sz="4400" dirty="0"/>
              </a:p>
              <a:p>
                <a:endParaRPr lang="en-US" sz="4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948754"/>
                <a:ext cx="14969483" cy="3718454"/>
              </a:xfrm>
              <a:prstGeom prst="rect">
                <a:avLst/>
              </a:prstGeom>
              <a:blipFill>
                <a:blip r:embed="rId10"/>
                <a:stretch>
                  <a:fillRect l="-1629" r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A05B2BA9-1207-567D-065C-074AB418DE4A}"/>
              </a:ext>
            </a:extLst>
          </p:cNvPr>
          <p:cNvSpPr/>
          <p:nvPr/>
        </p:nvSpPr>
        <p:spPr>
          <a:xfrm>
            <a:off x="3981515" y="5737785"/>
            <a:ext cx="3638485" cy="1003418"/>
          </a:xfrm>
          <a:prstGeom prst="rect">
            <a:avLst/>
          </a:prstGeom>
          <a:solidFill>
            <a:srgbClr val="E8734A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u="sng" dirty="0" err="1" smtClean="0"/>
              <a:t>Chứng</a:t>
            </a:r>
            <a:r>
              <a:rPr lang="en-US" sz="4400" b="1" u="sng" dirty="0" smtClean="0"/>
              <a:t> minh</a:t>
            </a:r>
            <a:endParaRPr lang="en-US" sz="4400" b="1" u="sng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01718" y="800100"/>
            <a:ext cx="7382175" cy="538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267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9485048" y="2308073"/>
            <a:ext cx="7379580" cy="368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147919" y="-75149"/>
            <a:ext cx="10401545" cy="5832798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5C34A079-2C49-4B70-AF69-F9B956CB1C17}"/>
              </a:ext>
            </a:extLst>
          </p:cNvPr>
          <p:cNvSpPr/>
          <p:nvPr/>
        </p:nvSpPr>
        <p:spPr>
          <a:xfrm>
            <a:off x="0" y="9167321"/>
            <a:ext cx="9144000" cy="1119680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E86189"/>
                </a:solidFill>
              </a:rPr>
              <a:t>ĐỘI HOA MAI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48" y="3909505"/>
            <a:ext cx="911304" cy="1848146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48" y="3909505"/>
            <a:ext cx="911304" cy="18481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9889130" y="3124400"/>
            <a:ext cx="4032927" cy="1963020"/>
          </a:xfrm>
          <a:prstGeom prst="rect">
            <a:avLst/>
          </a:prstGeom>
        </p:spPr>
      </p:pic>
      <p:pic>
        <p:nvPicPr>
          <p:cNvPr id="69" name="Picture 68">
            <a:hlinkClick r:id="" action="ppaction://noaction"/>
            <a:extLst>
              <a:ext uri="{FF2B5EF4-FFF2-40B4-BE49-F238E27FC236}">
                <a16:creationId xmlns:a16="http://schemas.microsoft.com/office/drawing/2014/main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37" y="4679456"/>
            <a:ext cx="911304" cy="1791890"/>
          </a:xfrm>
          <a:prstGeom prst="rect">
            <a:avLst/>
          </a:prstGeom>
        </p:spPr>
      </p:pic>
      <p:pic>
        <p:nvPicPr>
          <p:cNvPr id="70" name="Picture 69">
            <a:hlinkClick r:id="rId7" action="ppaction://hlinksldjump"/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37" y="4669085"/>
            <a:ext cx="911304" cy="179189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406" y="5680844"/>
            <a:ext cx="911304" cy="1731111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406" y="5674706"/>
            <a:ext cx="911304" cy="173111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797" y="4809658"/>
            <a:ext cx="795320" cy="1687721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177" y="4829327"/>
            <a:ext cx="795320" cy="168772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78" y="5032364"/>
            <a:ext cx="911304" cy="1687721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78" y="5032363"/>
            <a:ext cx="911304" cy="168772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17" y="5288440"/>
            <a:ext cx="905699" cy="1848146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17" y="5288440"/>
            <a:ext cx="905699" cy="18481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10938593" y="1132296"/>
            <a:ext cx="7379580" cy="36897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9983082" y="-89420"/>
            <a:ext cx="7379580" cy="36897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12921473" y="3447962"/>
            <a:ext cx="4032927" cy="1723403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E1F7A1F-FA15-4DD2-A1DA-408FFAA01E1C}"/>
              </a:ext>
            </a:extLst>
          </p:cNvPr>
          <p:cNvSpPr/>
          <p:nvPr/>
        </p:nvSpPr>
        <p:spPr>
          <a:xfrm>
            <a:off x="9144000" y="9167321"/>
            <a:ext cx="9144000" cy="1119680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CDC22"/>
                </a:solidFill>
              </a:rPr>
              <a:t>ĐỘI HOA ĐÀO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537564" y="4979267"/>
            <a:ext cx="681536" cy="70867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461990" y="2691702"/>
            <a:ext cx="681536" cy="708678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622564" y="6540261"/>
            <a:ext cx="681536" cy="70867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088690" y="6011405"/>
            <a:ext cx="681536" cy="70867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593996" y="3140700"/>
            <a:ext cx="681536" cy="708678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36612" y="5752296"/>
            <a:ext cx="681536" cy="70867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3290512" y="2600352"/>
            <a:ext cx="681536" cy="70867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4642030" y="6726104"/>
            <a:ext cx="681536" cy="708678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6171675" y="5788697"/>
            <a:ext cx="681536" cy="70867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7434078" y="3101253"/>
            <a:ext cx="681536" cy="708678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91" y="8655215"/>
            <a:ext cx="1610879" cy="16287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6293" y="6006644"/>
            <a:ext cx="759428" cy="827269"/>
          </a:xfrm>
          <a:prstGeom prst="rect">
            <a:avLst/>
          </a:prstGeom>
          <a:solidFill>
            <a:schemeClr val="accent2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1</a:t>
            </a:r>
            <a:endParaRPr lang="en-US" sz="4400" b="1" dirty="0"/>
          </a:p>
        </p:txBody>
      </p:sp>
      <p:sp>
        <p:nvSpPr>
          <p:cNvPr id="4" name="Rectangle 3"/>
          <p:cNvSpPr/>
          <p:nvPr/>
        </p:nvSpPr>
        <p:spPr>
          <a:xfrm>
            <a:off x="2212944" y="708290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691590" y="7232074"/>
            <a:ext cx="759428" cy="827269"/>
          </a:xfrm>
          <a:prstGeom prst="rect">
            <a:avLst/>
          </a:prstGeom>
          <a:solidFill>
            <a:schemeClr val="accent2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758213" y="6555088"/>
            <a:ext cx="759428" cy="827269"/>
          </a:xfrm>
          <a:prstGeom prst="rect">
            <a:avLst/>
          </a:prstGeom>
          <a:solidFill>
            <a:schemeClr val="accent2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4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191256" y="6833913"/>
            <a:ext cx="759428" cy="827269"/>
          </a:xfrm>
          <a:prstGeom prst="rect">
            <a:avLst/>
          </a:prstGeom>
          <a:solidFill>
            <a:schemeClr val="accent2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3803551" y="7499647"/>
            <a:ext cx="759428" cy="827269"/>
          </a:xfrm>
          <a:prstGeom prst="rect">
            <a:avLst/>
          </a:prstGeom>
          <a:solidFill>
            <a:schemeClr val="accent2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5</a:t>
            </a:r>
            <a:endParaRPr lang="en-US" sz="4400" b="1" dirty="0"/>
          </a:p>
        </p:txBody>
      </p:sp>
      <p:sp>
        <p:nvSpPr>
          <p:cNvPr id="40" name="Rectangle 39"/>
          <p:cNvSpPr/>
          <p:nvPr/>
        </p:nvSpPr>
        <p:spPr>
          <a:xfrm>
            <a:off x="15412247" y="6607513"/>
            <a:ext cx="759428" cy="827269"/>
          </a:xfrm>
          <a:prstGeom prst="rect">
            <a:avLst/>
          </a:prstGeom>
          <a:solidFill>
            <a:schemeClr val="accent2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6</a:t>
            </a:r>
            <a:endParaRPr lang="en-US" sz="4400" b="1" dirty="0"/>
          </a:p>
        </p:txBody>
      </p:sp>
      <p:sp>
        <p:nvSpPr>
          <p:cNvPr id="5" name="Right Arrow 4">
            <a:hlinkClick r:id="rId19" action="ppaction://hlinksldjump"/>
          </p:cNvPr>
          <p:cNvSpPr/>
          <p:nvPr/>
        </p:nvSpPr>
        <p:spPr>
          <a:xfrm>
            <a:off x="17068800" y="9563100"/>
            <a:ext cx="978408" cy="484632"/>
          </a:xfrm>
          <a:prstGeom prst="right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5334000" y="84679"/>
            <a:ext cx="6934200" cy="1553621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TÍNH</a:t>
            </a:r>
            <a:r>
              <a:rPr kumimoji="0" lang="en-US" sz="6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CHẤT</a:t>
            </a:r>
            <a:endParaRPr kumimoji="0" lang="en-US" sz="6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762001" y="9563100"/>
            <a:ext cx="20116800" cy="25492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6119" y="0"/>
            <a:ext cx="3942481" cy="112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847" y="7720353"/>
            <a:ext cx="5084505" cy="2767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5B2BA9-1207-567D-065C-074AB418DE4A}"/>
              </a:ext>
            </a:extLst>
          </p:cNvPr>
          <p:cNvSpPr/>
          <p:nvPr/>
        </p:nvSpPr>
        <p:spPr>
          <a:xfrm>
            <a:off x="127650" y="2167647"/>
            <a:ext cx="2715544" cy="1143000"/>
          </a:xfrm>
          <a:prstGeom prst="rect">
            <a:avLst/>
          </a:prstGeom>
          <a:solidFill>
            <a:schemeClr val="bg1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2038983"/>
            <a:ext cx="12877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accent5">
                    <a:lumMod val="50000"/>
                  </a:schemeClr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Đường trung bình của tam giác thì song song với cạnh thứ ba và bằng nửa cạnh đó.</a:t>
            </a:r>
            <a:endParaRPr lang="en-US" sz="4400" dirty="0">
              <a:solidFill>
                <a:schemeClr val="accent5">
                  <a:lumMod val="50000"/>
                </a:schemeClr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3905" y="2778592"/>
            <a:ext cx="6310044" cy="4598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0429448"/>
                  </p:ext>
                </p:extLst>
              </p:nvPr>
            </p:nvGraphicFramePr>
            <p:xfrm>
              <a:off x="286533" y="4211176"/>
              <a:ext cx="11430000" cy="25941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14926">
                      <a:extLst>
                        <a:ext uri="{9D8B030D-6E8A-4147-A177-3AD203B41FA5}">
                          <a16:colId xmlns:a16="http://schemas.microsoft.com/office/drawing/2014/main" val="3874392965"/>
                        </a:ext>
                      </a:extLst>
                    </a:gridCol>
                    <a:gridCol w="10315074">
                      <a:extLst>
                        <a:ext uri="{9D8B030D-6E8A-4147-A177-3AD203B41FA5}">
                          <a16:colId xmlns:a16="http://schemas.microsoft.com/office/drawing/2014/main" val="4205496873"/>
                        </a:ext>
                      </a:extLst>
                    </a:gridCol>
                  </a:tblGrid>
                  <a:tr h="13614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GT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𝑀𝐵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𝑁𝐶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𝐴𝐶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 (Body)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41037123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KL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𝑀𝑁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</a:rPr>
                                  <m:t> // </m:t>
                                </m:r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𝐵𝐶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𝑀𝑁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𝐵𝐶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 (Body)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46682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0429448"/>
                  </p:ext>
                </p:extLst>
              </p:nvPr>
            </p:nvGraphicFramePr>
            <p:xfrm>
              <a:off x="286533" y="4211176"/>
              <a:ext cx="11430000" cy="25941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14926">
                      <a:extLst>
                        <a:ext uri="{9D8B030D-6E8A-4147-A177-3AD203B41FA5}">
                          <a16:colId xmlns:a16="http://schemas.microsoft.com/office/drawing/2014/main" val="3874392965"/>
                        </a:ext>
                      </a:extLst>
                    </a:gridCol>
                    <a:gridCol w="10315074">
                      <a:extLst>
                        <a:ext uri="{9D8B030D-6E8A-4147-A177-3AD203B41FA5}">
                          <a16:colId xmlns:a16="http://schemas.microsoft.com/office/drawing/2014/main" val="4205496873"/>
                        </a:ext>
                      </a:extLst>
                    </a:gridCol>
                  </a:tblGrid>
                  <a:tr h="13614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GT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0809" r="-59" b="-910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10371238"/>
                      </a:ext>
                    </a:extLst>
                  </a:tr>
                  <a:tr h="12327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KL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0809" t="-110345" r="-59" b="-4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668216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872" y="7867171"/>
            <a:ext cx="994945" cy="16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8063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Callout 22"/>
          <p:cNvSpPr/>
          <p:nvPr/>
        </p:nvSpPr>
        <p:spPr>
          <a:xfrm>
            <a:off x="1039336" y="3179859"/>
            <a:ext cx="4567467" cy="1427517"/>
          </a:xfrm>
          <a:prstGeom prst="wedgeEllipseCallou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 smtClean="0">
                <a:solidFill>
                  <a:prstClr val="black"/>
                </a:solidFill>
              </a:rPr>
              <a:t>Đáp</a:t>
            </a:r>
            <a:r>
              <a:rPr lang="en-US" sz="3800" b="1" dirty="0" smtClean="0">
                <a:solidFill>
                  <a:prstClr val="black"/>
                </a:solidFill>
              </a:rPr>
              <a:t> </a:t>
            </a:r>
            <a:r>
              <a:rPr lang="en-US" sz="3800" b="1" dirty="0" err="1" smtClean="0">
                <a:solidFill>
                  <a:prstClr val="black"/>
                </a:solidFill>
              </a:rPr>
              <a:t>án</a:t>
            </a:r>
            <a:r>
              <a:rPr lang="en-US" sz="3800" b="1" dirty="0" smtClean="0">
                <a:solidFill>
                  <a:prstClr val="black"/>
                </a:solidFill>
              </a:rPr>
              <a:t>: 2,5m</a:t>
            </a:r>
            <a:endParaRPr lang="en-US" sz="3800" b="1" dirty="0">
              <a:solidFill>
                <a:prstClr val="black"/>
              </a:solidFill>
            </a:endParaRP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DD4F2F3D-F518-46CE-A579-47E14EF1E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84184" y="8724900"/>
            <a:ext cx="1447800" cy="15283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0405" y="716040"/>
            <a:ext cx="2932395" cy="971171"/>
            <a:chOff x="2860918" y="805336"/>
            <a:chExt cx="3352800" cy="1213964"/>
          </a:xfrm>
          <a:solidFill>
            <a:schemeClr val="accent5">
              <a:lumMod val="75000"/>
            </a:schemeClr>
          </a:solidFill>
        </p:grpSpPr>
        <p:sp>
          <p:nvSpPr>
            <p:cNvPr id="15" name="Flowchart: Terminator 14"/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68583" y="951151"/>
              <a:ext cx="186461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557646">
            <a:off x="179633" y="356611"/>
            <a:ext cx="699286" cy="1028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9276" y="5189851"/>
                <a:ext cx="9796449" cy="40756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5=2,5 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76" y="5189851"/>
                <a:ext cx="9796449" cy="4075668"/>
              </a:xfrm>
              <a:prstGeom prst="rect">
                <a:avLst/>
              </a:prstGeom>
              <a:blipFill>
                <a:blip r:embed="rId8"/>
                <a:stretch>
                  <a:fillRect l="-2240" b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7800" y="2476500"/>
            <a:ext cx="5193893" cy="44740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21420" y="625547"/>
                <a:ext cx="16486664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Trong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28),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kern="1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kern="1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kern="1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MN </a:t>
                </a:r>
                <a:r>
                  <a:rPr lang="en-US" sz="4000" kern="100" dirty="0" err="1" smtClean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kern="100" dirty="0" smtClean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20" y="625547"/>
                <a:ext cx="16486664" cy="1938992"/>
              </a:xfrm>
              <a:prstGeom prst="rect">
                <a:avLst/>
              </a:prstGeom>
              <a:blipFill>
                <a:blip r:embed="rId10"/>
                <a:stretch>
                  <a:fillRect l="-1294" r="-739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9067800" y="5206930"/>
            <a:ext cx="6406495" cy="4659742"/>
            <a:chOff x="9067800" y="5206930"/>
            <a:chExt cx="6406495" cy="46597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067800" y="5206930"/>
              <a:ext cx="6406495" cy="46597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688549" y="8724900"/>
              <a:ext cx="814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5 m</a:t>
              </a:r>
              <a:endParaRPr lang="en-US" sz="3200" dirty="0"/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5520283"/>
            <a:ext cx="6192984" cy="2048457"/>
          </a:xfrm>
          <a:prstGeom prst="round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400" y="5877911"/>
            <a:ext cx="61517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TRUNG BÌNH</a:t>
            </a:r>
          </a:p>
          <a:p>
            <a:pPr algn="ctr"/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TAM GIÁC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704152" y="3977862"/>
            <a:ext cx="3159273" cy="122657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4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en-US" sz="4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51430" y="7568740"/>
            <a:ext cx="3159273" cy="20511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Elbow Connector 8"/>
          <p:cNvCxnSpPr/>
          <p:nvPr/>
        </p:nvCxnSpPr>
        <p:spPr>
          <a:xfrm rot="10800000" flipV="1">
            <a:off x="6808124" y="4632267"/>
            <a:ext cx="1371600" cy="2194560"/>
          </a:xfrm>
          <a:prstGeom prst="bentConnector2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7" idx="1"/>
          </p:cNvCxnSpPr>
          <p:nvPr/>
        </p:nvCxnSpPr>
        <p:spPr>
          <a:xfrm rot="10800000">
            <a:off x="6808124" y="6826827"/>
            <a:ext cx="1371602" cy="2207031"/>
          </a:xfrm>
          <a:prstGeom prst="bentConnector2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421583" y="6798178"/>
            <a:ext cx="386540" cy="2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1921144" y="7734693"/>
            <a:ext cx="5909656" cy="1090657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921143" y="9125165"/>
            <a:ext cx="6074544" cy="964199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một nửa cạnh ấy</a:t>
            </a:r>
            <a:endParaRPr lang="en-US" sz="360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Elbow Connector 17"/>
          <p:cNvCxnSpPr>
            <a:stCxn id="15" idx="1"/>
            <a:endCxn id="7" idx="3"/>
          </p:cNvCxnSpPr>
          <p:nvPr/>
        </p:nvCxnSpPr>
        <p:spPr>
          <a:xfrm rot="10800000" flipV="1">
            <a:off x="10810705" y="8532325"/>
            <a:ext cx="1110440" cy="50153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6" idx="1"/>
            <a:endCxn id="7" idx="3"/>
          </p:cNvCxnSpPr>
          <p:nvPr/>
        </p:nvCxnSpPr>
        <p:spPr>
          <a:xfrm rot="10800000">
            <a:off x="10810705" y="9033860"/>
            <a:ext cx="1110440" cy="586049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1428094" y="1971285"/>
            <a:ext cx="5917485" cy="5297025"/>
          </a:xfrm>
          <a:prstGeom prst="roundRect">
            <a:avLst>
              <a:gd name="adj" fmla="val 3964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>
            <a:stCxn id="6" idx="3"/>
            <a:endCxn id="25" idx="1"/>
          </p:cNvCxnSpPr>
          <p:nvPr/>
        </p:nvCxnSpPr>
        <p:spPr>
          <a:xfrm flipV="1">
            <a:off x="10810703" y="4619798"/>
            <a:ext cx="617391" cy="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575333" y="6227378"/>
            <a:ext cx="5623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>
            <a:off x="12372976" y="2286000"/>
            <a:ext cx="4243388" cy="3511281"/>
          </a:xfrm>
          <a:prstGeom prst="triangle">
            <a:avLst>
              <a:gd name="adj" fmla="val 36420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/>
          <p:cNvCxnSpPr>
            <a:stCxn id="32" idx="1"/>
            <a:endCxn id="32" idx="5"/>
          </p:cNvCxnSpPr>
          <p:nvPr/>
        </p:nvCxnSpPr>
        <p:spPr>
          <a:xfrm>
            <a:off x="13145696" y="4041641"/>
            <a:ext cx="212169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443347" y="3099346"/>
            <a:ext cx="171450" cy="71438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3481447" y="3034931"/>
            <a:ext cx="171450" cy="71438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2668250" y="4891925"/>
            <a:ext cx="171450" cy="71438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2634913" y="4963363"/>
            <a:ext cx="171450" cy="71438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4494668" y="3070650"/>
            <a:ext cx="171450" cy="11790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5812691" y="4809743"/>
            <a:ext cx="171450" cy="11790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3729968" y="1833905"/>
            <a:ext cx="4154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7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909090" y="5520283"/>
            <a:ext cx="4154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336117" y="3693238"/>
            <a:ext cx="41549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27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616363" y="5554819"/>
            <a:ext cx="4347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572007" y="3686245"/>
            <a:ext cx="4347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68150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-457200" y="92583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0" name="Group 2"/>
          <p:cNvGrpSpPr/>
          <p:nvPr/>
        </p:nvGrpSpPr>
        <p:grpSpPr>
          <a:xfrm>
            <a:off x="-1179379" y="-38100"/>
            <a:ext cx="20834242" cy="2157663"/>
            <a:chOff x="0" y="0"/>
            <a:chExt cx="3762534" cy="328484"/>
          </a:xfrm>
        </p:grpSpPr>
        <p:sp>
          <p:nvSpPr>
            <p:cNvPr id="31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62400" y="647700"/>
            <a:ext cx="1082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04431" y="641168"/>
            <a:ext cx="1828800" cy="20443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3400" y="3320402"/>
            <a:ext cx="5411428" cy="4108061"/>
            <a:chOff x="924909" y="3568797"/>
            <a:chExt cx="5411428" cy="4241703"/>
          </a:xfrm>
        </p:grpSpPr>
        <p:grpSp>
          <p:nvGrpSpPr>
            <p:cNvPr id="9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11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24048" y="4679745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23301" y="3338861"/>
            <a:ext cx="5422223" cy="4089604"/>
            <a:chOff x="6840639" y="3553166"/>
            <a:chExt cx="5422223" cy="5001862"/>
          </a:xfrm>
        </p:grpSpPr>
        <p:grpSp>
          <p:nvGrpSpPr>
            <p:cNvPr id="14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0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427738" y="4753346"/>
              <a:ext cx="4360209" cy="1938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các bài tập trong SBT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241714" y="3314700"/>
            <a:ext cx="5594391" cy="4099208"/>
            <a:chOff x="12557530" y="3479846"/>
            <a:chExt cx="5594391" cy="4709752"/>
          </a:xfrm>
        </p:grpSpPr>
        <p:grpSp>
          <p:nvGrpSpPr>
            <p:cNvPr id="23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25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2557530" y="4251146"/>
              <a:ext cx="5594391" cy="3157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39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r>
                <a:rPr lang="en-US" sz="39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4: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chất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phân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tam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endParaRPr lang="pt-BR" sz="39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414105">
            <a:off x="592992" y="8246237"/>
            <a:ext cx="1472227" cy="1645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3383902" cy="678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83902" cy="6786204"/>
            </a:xfrm>
            <a:custGeom>
              <a:avLst/>
              <a:gdLst/>
              <a:ahLst/>
              <a:cxnLst/>
              <a:rect l="l" t="t" r="r" b="b"/>
              <a:pathLst>
                <a:path w="13383902" h="6786204">
                  <a:moveTo>
                    <a:pt x="13259442" y="6786204"/>
                  </a:moveTo>
                  <a:lnTo>
                    <a:pt x="124460" y="6786204"/>
                  </a:lnTo>
                  <a:cubicBezTo>
                    <a:pt x="55880" y="6786204"/>
                    <a:pt x="0" y="6730323"/>
                    <a:pt x="0" y="66617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259442" y="0"/>
                  </a:lnTo>
                  <a:cubicBezTo>
                    <a:pt x="13328022" y="0"/>
                    <a:pt x="13383902" y="55880"/>
                    <a:pt x="13383902" y="124460"/>
                  </a:cubicBezTo>
                  <a:lnTo>
                    <a:pt x="13383902" y="6661744"/>
                  </a:lnTo>
                  <a:cubicBezTo>
                    <a:pt x="13383902" y="6730324"/>
                    <a:pt x="13328022" y="6786204"/>
                    <a:pt x="13259442" y="6786204"/>
                  </a:cubicBez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15930" y="4876685"/>
            <a:ext cx="4656140" cy="46561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17346" y="1844637"/>
            <a:ext cx="15653307" cy="303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" y="7256464"/>
            <a:ext cx="2286000" cy="2825393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3767" y="6974840"/>
            <a:ext cx="3709883" cy="310955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 dirty="0" err="1" smtClean="0">
                <a:solidFill>
                  <a:srgbClr val="FFFF00"/>
                </a:solidFill>
              </a:rPr>
              <a:t>Câu</a:t>
            </a:r>
            <a:r>
              <a:rPr lang="en-US" sz="4800" dirty="0" smtClean="0">
                <a:solidFill>
                  <a:srgbClr val="FFFF00"/>
                </a:solidFill>
              </a:rPr>
              <a:t> 1: C</a:t>
            </a:r>
            <a:r>
              <a:rPr lang="vi-VN" sz="4800" dirty="0">
                <a:solidFill>
                  <a:srgbClr val="FFFF00"/>
                </a:solidFill>
              </a:rPr>
              <a:t>ho t</a:t>
            </a:r>
            <a:r>
              <a:rPr lang="en-US" sz="4800" dirty="0">
                <a:solidFill>
                  <a:srgbClr val="FFFF00"/>
                </a:solidFill>
              </a:rPr>
              <a:t>am </a:t>
            </a:r>
            <a:r>
              <a:rPr lang="vi-VN" sz="4800" dirty="0">
                <a:solidFill>
                  <a:srgbClr val="FFFF00"/>
                </a:solidFill>
              </a:rPr>
              <a:t>giác DIP, </a:t>
            </a:r>
            <a:r>
              <a:rPr lang="vi-VN" sz="4800" i="1" dirty="0">
                <a:solidFill>
                  <a:srgbClr val="FFFF00"/>
                </a:solidFill>
              </a:rPr>
              <a:t>GK</a:t>
            </a:r>
            <a:r>
              <a:rPr lang="vi-VN" sz="4800" dirty="0">
                <a:solidFill>
                  <a:srgbClr val="FFFF00"/>
                </a:solidFill>
              </a:rPr>
              <a:t> //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en-US" sz="4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r>
              <a:rPr lang="en-US" sz="4800" dirty="0">
                <a:solidFill>
                  <a:srgbClr val="FFFF00"/>
                </a:solidFill>
              </a:rPr>
              <a:t> </a:t>
            </a:r>
            <a:r>
              <a:rPr lang="vi-VN" sz="4800" dirty="0">
                <a:solidFill>
                  <a:srgbClr val="FFFF00"/>
                </a:solidFill>
              </a:rPr>
              <a:t>Khẳng định nào sau đây đúng</a:t>
            </a:r>
            <a:r>
              <a:rPr lang="vi-VN" sz="4800" dirty="0" smtClean="0">
                <a:solidFill>
                  <a:srgbClr val="FFFF00"/>
                </a:solidFill>
              </a:rPr>
              <a:t>?</a:t>
            </a:r>
            <a:endParaRPr lang="en-US" sz="48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rgbClr val="FFFF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𝑫𝑮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𝑮𝑰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𝑫𝑲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𝑲𝑷</m:t>
                        </m:r>
                      </m:den>
                    </m:f>
                  </m:oMath>
                </a14:m>
                <a:endParaRPr lang="vi-VN" sz="48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>
                <a:blip r:embed="rId11"/>
                <a:stretch>
                  <a:fillRect l="-3725" b="-1216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1665329" y="4335775"/>
                <a:ext cx="7360197" cy="1156224"/>
              </a:xfrm>
              <a:prstGeom prst="rect">
                <a:avLst/>
              </a:prstGeom>
              <a:solidFill>
                <a:srgbClr val="FFFF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𝑫𝑮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𝑮𝑰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𝑲𝑷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𝑫</m:t>
                        </m:r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</m:den>
                    </m:f>
                  </m:oMath>
                </a14:m>
                <a:endParaRPr lang="vi-VN" sz="4800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29" y="4335775"/>
                <a:ext cx="7360197" cy="1156224"/>
              </a:xfrm>
              <a:prstGeom prst="rect">
                <a:avLst/>
              </a:prstGeom>
              <a:blipFill>
                <a:blip r:embed="rId12"/>
                <a:stretch>
                  <a:fillRect l="-3725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1665329" y="5897525"/>
                <a:ext cx="7360197" cy="1156224"/>
              </a:xfrm>
              <a:prstGeom prst="rect">
                <a:avLst/>
              </a:prstGeom>
              <a:solidFill>
                <a:srgbClr val="FFFF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𝑫𝑮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𝑫𝑰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𝑫𝑷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𝑫𝑲</m:t>
                        </m:r>
                      </m:den>
                    </m:f>
                  </m:oMath>
                </a14:m>
                <a:endParaRPr lang="vi-VN" sz="4800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29" y="5897525"/>
                <a:ext cx="7360197" cy="1156224"/>
              </a:xfrm>
              <a:prstGeom prst="rect">
                <a:avLst/>
              </a:prstGeom>
              <a:blipFill>
                <a:blip r:embed="rId13"/>
                <a:stretch>
                  <a:fillRect l="-3725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1665328" y="7615201"/>
                <a:ext cx="7360197" cy="1156224"/>
              </a:xfrm>
              <a:prstGeom prst="rect">
                <a:avLst/>
              </a:prstGeom>
              <a:solidFill>
                <a:srgbClr val="FFFF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371600">
                  <a:defRPr/>
                </a:pPr>
                <a:r>
                  <a:rPr lang="en-US" sz="4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𝑫𝑮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𝑫𝑰</m:t>
                        </m:r>
                      </m:den>
                    </m:f>
                    <m:r>
                      <a:rPr lang="en-US" sz="4800" b="1" i="1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𝑷𝑲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𝑷𝑫</m:t>
                        </m:r>
                      </m:den>
                    </m:f>
                  </m:oMath>
                </a14:m>
                <a:endParaRPr lang="vi-VN" sz="4800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28" y="7615201"/>
                <a:ext cx="7360197" cy="1156224"/>
              </a:xfrm>
              <a:prstGeom prst="rect">
                <a:avLst/>
              </a:prstGeom>
              <a:blipFill>
                <a:blip r:embed="rId14"/>
                <a:stretch>
                  <a:fillRect l="-3725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72" y="7683072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59" y="5990072"/>
            <a:ext cx="1207113" cy="1060796"/>
          </a:xfrm>
          <a:prstGeom prst="rect">
            <a:avLst/>
          </a:prstGeom>
        </p:spPr>
      </p:pic>
      <p:sp>
        <p:nvSpPr>
          <p:cNvPr id="57" name="Cloud 56">
            <a:hlinkClick r:id="rId18" action="ppaction://hlinksldjump"/>
          </p:cNvPr>
          <p:cNvSpPr/>
          <p:nvPr/>
        </p:nvSpPr>
        <p:spPr>
          <a:xfrm>
            <a:off x="14554146" y="8608831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41902" y="3224871"/>
            <a:ext cx="6234524" cy="5140703"/>
          </a:xfrm>
          <a:prstGeom prst="rect">
            <a:avLst/>
          </a:prstGeom>
        </p:spPr>
      </p:pic>
      <p:pic>
        <p:nvPicPr>
          <p:cNvPr id="23" name="Picture 22">
            <a:hlinkClick r:id="rId20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83" y="2349667"/>
            <a:ext cx="1674654" cy="16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4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 flipV="1">
            <a:off x="634055" y="510364"/>
            <a:ext cx="2504852" cy="7313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5" y="310245"/>
            <a:ext cx="2228004" cy="2228004"/>
          </a:xfrm>
          <a:prstGeom prst="rect">
            <a:avLst/>
          </a:prstGeom>
        </p:spPr>
      </p:pic>
      <p:pic>
        <p:nvPicPr>
          <p:cNvPr id="22" name="ĐỒNG HỒ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639" y="3733661"/>
            <a:ext cx="3602939" cy="3905528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</a:t>
            </a:r>
          </a:p>
        </p:txBody>
      </p:sp>
      <p:sp>
        <p:nvSpPr>
          <p:cNvPr id="24" name="Oval 2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</a:t>
            </a:r>
          </a:p>
        </p:txBody>
      </p:sp>
      <p:sp>
        <p:nvSpPr>
          <p:cNvPr id="25" name="Oval 2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</a:t>
            </a:r>
          </a:p>
        </p:txBody>
      </p:sp>
      <p:sp>
        <p:nvSpPr>
          <p:cNvPr id="26" name="Oval 2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27</a:t>
            </a:r>
          </a:p>
        </p:txBody>
      </p:sp>
      <p:sp>
        <p:nvSpPr>
          <p:cNvPr id="27" name="Oval 2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26</a:t>
            </a:r>
          </a:p>
        </p:txBody>
      </p:sp>
      <p:sp>
        <p:nvSpPr>
          <p:cNvPr id="29" name="Oval 2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</a:t>
            </a:r>
          </a:p>
        </p:txBody>
      </p:sp>
      <p:sp>
        <p:nvSpPr>
          <p:cNvPr id="41" name="Oval 40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</a:t>
            </a:r>
          </a:p>
        </p:txBody>
      </p:sp>
      <p:sp>
        <p:nvSpPr>
          <p:cNvPr id="42" name="Oval 4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23</a:t>
            </a:r>
          </a:p>
        </p:txBody>
      </p:sp>
      <p:sp>
        <p:nvSpPr>
          <p:cNvPr id="43" name="Oval 4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</a:t>
            </a:r>
          </a:p>
        </p:txBody>
      </p:sp>
      <p:sp>
        <p:nvSpPr>
          <p:cNvPr id="44" name="Oval 4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21</a:t>
            </a:r>
          </a:p>
        </p:txBody>
      </p:sp>
      <p:sp>
        <p:nvSpPr>
          <p:cNvPr id="45" name="Oval 4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</a:p>
        </p:txBody>
      </p:sp>
      <p:sp>
        <p:nvSpPr>
          <p:cNvPr id="46" name="Oval 4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</a:t>
            </a:r>
          </a:p>
        </p:txBody>
      </p:sp>
      <p:sp>
        <p:nvSpPr>
          <p:cNvPr id="47" name="Oval 4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</a:t>
            </a:r>
          </a:p>
        </p:txBody>
      </p:sp>
      <p:sp>
        <p:nvSpPr>
          <p:cNvPr id="48" name="Oval 47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</a:p>
        </p:txBody>
      </p:sp>
      <p:sp>
        <p:nvSpPr>
          <p:cNvPr id="49" name="Oval 4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16</a:t>
            </a:r>
          </a:p>
        </p:txBody>
      </p:sp>
      <p:sp>
        <p:nvSpPr>
          <p:cNvPr id="50" name="Oval 49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</a:p>
        </p:txBody>
      </p:sp>
      <p:sp>
        <p:nvSpPr>
          <p:cNvPr id="51" name="Oval 50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</a:p>
        </p:txBody>
      </p:sp>
      <p:sp>
        <p:nvSpPr>
          <p:cNvPr id="52" name="Oval 5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</a:p>
        </p:txBody>
      </p:sp>
      <p:sp>
        <p:nvSpPr>
          <p:cNvPr id="53" name="Oval 5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</a:p>
        </p:txBody>
      </p:sp>
      <p:sp>
        <p:nvSpPr>
          <p:cNvPr id="54" name="Oval 5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</a:p>
        </p:txBody>
      </p:sp>
      <p:sp>
        <p:nvSpPr>
          <p:cNvPr id="55" name="Oval 5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</a:p>
        </p:txBody>
      </p:sp>
      <p:sp>
        <p:nvSpPr>
          <p:cNvPr id="56" name="Oval 5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</a:p>
        </p:txBody>
      </p:sp>
      <p:sp>
        <p:nvSpPr>
          <p:cNvPr id="57" name="Oval 5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</a:p>
        </p:txBody>
      </p:sp>
      <p:sp>
        <p:nvSpPr>
          <p:cNvPr id="58" name="Oval 57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</a:p>
        </p:txBody>
      </p:sp>
      <p:sp>
        <p:nvSpPr>
          <p:cNvPr id="59" name="Oval 5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  <p:sp>
        <p:nvSpPr>
          <p:cNvPr id="60" name="Oval 59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61" name="Oval 60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62" name="Oval 6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64" name="Oval 6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65" name="Oval 6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70" name="Oval 69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E6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Hết</a:t>
            </a:r>
            <a:r>
              <a:rPr lang="en-US" sz="4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giờ</a:t>
            </a:r>
            <a:endParaRPr lang="en-US" sz="48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62058" y="313955"/>
            <a:ext cx="14587741" cy="1274259"/>
            <a:chOff x="1930401" y="663984"/>
            <a:chExt cx="9214510" cy="201748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06321D38-5D18-4B3D-AEA2-302F1282CEE1}"/>
                </a:ext>
              </a:extLst>
            </p:cNvPr>
            <p:cNvGrpSpPr/>
            <p:nvPr/>
          </p:nvGrpSpPr>
          <p:grpSpPr>
            <a:xfrm>
              <a:off x="1930401" y="663984"/>
              <a:ext cx="9143084" cy="2017486"/>
              <a:chOff x="1930400" y="663984"/>
              <a:chExt cx="9143085" cy="2017486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7AC8390-AE75-4D56-9539-8DE508D6CE8A}"/>
                  </a:ext>
                </a:extLst>
              </p:cNvPr>
              <p:cNvSpPr/>
              <p:nvPr/>
            </p:nvSpPr>
            <p:spPr>
              <a:xfrm>
                <a:off x="1930400" y="663984"/>
                <a:ext cx="9143085" cy="2017486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1892DED-C0AC-48C6-90C0-F322DC320A52}"/>
                  </a:ext>
                </a:extLst>
              </p:cNvPr>
              <p:cNvSpPr/>
              <p:nvPr/>
            </p:nvSpPr>
            <p:spPr>
              <a:xfrm>
                <a:off x="2089599" y="794613"/>
                <a:ext cx="8824686" cy="1756228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098196" y="1164901"/>
              <a:ext cx="9046715" cy="13156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2: </a:t>
              </a:r>
              <a:r>
                <a:rPr lang="en-US" sz="48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MN</a:t>
              </a:r>
              <a:r>
                <a:rPr lang="en-US" sz="4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 // BC. </a:t>
              </a:r>
              <a:r>
                <a:rPr lang="en-US" sz="48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4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4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 a</a:t>
              </a:r>
              <a:r>
                <a:rPr lang="en-US" sz="48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4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4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4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endPara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81" y="1855583"/>
            <a:ext cx="6849342" cy="48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Right Arrow 70">
            <a:hlinkClick r:id="rId4" action="ppaction://hlinksldjump"/>
          </p:cNvPr>
          <p:cNvSpPr/>
          <p:nvPr/>
        </p:nvSpPr>
        <p:spPr>
          <a:xfrm>
            <a:off x="15860423" y="8727531"/>
            <a:ext cx="1942614" cy="1025922"/>
          </a:xfrm>
          <a:prstGeom prst="rightArrow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748057" y="6977987"/>
            <a:ext cx="2992974" cy="3026229"/>
            <a:chOff x="700467" y="3429000"/>
            <a:chExt cx="1995316" cy="2017486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232613" y="4336099"/>
              <a:ext cx="93102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12,8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5558332" y="7009817"/>
            <a:ext cx="2992974" cy="3026229"/>
            <a:chOff x="700467" y="3429000"/>
            <a:chExt cx="1995316" cy="201748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405737" y="4336099"/>
              <a:ext cx="58477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9055777" y="6916383"/>
            <a:ext cx="2992974" cy="3026229"/>
            <a:chOff x="700467" y="3429000"/>
            <a:chExt cx="1995316" cy="2017486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232614" y="4336099"/>
              <a:ext cx="93102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16,2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2611288" y="6905217"/>
            <a:ext cx="2992974" cy="3026229"/>
            <a:chOff x="700467" y="3429000"/>
            <a:chExt cx="1995316" cy="2017486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216233" y="4398388"/>
              <a:ext cx="93102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13,8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41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6EFB7B-8311-4E0E-AEEB-C5FC84B41E3C}"/>
              </a:ext>
            </a:extLst>
          </p:cNvPr>
          <p:cNvSpPr/>
          <p:nvPr/>
        </p:nvSpPr>
        <p:spPr>
          <a:xfrm flipV="1">
            <a:off x="634055" y="310246"/>
            <a:ext cx="2500343" cy="169730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244945" y="7290000"/>
            <a:ext cx="2992974" cy="3026229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31384" y="4336099"/>
              <a:ext cx="53347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</a:t>
              </a:r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8950064" y="7361354"/>
            <a:ext cx="2992974" cy="3026229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431385" y="4336099"/>
              <a:ext cx="53347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997298" y="7260771"/>
            <a:ext cx="2992974" cy="3026229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31384" y="4336099"/>
              <a:ext cx="53347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2709236" y="7290000"/>
            <a:ext cx="2992974" cy="3026229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31384" y="4336099"/>
              <a:ext cx="53347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2895599" y="665122"/>
            <a:ext cx="13714628" cy="1337015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5" y="310246"/>
            <a:ext cx="2022746" cy="2022746"/>
          </a:xfrm>
          <a:prstGeom prst="rect">
            <a:avLst/>
          </a:prstGeom>
        </p:spPr>
      </p:pic>
      <p:pic>
        <p:nvPicPr>
          <p:cNvPr id="21" name="ĐỒNG HỒ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639" y="3733661"/>
            <a:ext cx="3602939" cy="3905528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</a:t>
            </a:r>
          </a:p>
        </p:txBody>
      </p:sp>
      <p:sp>
        <p:nvSpPr>
          <p:cNvPr id="23" name="Oval 2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</a:t>
            </a:r>
          </a:p>
        </p:txBody>
      </p:sp>
      <p:sp>
        <p:nvSpPr>
          <p:cNvPr id="32" name="Oval 3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</a:t>
            </a:r>
          </a:p>
        </p:txBody>
      </p:sp>
      <p:sp>
        <p:nvSpPr>
          <p:cNvPr id="33" name="Oval 3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27</a:t>
            </a:r>
          </a:p>
        </p:txBody>
      </p:sp>
      <p:sp>
        <p:nvSpPr>
          <p:cNvPr id="34" name="Oval 3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26</a:t>
            </a:r>
          </a:p>
        </p:txBody>
      </p:sp>
      <p:sp>
        <p:nvSpPr>
          <p:cNvPr id="41" name="Oval 40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</a:t>
            </a:r>
          </a:p>
        </p:txBody>
      </p:sp>
      <p:sp>
        <p:nvSpPr>
          <p:cNvPr id="42" name="Oval 4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</a:t>
            </a:r>
          </a:p>
        </p:txBody>
      </p:sp>
      <p:sp>
        <p:nvSpPr>
          <p:cNvPr id="43" name="Oval 4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23</a:t>
            </a:r>
          </a:p>
        </p:txBody>
      </p:sp>
      <p:sp>
        <p:nvSpPr>
          <p:cNvPr id="44" name="Oval 4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</a:t>
            </a:r>
          </a:p>
        </p:txBody>
      </p:sp>
      <p:sp>
        <p:nvSpPr>
          <p:cNvPr id="45" name="Oval 4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21</a:t>
            </a:r>
          </a:p>
        </p:txBody>
      </p:sp>
      <p:sp>
        <p:nvSpPr>
          <p:cNvPr id="46" name="Oval 4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</a:p>
        </p:txBody>
      </p:sp>
      <p:sp>
        <p:nvSpPr>
          <p:cNvPr id="47" name="Oval 4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</a:t>
            </a:r>
          </a:p>
        </p:txBody>
      </p:sp>
      <p:sp>
        <p:nvSpPr>
          <p:cNvPr id="48" name="Oval 47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</a:t>
            </a:r>
          </a:p>
        </p:txBody>
      </p:sp>
      <p:sp>
        <p:nvSpPr>
          <p:cNvPr id="49" name="Oval 4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</a:p>
        </p:txBody>
      </p:sp>
      <p:sp>
        <p:nvSpPr>
          <p:cNvPr id="50" name="Oval 49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16</a:t>
            </a:r>
          </a:p>
        </p:txBody>
      </p:sp>
      <p:sp>
        <p:nvSpPr>
          <p:cNvPr id="51" name="Oval 50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</a:p>
        </p:txBody>
      </p:sp>
      <p:sp>
        <p:nvSpPr>
          <p:cNvPr id="52" name="Oval 5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</a:p>
        </p:txBody>
      </p:sp>
      <p:sp>
        <p:nvSpPr>
          <p:cNvPr id="53" name="Oval 5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</a:p>
        </p:txBody>
      </p:sp>
      <p:sp>
        <p:nvSpPr>
          <p:cNvPr id="54" name="Oval 5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</a:p>
        </p:txBody>
      </p:sp>
      <p:sp>
        <p:nvSpPr>
          <p:cNvPr id="55" name="Oval 5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</a:p>
        </p:txBody>
      </p:sp>
      <p:sp>
        <p:nvSpPr>
          <p:cNvPr id="56" name="Oval 5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</a:p>
        </p:txBody>
      </p:sp>
      <p:sp>
        <p:nvSpPr>
          <p:cNvPr id="57" name="Oval 5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</a:p>
        </p:txBody>
      </p:sp>
      <p:sp>
        <p:nvSpPr>
          <p:cNvPr id="58" name="Oval 57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</a:p>
        </p:txBody>
      </p:sp>
      <p:sp>
        <p:nvSpPr>
          <p:cNvPr id="59" name="Oval 5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</a:p>
        </p:txBody>
      </p:sp>
      <p:sp>
        <p:nvSpPr>
          <p:cNvPr id="60" name="Oval 59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  <p:sp>
        <p:nvSpPr>
          <p:cNvPr id="61" name="Oval 60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62" name="Oval 6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63" name="Oval 6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64" name="Oval 6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65" name="Oval 6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66" name="Oval 6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E6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Hết</a:t>
            </a:r>
            <a:r>
              <a:rPr lang="en-US" sz="4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giờ</a:t>
            </a:r>
            <a:endParaRPr lang="en-US" sz="48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93709" y="994032"/>
            <a:ext cx="11118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Câu</a:t>
            </a:r>
            <a:r>
              <a:rPr lang="en-US" sz="4800" dirty="0" smtClean="0">
                <a:solidFill>
                  <a:schemeClr val="bg1"/>
                </a:solidFill>
              </a:rPr>
              <a:t> 3: </a:t>
            </a:r>
            <a:r>
              <a:rPr lang="en-US" sz="4800" dirty="0" err="1" smtClean="0">
                <a:solidFill>
                  <a:schemeClr val="bg1"/>
                </a:solidFill>
              </a:rPr>
              <a:t>Độ</a:t>
            </a:r>
            <a:r>
              <a:rPr lang="en-US" sz="4800" dirty="0" smtClean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dài</a:t>
            </a:r>
            <a:r>
              <a:rPr lang="en-US" sz="4800" dirty="0">
                <a:solidFill>
                  <a:schemeClr val="bg1"/>
                </a:solidFill>
              </a:rPr>
              <a:t> </a:t>
            </a:r>
            <a:r>
              <a:rPr lang="en-US" sz="4800" i="1" dirty="0">
                <a:solidFill>
                  <a:schemeClr val="bg1"/>
                </a:solidFill>
              </a:rPr>
              <a:t>AB</a:t>
            </a:r>
            <a:r>
              <a:rPr lang="en-US" sz="4800" dirty="0">
                <a:solidFill>
                  <a:schemeClr val="bg1"/>
                </a:solidFill>
              </a:rPr>
              <a:t> </a:t>
            </a:r>
            <a:r>
              <a:rPr lang="en-US" sz="4800" dirty="0" err="1">
                <a:solidFill>
                  <a:schemeClr val="bg1"/>
                </a:solidFill>
              </a:rPr>
              <a:t>trong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hình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vẽ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sau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là</a:t>
            </a:r>
            <a:r>
              <a:rPr lang="en-US" sz="48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04" y="2407894"/>
            <a:ext cx="9206525" cy="383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Right Arrow 66">
            <a:hlinkClick r:id="rId5" action="ppaction://hlinksldjump"/>
          </p:cNvPr>
          <p:cNvSpPr/>
          <p:nvPr/>
        </p:nvSpPr>
        <p:spPr>
          <a:xfrm>
            <a:off x="16095087" y="8968685"/>
            <a:ext cx="1942614" cy="1025922"/>
          </a:xfrm>
          <a:prstGeom prst="rightArrow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3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32" grpId="0" animBg="1"/>
      <p:bldP spid="33" grpId="0" animBg="1"/>
      <p:bldP spid="3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E61977C-759C-40DE-8AEC-8F95E7871239}"/>
              </a:ext>
            </a:extLst>
          </p:cNvPr>
          <p:cNvSpPr/>
          <p:nvPr/>
        </p:nvSpPr>
        <p:spPr>
          <a:xfrm flipV="1">
            <a:off x="634055" y="250499"/>
            <a:ext cx="3109607" cy="225423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2E02B4-42AD-4A75-A715-FA99CF44E153}"/>
              </a:ext>
            </a:extLst>
          </p:cNvPr>
          <p:cNvSpPr txBox="1"/>
          <p:nvPr/>
        </p:nvSpPr>
        <p:spPr>
          <a:xfrm>
            <a:off x="6475150" y="4281216"/>
            <a:ext cx="1758815" cy="83099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Sai</a:t>
            </a:r>
          </a:p>
        </p:txBody>
      </p: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222" y="2095500"/>
            <a:ext cx="2318444" cy="23184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310D3BB-53C7-4199-89B6-3B8E57183A4D}"/>
              </a:ext>
            </a:extLst>
          </p:cNvPr>
          <p:cNvSpPr txBox="1"/>
          <p:nvPr/>
        </p:nvSpPr>
        <p:spPr>
          <a:xfrm>
            <a:off x="6424159" y="1927383"/>
            <a:ext cx="2374368" cy="83099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ĐỒNG HỒ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639" y="3733661"/>
            <a:ext cx="3602939" cy="390552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</a:t>
            </a:r>
          </a:p>
        </p:txBody>
      </p:sp>
      <p:sp>
        <p:nvSpPr>
          <p:cNvPr id="27" name="Oval 2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</a:t>
            </a:r>
          </a:p>
        </p:txBody>
      </p:sp>
      <p:sp>
        <p:nvSpPr>
          <p:cNvPr id="29" name="Oval 2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</a:t>
            </a:r>
          </a:p>
        </p:txBody>
      </p:sp>
      <p:sp>
        <p:nvSpPr>
          <p:cNvPr id="32" name="Oval 3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27</a:t>
            </a:r>
          </a:p>
        </p:txBody>
      </p:sp>
      <p:sp>
        <p:nvSpPr>
          <p:cNvPr id="33" name="Oval 3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26</a:t>
            </a:r>
          </a:p>
        </p:txBody>
      </p:sp>
      <p:sp>
        <p:nvSpPr>
          <p:cNvPr id="34" name="Oval 3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</a:t>
            </a:r>
          </a:p>
        </p:txBody>
      </p:sp>
      <p:sp>
        <p:nvSpPr>
          <p:cNvPr id="41" name="Oval 40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</a:t>
            </a:r>
          </a:p>
        </p:txBody>
      </p:sp>
      <p:sp>
        <p:nvSpPr>
          <p:cNvPr id="42" name="Oval 4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23</a:t>
            </a:r>
          </a:p>
        </p:txBody>
      </p:sp>
      <p:sp>
        <p:nvSpPr>
          <p:cNvPr id="43" name="Oval 4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</a:t>
            </a:r>
          </a:p>
        </p:txBody>
      </p:sp>
      <p:sp>
        <p:nvSpPr>
          <p:cNvPr id="44" name="Oval 4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21</a:t>
            </a:r>
          </a:p>
        </p:txBody>
      </p:sp>
      <p:sp>
        <p:nvSpPr>
          <p:cNvPr id="45" name="Oval 4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</a:p>
        </p:txBody>
      </p:sp>
      <p:sp>
        <p:nvSpPr>
          <p:cNvPr id="46" name="Oval 4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</a:t>
            </a:r>
          </a:p>
        </p:txBody>
      </p:sp>
      <p:sp>
        <p:nvSpPr>
          <p:cNvPr id="47" name="Oval 4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</a:t>
            </a:r>
          </a:p>
        </p:txBody>
      </p:sp>
      <p:sp>
        <p:nvSpPr>
          <p:cNvPr id="48" name="Oval 47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</a:p>
        </p:txBody>
      </p:sp>
      <p:sp>
        <p:nvSpPr>
          <p:cNvPr id="49" name="Oval 4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16</a:t>
            </a:r>
          </a:p>
        </p:txBody>
      </p:sp>
      <p:sp>
        <p:nvSpPr>
          <p:cNvPr id="50" name="Oval 49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</a:p>
        </p:txBody>
      </p:sp>
      <p:sp>
        <p:nvSpPr>
          <p:cNvPr id="51" name="Oval 50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</a:p>
        </p:txBody>
      </p:sp>
      <p:sp>
        <p:nvSpPr>
          <p:cNvPr id="52" name="Oval 5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</a:p>
        </p:txBody>
      </p:sp>
      <p:sp>
        <p:nvSpPr>
          <p:cNvPr id="53" name="Oval 5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</a:p>
        </p:txBody>
      </p:sp>
      <p:sp>
        <p:nvSpPr>
          <p:cNvPr id="54" name="Oval 5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</a:p>
        </p:txBody>
      </p:sp>
      <p:sp>
        <p:nvSpPr>
          <p:cNvPr id="55" name="Oval 5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</a:p>
        </p:txBody>
      </p:sp>
      <p:sp>
        <p:nvSpPr>
          <p:cNvPr id="56" name="Oval 5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</a:p>
        </p:txBody>
      </p:sp>
      <p:sp>
        <p:nvSpPr>
          <p:cNvPr id="57" name="Oval 5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</a:p>
        </p:txBody>
      </p:sp>
      <p:sp>
        <p:nvSpPr>
          <p:cNvPr id="58" name="Oval 57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</a:p>
        </p:txBody>
      </p:sp>
      <p:sp>
        <p:nvSpPr>
          <p:cNvPr id="59" name="Oval 5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  <p:sp>
        <p:nvSpPr>
          <p:cNvPr id="60" name="Oval 59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62" name="Oval 6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63" name="Oval 6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64" name="Oval 6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65" name="Oval 6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66" name="Oval 6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E6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Hết</a:t>
            </a:r>
            <a:r>
              <a:rPr lang="en-US" sz="4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giờ</a:t>
            </a:r>
            <a:endParaRPr lang="en-US" sz="48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954432"/>
            <a:ext cx="8517479" cy="56574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85595" y="1135198"/>
            <a:ext cx="7250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  <a:latin typeface="+mj-lt"/>
              </a:rPr>
              <a:t>Các khẳng định sau đây đúng hay sai?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75922"/>
            <a:ext cx="16541653" cy="1123384"/>
          </a:xfrm>
          <a:prstGeom prst="rect">
            <a:avLst/>
          </a:prstGeom>
          <a:solidFill>
            <a:srgbClr val="FFFF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Cho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khẳng định sau đây </a:t>
            </a:r>
            <a:r>
              <a:rPr lang="vi-VN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</a:t>
            </a:r>
            <a:r>
              <a:rPr lang="vi-VN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sai</a:t>
            </a:r>
            <a:r>
              <a:rPr lang="vi-VN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  <a:p>
            <a:endParaRPr lang="en-US" sz="27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310D3BB-53C7-4199-89B6-3B8E57183A4D}"/>
              </a:ext>
            </a:extLst>
          </p:cNvPr>
          <p:cNvSpPr txBox="1"/>
          <p:nvPr/>
        </p:nvSpPr>
        <p:spPr>
          <a:xfrm>
            <a:off x="6440991" y="3140787"/>
            <a:ext cx="2340704" cy="83099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92E02B4-42AD-4A75-A715-FA99CF44E153}"/>
              </a:ext>
            </a:extLst>
          </p:cNvPr>
          <p:cNvSpPr txBox="1"/>
          <p:nvPr/>
        </p:nvSpPr>
        <p:spPr>
          <a:xfrm>
            <a:off x="6499398" y="5664327"/>
            <a:ext cx="1758815" cy="83099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Sai</a:t>
            </a:r>
          </a:p>
        </p:txBody>
      </p:sp>
      <p:sp>
        <p:nvSpPr>
          <p:cNvPr id="61" name="Right Arrow 60">
            <a:hlinkClick r:id="rId4" action="ppaction://hlinksldjump"/>
          </p:cNvPr>
          <p:cNvSpPr/>
          <p:nvPr/>
        </p:nvSpPr>
        <p:spPr>
          <a:xfrm>
            <a:off x="14827639" y="8886109"/>
            <a:ext cx="1942614" cy="1025922"/>
          </a:xfrm>
          <a:prstGeom prst="rightArrow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524000" y="1919128"/>
                <a:ext cx="3904146" cy="5470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685800" indent="-685800">
                  <a:buAutoNum type="alphaUcPeriod"/>
                </a:pPr>
                <a:r>
                  <a:rPr lang="vi-VN" sz="3600" dirty="0">
                    <a:solidFill>
                      <a:srgbClr val="FF0000"/>
                    </a:solidFill>
                  </a:rPr>
                  <a:t>MN // </a:t>
                </a:r>
                <a:r>
                  <a:rPr lang="vi-VN" sz="3600" dirty="0" smtClean="0">
                    <a:solidFill>
                      <a:srgbClr val="FF0000"/>
                    </a:solidFill>
                  </a:rPr>
                  <a:t>AB</a:t>
                </a:r>
                <a:endParaRPr lang="en-US" sz="3600" dirty="0" smtClean="0">
                  <a:solidFill>
                    <a:srgbClr val="FF0000"/>
                  </a:solidFill>
                </a:endParaRPr>
              </a:p>
              <a:p>
                <a:pPr marL="685800" indent="-685800">
                  <a:buAutoNum type="alphaUcPeriod"/>
                </a:pPr>
                <a:endParaRPr lang="en-US" sz="3600" dirty="0">
                  <a:solidFill>
                    <a:srgbClr val="FF0000"/>
                  </a:solidFill>
                </a:endParaRPr>
              </a:p>
              <a:p>
                <a:pPr marL="685800" indent="-685800">
                  <a:buAutoNum type="alphaUcPeriod"/>
                </a:pPr>
                <a:r>
                  <a:rPr lang="vi-VN" sz="3600" dirty="0">
                    <a:solidFill>
                      <a:srgbClr val="FF0000"/>
                    </a:solidFill>
                  </a:rPr>
                  <a:t>PM // </a:t>
                </a:r>
                <a:r>
                  <a:rPr lang="vi-VN" sz="3600" dirty="0" smtClean="0">
                    <a:solidFill>
                      <a:srgbClr val="FF0000"/>
                    </a:solidFill>
                  </a:rPr>
                  <a:t>BC</a:t>
                </a:r>
                <a:endParaRPr lang="en-US" sz="3600" dirty="0" smtClean="0">
                  <a:solidFill>
                    <a:srgbClr val="FF0000"/>
                  </a:solidFill>
                </a:endParaRPr>
              </a:p>
              <a:p>
                <a:pPr marL="685800" indent="-685800">
                  <a:buAutoNum type="alphaUcPeriod"/>
                </a:pPr>
                <a:endParaRPr lang="en-US" sz="3600" dirty="0">
                  <a:solidFill>
                    <a:srgbClr val="FF0000"/>
                  </a:solidFill>
                </a:endParaRPr>
              </a:p>
              <a:p>
                <a:pPr marL="685800" indent="-685800"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𝐴𝑃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𝑃𝐵</m:t>
                        </m:r>
                      </m:den>
                    </m:f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𝑀𝐶</m:t>
                        </m:r>
                      </m:den>
                    </m:f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endParaRPr lang="en-US" sz="4400" dirty="0" smtClean="0">
                  <a:solidFill>
                    <a:srgbClr val="FF0000"/>
                  </a:solidFill>
                </a:endParaRPr>
              </a:p>
              <a:p>
                <a:pPr marL="685800" indent="-685800">
                  <a:buAutoNum type="alphaUcPeriod"/>
                </a:pPr>
                <a:endParaRPr lang="en-US" sz="4400" dirty="0">
                  <a:solidFill>
                    <a:srgbClr val="FF0000"/>
                  </a:solidFill>
                </a:endParaRPr>
              </a:p>
              <a:p>
                <a:pPr marL="685800" indent="-685800"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𝑀𝐶</m:t>
                        </m:r>
                      </m:den>
                    </m:f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𝐵𝑁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𝑁𝐶</m:t>
                        </m:r>
                      </m:den>
                    </m:f>
                    <m:r>
                      <a:rPr lang="en-US" sz="4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  <a:p>
                <a:endParaRPr lang="en-US" sz="36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919128"/>
                <a:ext cx="3904146" cy="5470985"/>
              </a:xfrm>
              <a:prstGeom prst="rect">
                <a:avLst/>
              </a:prstGeom>
              <a:blipFill>
                <a:blip r:embed="rId8"/>
                <a:stretch>
                  <a:fillRect l="-4219" t="-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301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0" grpId="0" animBg="1"/>
      <p:bldP spid="30" grpId="0" animBg="1"/>
      <p:bldP spid="26" grpId="0" animBg="1"/>
      <p:bldP spid="27" grpId="0" animBg="1"/>
      <p:bldP spid="29" grpId="0" animBg="1"/>
      <p:bldP spid="32" grpId="0" animBg="1"/>
      <p:bldP spid="33" grpId="0" animBg="1"/>
      <p:bldP spid="3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0" y="-41503"/>
            <a:ext cx="17019891" cy="8365697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2312570" y="332963"/>
            <a:ext cx="15470934" cy="2290403"/>
            <a:chOff x="1541714" y="221976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541714" y="221976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1656452" y="369196"/>
              <a:ext cx="8869147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5: </a:t>
              </a:r>
              <a:r>
                <a:rPr lang="vi-VN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Quan </a:t>
              </a:r>
              <a:r>
                <a:rPr lang="vi-VN" sz="4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sát hình vẽ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4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vi-VN" sz="4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( các đoạn thẳng cùng đơn vị độ dài).</a:t>
              </a:r>
              <a:r>
                <a:rPr lang="en-US" sz="4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khẳng</a:t>
              </a:r>
              <a:r>
                <a:rPr lang="en-US" sz="4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r>
                <a:rPr lang="en-US" sz="4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4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4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4800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4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8" y="310246"/>
            <a:ext cx="2051675" cy="2051675"/>
          </a:xfrm>
          <a:prstGeom prst="rect">
            <a:avLst/>
          </a:prstGeom>
        </p:spPr>
      </p:pic>
      <p:pic>
        <p:nvPicPr>
          <p:cNvPr id="19" name="ĐỒNG HỒ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777" y="3761966"/>
            <a:ext cx="3602939" cy="390552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</a:t>
            </a:r>
          </a:p>
        </p:txBody>
      </p:sp>
      <p:sp>
        <p:nvSpPr>
          <p:cNvPr id="24" name="Oval 2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</a:t>
            </a:r>
          </a:p>
        </p:txBody>
      </p:sp>
      <p:sp>
        <p:nvSpPr>
          <p:cNvPr id="25" name="Oval 2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</a:t>
            </a:r>
          </a:p>
        </p:txBody>
      </p:sp>
      <p:sp>
        <p:nvSpPr>
          <p:cNvPr id="26" name="Oval 2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27</a:t>
            </a:r>
          </a:p>
        </p:txBody>
      </p:sp>
      <p:sp>
        <p:nvSpPr>
          <p:cNvPr id="27" name="Oval 2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26</a:t>
            </a:r>
          </a:p>
        </p:txBody>
      </p:sp>
      <p:sp>
        <p:nvSpPr>
          <p:cNvPr id="29" name="Oval 2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</a:t>
            </a:r>
          </a:p>
        </p:txBody>
      </p:sp>
      <p:sp>
        <p:nvSpPr>
          <p:cNvPr id="41" name="Oval 40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</a:t>
            </a:r>
          </a:p>
        </p:txBody>
      </p:sp>
      <p:sp>
        <p:nvSpPr>
          <p:cNvPr id="42" name="Oval 4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23</a:t>
            </a:r>
          </a:p>
        </p:txBody>
      </p:sp>
      <p:sp>
        <p:nvSpPr>
          <p:cNvPr id="43" name="Oval 4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</a:t>
            </a:r>
          </a:p>
        </p:txBody>
      </p:sp>
      <p:sp>
        <p:nvSpPr>
          <p:cNvPr id="44" name="Oval 4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21</a:t>
            </a:r>
          </a:p>
        </p:txBody>
      </p:sp>
      <p:sp>
        <p:nvSpPr>
          <p:cNvPr id="45" name="Oval 4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</a:p>
        </p:txBody>
      </p:sp>
      <p:sp>
        <p:nvSpPr>
          <p:cNvPr id="46" name="Oval 4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</a:t>
            </a:r>
          </a:p>
        </p:txBody>
      </p:sp>
      <p:sp>
        <p:nvSpPr>
          <p:cNvPr id="47" name="Oval 4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</a:t>
            </a:r>
          </a:p>
        </p:txBody>
      </p:sp>
      <p:sp>
        <p:nvSpPr>
          <p:cNvPr id="48" name="Oval 47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</a:p>
        </p:txBody>
      </p:sp>
      <p:sp>
        <p:nvSpPr>
          <p:cNvPr id="49" name="Oval 4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16</a:t>
            </a:r>
          </a:p>
        </p:txBody>
      </p:sp>
      <p:sp>
        <p:nvSpPr>
          <p:cNvPr id="50" name="Oval 49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</a:p>
        </p:txBody>
      </p:sp>
      <p:sp>
        <p:nvSpPr>
          <p:cNvPr id="51" name="Oval 50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</a:p>
        </p:txBody>
      </p:sp>
      <p:sp>
        <p:nvSpPr>
          <p:cNvPr id="52" name="Oval 5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</a:p>
        </p:txBody>
      </p:sp>
      <p:sp>
        <p:nvSpPr>
          <p:cNvPr id="53" name="Oval 5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</a:p>
        </p:txBody>
      </p:sp>
      <p:sp>
        <p:nvSpPr>
          <p:cNvPr id="54" name="Oval 5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</a:p>
        </p:txBody>
      </p:sp>
      <p:sp>
        <p:nvSpPr>
          <p:cNvPr id="55" name="Oval 5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</a:p>
        </p:txBody>
      </p:sp>
      <p:sp>
        <p:nvSpPr>
          <p:cNvPr id="56" name="Oval 5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</a:p>
        </p:txBody>
      </p:sp>
      <p:sp>
        <p:nvSpPr>
          <p:cNvPr id="57" name="Oval 5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</a:p>
        </p:txBody>
      </p:sp>
      <p:sp>
        <p:nvSpPr>
          <p:cNvPr id="58" name="Oval 57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</a:p>
        </p:txBody>
      </p:sp>
      <p:sp>
        <p:nvSpPr>
          <p:cNvPr id="59" name="Oval 5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  <p:sp>
        <p:nvSpPr>
          <p:cNvPr id="60" name="Oval 59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62" name="Oval 6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63" name="Oval 6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64" name="Oval 6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65" name="Oval 6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66" name="Oval 6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E6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Hết</a:t>
            </a:r>
            <a:r>
              <a:rPr lang="en-US" sz="4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giờ</a:t>
            </a:r>
            <a:endParaRPr lang="en-US" sz="48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D1A5D7A-21FC-468A-BEE5-9ABC9DA7EA13}"/>
              </a:ext>
            </a:extLst>
          </p:cNvPr>
          <p:cNvSpPr txBox="1"/>
          <p:nvPr/>
        </p:nvSpPr>
        <p:spPr>
          <a:xfrm>
            <a:off x="46584" y="6940022"/>
            <a:ext cx="6783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 vuông góc với AD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D1A5D7A-21FC-468A-BEE5-9ABC9DA7EA13}"/>
              </a:ext>
            </a:extLst>
          </p:cNvPr>
          <p:cNvSpPr txBox="1"/>
          <p:nvPr/>
        </p:nvSpPr>
        <p:spPr>
          <a:xfrm>
            <a:off x="-242140" y="3915705"/>
            <a:ext cx="8952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 và DE không song</a:t>
            </a:r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endParaRPr lang="en-US" sz="4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448" y="4934260"/>
            <a:ext cx="7011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 //DE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30448" y="5931469"/>
            <a:ext cx="7011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= 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3989" y="5900504"/>
            <a:ext cx="64793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7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9887" y="3150759"/>
            <a:ext cx="7621731" cy="5376042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8304323" y="3761966"/>
            <a:ext cx="64793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700" dirty="0"/>
              <a:t> 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233989" y="4745234"/>
            <a:ext cx="76335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700" dirty="0"/>
              <a:t>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119218" y="6847688"/>
            <a:ext cx="76335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700" dirty="0"/>
              <a:t> </a:t>
            </a:r>
          </a:p>
        </p:txBody>
      </p:sp>
      <p:sp>
        <p:nvSpPr>
          <p:cNvPr id="73" name="Right Arrow 72">
            <a:hlinkClick r:id="rId4" action="ppaction://hlinksldjump"/>
          </p:cNvPr>
          <p:cNvSpPr/>
          <p:nvPr/>
        </p:nvSpPr>
        <p:spPr>
          <a:xfrm>
            <a:off x="14827639" y="8886109"/>
            <a:ext cx="1942614" cy="1025922"/>
          </a:xfrm>
          <a:prstGeom prst="rightArrow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8" grpId="0"/>
      <p:bldP spid="69" grpId="0"/>
      <p:bldP spid="2" grpId="0"/>
      <p:bldP spid="70" grpId="0"/>
      <p:bldP spid="3" grpId="0" animBg="1"/>
      <p:bldP spid="67" grpId="0" animBg="1"/>
      <p:bldP spid="71" grpId="0" animBg="1"/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4A237FD-083F-4210-9D5F-09A7A775E8D5}"/>
              </a:ext>
            </a:extLst>
          </p:cNvPr>
          <p:cNvSpPr txBox="1"/>
          <p:nvPr/>
        </p:nvSpPr>
        <p:spPr>
          <a:xfrm>
            <a:off x="762000" y="6815105"/>
            <a:ext cx="662940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2662916" y="440909"/>
            <a:ext cx="14912120" cy="3623503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24" y="49916"/>
            <a:ext cx="2284007" cy="2284007"/>
          </a:xfrm>
          <a:prstGeom prst="rect">
            <a:avLst/>
          </a:prstGeom>
        </p:spPr>
      </p:pic>
      <p:pic>
        <p:nvPicPr>
          <p:cNvPr id="25" name="ĐỒNG HỒ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639" y="3733661"/>
            <a:ext cx="3602939" cy="390552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</a:t>
            </a:r>
          </a:p>
        </p:txBody>
      </p:sp>
      <p:sp>
        <p:nvSpPr>
          <p:cNvPr id="27" name="Oval 2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</a:t>
            </a:r>
          </a:p>
        </p:txBody>
      </p:sp>
      <p:sp>
        <p:nvSpPr>
          <p:cNvPr id="29" name="Oval 2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</a:t>
            </a:r>
          </a:p>
        </p:txBody>
      </p:sp>
      <p:sp>
        <p:nvSpPr>
          <p:cNvPr id="32" name="Oval 3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27</a:t>
            </a:r>
          </a:p>
        </p:txBody>
      </p:sp>
      <p:sp>
        <p:nvSpPr>
          <p:cNvPr id="33" name="Oval 3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26</a:t>
            </a:r>
          </a:p>
        </p:txBody>
      </p:sp>
      <p:sp>
        <p:nvSpPr>
          <p:cNvPr id="34" name="Oval 3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</a:t>
            </a:r>
          </a:p>
        </p:txBody>
      </p:sp>
      <p:sp>
        <p:nvSpPr>
          <p:cNvPr id="41" name="Oval 40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</a:t>
            </a:r>
          </a:p>
        </p:txBody>
      </p:sp>
      <p:sp>
        <p:nvSpPr>
          <p:cNvPr id="42" name="Oval 4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23</a:t>
            </a:r>
          </a:p>
        </p:txBody>
      </p:sp>
      <p:sp>
        <p:nvSpPr>
          <p:cNvPr id="43" name="Oval 4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</a:t>
            </a:r>
          </a:p>
        </p:txBody>
      </p:sp>
      <p:sp>
        <p:nvSpPr>
          <p:cNvPr id="44" name="Oval 4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21</a:t>
            </a:r>
          </a:p>
        </p:txBody>
      </p:sp>
      <p:sp>
        <p:nvSpPr>
          <p:cNvPr id="45" name="Oval 4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</a:p>
        </p:txBody>
      </p:sp>
      <p:sp>
        <p:nvSpPr>
          <p:cNvPr id="46" name="Oval 4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</a:t>
            </a:r>
          </a:p>
        </p:txBody>
      </p:sp>
      <p:sp>
        <p:nvSpPr>
          <p:cNvPr id="47" name="Oval 4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18</a:t>
            </a:r>
          </a:p>
        </p:txBody>
      </p:sp>
      <p:sp>
        <p:nvSpPr>
          <p:cNvPr id="48" name="Oval 47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</a:p>
        </p:txBody>
      </p:sp>
      <p:sp>
        <p:nvSpPr>
          <p:cNvPr id="49" name="Oval 4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16</a:t>
            </a:r>
          </a:p>
        </p:txBody>
      </p:sp>
      <p:sp>
        <p:nvSpPr>
          <p:cNvPr id="50" name="Oval 49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</a:p>
        </p:txBody>
      </p:sp>
      <p:sp>
        <p:nvSpPr>
          <p:cNvPr id="51" name="Oval 50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14</a:t>
            </a:r>
          </a:p>
        </p:txBody>
      </p:sp>
      <p:sp>
        <p:nvSpPr>
          <p:cNvPr id="52" name="Oval 5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</a:p>
        </p:txBody>
      </p:sp>
      <p:sp>
        <p:nvSpPr>
          <p:cNvPr id="53" name="Oval 5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12</a:t>
            </a:r>
          </a:p>
        </p:txBody>
      </p:sp>
      <p:sp>
        <p:nvSpPr>
          <p:cNvPr id="54" name="Oval 5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11</a:t>
            </a:r>
          </a:p>
        </p:txBody>
      </p:sp>
      <p:sp>
        <p:nvSpPr>
          <p:cNvPr id="55" name="Oval 5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</a:p>
        </p:txBody>
      </p:sp>
      <p:sp>
        <p:nvSpPr>
          <p:cNvPr id="56" name="Oval 5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</a:p>
        </p:txBody>
      </p:sp>
      <p:sp>
        <p:nvSpPr>
          <p:cNvPr id="57" name="Oval 56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</a:p>
        </p:txBody>
      </p:sp>
      <p:sp>
        <p:nvSpPr>
          <p:cNvPr id="58" name="Oval 57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</a:t>
            </a:r>
          </a:p>
        </p:txBody>
      </p:sp>
      <p:sp>
        <p:nvSpPr>
          <p:cNvPr id="59" name="Oval 58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  <p:sp>
        <p:nvSpPr>
          <p:cNvPr id="60" name="Oval 59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62" name="Oval 61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4B731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63" name="Oval 62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64" name="Oval 63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65" name="Oval 64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FF03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66" name="Oval 65"/>
          <p:cNvSpPr/>
          <p:nvPr/>
        </p:nvSpPr>
        <p:spPr>
          <a:xfrm>
            <a:off x="15683172" y="5139447"/>
            <a:ext cx="1891863" cy="1907628"/>
          </a:xfrm>
          <a:prstGeom prst="ellipse">
            <a:avLst/>
          </a:prstGeom>
          <a:solidFill>
            <a:srgbClr val="E6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Hết</a:t>
            </a:r>
            <a:r>
              <a:rPr lang="en-US" sz="4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giờ</a:t>
            </a:r>
            <a:endParaRPr lang="en-US" sz="48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64460" y="829948"/>
            <a:ext cx="140509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r>
              <a:rPr lang="vi-VN" sz="4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vi-VN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đường thẳng cắt hai cạnh của một tam giác và định ra trên hai cạnh này những đoạn thẳng tương ứng tỉ lệ thì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……………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0" name="Right Arrow 39">
            <a:hlinkClick r:id="rId3" action="ppaction://hlinksldjump"/>
          </p:cNvPr>
          <p:cNvSpPr/>
          <p:nvPr/>
        </p:nvSpPr>
        <p:spPr>
          <a:xfrm>
            <a:off x="15657796" y="8877300"/>
            <a:ext cx="1942614" cy="1025922"/>
          </a:xfrm>
          <a:prstGeom prst="rightArrow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00" y="4031567"/>
            <a:ext cx="5672181" cy="499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  <p:bldP spid="29" grpId="0" animBg="1"/>
      <p:bldP spid="32" grpId="0" animBg="1"/>
      <p:bldP spid="33" grpId="0" animBg="1"/>
      <p:bldP spid="3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4149</TotalTime>
  <Words>1244</Words>
  <Application>Microsoft Office PowerPoint</Application>
  <PresentationFormat>Custom</PresentationFormat>
  <Paragraphs>343</Paragraphs>
  <Slides>34</Slides>
  <Notes>7</Notes>
  <HiddenSlides>0</HiddenSlides>
  <MMClips>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Times New Roman</vt:lpstr>
      <vt:lpstr>Roboto</vt:lpstr>
      <vt:lpstr>Arial (Body)</vt:lpstr>
      <vt:lpstr>Nunito Black</vt:lpstr>
      <vt:lpstr>DengXian Light</vt:lpstr>
      <vt:lpstr>Calibri Light</vt:lpstr>
      <vt:lpstr>Calibri</vt:lpstr>
      <vt:lpstr>VNI Brush</vt:lpstr>
      <vt:lpstr>Wingdings</vt:lpstr>
      <vt:lpstr>Arial Black</vt:lpstr>
      <vt:lpstr>Elsie</vt:lpstr>
      <vt:lpstr>Arial</vt:lpstr>
      <vt:lpstr>Londrina Solid</vt:lpstr>
      <vt:lpstr>Cambria Math</vt:lpstr>
      <vt:lpstr>Office Theme</vt:lpstr>
      <vt:lpstr>1_Office 主题​​</vt:lpstr>
      <vt:lpstr>2_Office Theme</vt:lpstr>
      <vt:lpstr>3_Office Theme</vt:lpstr>
      <vt:lpstr>5_Office Theme</vt:lpstr>
      <vt:lpstr>6_Office Theme</vt:lpstr>
      <vt:lpstr>7_Office Theme</vt:lpstr>
      <vt:lpstr>8_Office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63</cp:revision>
  <dcterms:created xsi:type="dcterms:W3CDTF">2006-08-16T00:00:00Z</dcterms:created>
  <dcterms:modified xsi:type="dcterms:W3CDTF">2025-02-14T08:07:20Z</dcterms:modified>
  <dc:identifier>DAFKAZ1_Ljc</dc:identifier>
</cp:coreProperties>
</file>