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 id="2147483733" r:id="rId3"/>
    <p:sldMasterId id="2147483757" r:id="rId4"/>
    <p:sldMasterId id="2147483771" r:id="rId5"/>
    <p:sldMasterId id="2147483774" r:id="rId6"/>
    <p:sldMasterId id="2147483787" r:id="rId7"/>
    <p:sldMasterId id="2147483800" r:id="rId8"/>
    <p:sldMasterId id="2147483826" r:id="rId9"/>
  </p:sldMasterIdLst>
  <p:notesMasterIdLst>
    <p:notesMasterId r:id="rId30"/>
  </p:notesMasterIdLst>
  <p:sldIdLst>
    <p:sldId id="337" r:id="rId10"/>
    <p:sldId id="307" r:id="rId11"/>
    <p:sldId id="281" r:id="rId12"/>
    <p:sldId id="338" r:id="rId13"/>
    <p:sldId id="339" r:id="rId14"/>
    <p:sldId id="305" r:id="rId15"/>
    <p:sldId id="347" r:id="rId16"/>
    <p:sldId id="349" r:id="rId17"/>
    <p:sldId id="319" r:id="rId18"/>
    <p:sldId id="316" r:id="rId19"/>
    <p:sldId id="317" r:id="rId20"/>
    <p:sldId id="318" r:id="rId21"/>
    <p:sldId id="298" r:id="rId22"/>
    <p:sldId id="350" r:id="rId23"/>
    <p:sldId id="348" r:id="rId24"/>
    <p:sldId id="290" r:id="rId25"/>
    <p:sldId id="315" r:id="rId26"/>
    <p:sldId id="320" r:id="rId27"/>
    <p:sldId id="302" r:id="rId28"/>
    <p:sldId id="313"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70DCC-5CE0-4964-BD0F-721E92209905}" type="datetimeFigureOut">
              <a:rPr lang="vi-VN" smtClean="0"/>
              <a:t>12/03/2025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53AEF-FBBE-4F82-B555-B05865BDF0DE}" type="slidenum">
              <a:rPr lang="vi-VN" smtClean="0"/>
              <a:t>‹#›</a:t>
            </a:fld>
            <a:endParaRPr lang="vi-VN"/>
          </a:p>
        </p:txBody>
      </p:sp>
    </p:spTree>
    <p:extLst>
      <p:ext uri="{BB962C8B-B14F-4D97-AF65-F5344CB8AC3E}">
        <p14:creationId xmlns:p14="http://schemas.microsoft.com/office/powerpoint/2010/main" val="133310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314379-AF98-42DC-9F62-12D81559F961}" type="slidenum">
              <a:rPr lang="en-US" smtClean="0">
                <a:solidFill>
                  <a:prstClr val="black"/>
                </a:solidFill>
                <a:latin typeface="Arial" panose="020B0604020202020204" pitchFamily="34" charset="0"/>
              </a:rPr>
              <a:pPr>
                <a:spcBef>
                  <a:spcPct val="0"/>
                </a:spcBef>
              </a:pPr>
              <a:t>5</a:t>
            </a:fld>
            <a:endParaRPr 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3405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E83E13F-BDF6-412A-89E4-5B71A603F4E6}" type="slidenum">
              <a:rPr lang="zh-CN" altLang="en-US" sz="1800" kern="0">
                <a:solidFill>
                  <a:prstClr val="black"/>
                </a:solidFill>
                <a:latin typeface="等线"/>
              </a:rPr>
              <a:pPr>
                <a:defRPr/>
              </a:pPr>
              <a:t>11</a:t>
            </a:fld>
            <a:endParaRPr lang="zh-CN" altLang="en-US" sz="1800" kern="0">
              <a:solidFill>
                <a:prstClr val="black"/>
              </a:solidFill>
              <a:latin typeface="等线"/>
            </a:endParaRPr>
          </a:p>
        </p:txBody>
      </p:sp>
    </p:spTree>
    <p:extLst>
      <p:ext uri="{BB962C8B-B14F-4D97-AF65-F5344CB8AC3E}">
        <p14:creationId xmlns:p14="http://schemas.microsoft.com/office/powerpoint/2010/main" val="311661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12/03/2025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78207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12/03/2025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04753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12/03/2025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334874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27137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4"/>
            <a:ext cx="10515600" cy="503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 y="0"/>
            <a:ext cx="12190831" cy="6858000"/>
          </a:xfrm>
          <a:prstGeom prst="rect">
            <a:avLst/>
          </a:prstGeom>
        </p:spPr>
      </p:pic>
    </p:spTree>
    <p:extLst>
      <p:ext uri="{BB962C8B-B14F-4D97-AF65-F5344CB8AC3E}">
        <p14:creationId xmlns:p14="http://schemas.microsoft.com/office/powerpoint/2010/main" val="39379040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7939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193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11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36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4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97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12/03/2025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017782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5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515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74750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4"/>
            <a:ext cx="10515600" cy="503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 y="0"/>
            <a:ext cx="12190831" cy="6858000"/>
          </a:xfrm>
          <a:prstGeom prst="rect">
            <a:avLst/>
          </a:prstGeom>
        </p:spPr>
      </p:pic>
    </p:spTree>
    <p:extLst>
      <p:ext uri="{BB962C8B-B14F-4D97-AF65-F5344CB8AC3E}">
        <p14:creationId xmlns:p14="http://schemas.microsoft.com/office/powerpoint/2010/main" val="24634176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7388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408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565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552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36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3FB110-E85F-4544-86FB-939AB7934305}" type="datetimeFigureOut">
              <a:rPr lang="vi-VN" smtClean="0"/>
              <a:t>12/03/2025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544440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880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169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526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774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815144-A8CC-4965-863E-C87B4B29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2536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3C1AE8-1C29-4006-9A70-1285345FEF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326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F6309-F419-49B4-BC1B-5DBD08514E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63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5"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CDC9B4-B20D-460F-81CE-BF006D8298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45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051E75-1763-422D-87BD-A0F2E1677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943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AB8C45-3383-4C55-8753-8E95E2E78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9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E3FB110-E85F-4544-86FB-939AB7934305}" type="datetimeFigureOut">
              <a:rPr lang="vi-VN" smtClean="0"/>
              <a:t>12/03/2025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968492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2B1551-B2FB-4FB3-B711-388C68149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041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C7A3FF-04D3-461A-B1AA-EB3DC20131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8887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6D6186-E752-498B-95AF-E145C45B0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949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924B0-9EF7-4752-A9E9-08B3CA4421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687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4203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82CAAC-3F19-4125-8B22-B1CF0D052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6550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9261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89785" y="1600200"/>
            <a:ext cx="539261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9261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89785" y="3938589"/>
            <a:ext cx="539261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FA1950-78CD-4714-A72A-4F2337C712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8687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AF37D8-D847-4B7D-A17A-F589677F9B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2634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1770"/>
      </p:ext>
    </p:extLst>
  </p:cSld>
  <p:clrMapOvr>
    <a:masterClrMapping/>
  </p:clrMapOvr>
  <p:transition spd="slow" advClick="0" advTm="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defTabSz="457189">
              <a:defRPr/>
            </a:pPr>
            <a:endParaRPr lang="en-US">
              <a:solidFill>
                <a:prstClr val="black"/>
              </a:solidFill>
              <a:ea typeface="宋体" panose="02010600030101010101" pitchFamily="2" charset="-122"/>
            </a:endParaRPr>
          </a:p>
        </p:txBody>
      </p:sp>
      <p:sp>
        <p:nvSpPr>
          <p:cNvPr id="3"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defTabSz="457189">
              <a:defRPr/>
            </a:pPr>
            <a:endParaRPr lang="en-US">
              <a:solidFill>
                <a:prstClr val="black"/>
              </a:solidFill>
              <a:ea typeface="宋体" panose="02010600030101010101" pitchFamily="2" charset="-122"/>
            </a:endParaRPr>
          </a:p>
        </p:txBody>
      </p:sp>
      <p:sp>
        <p:nvSpPr>
          <p:cNvPr id="4" name="Rectangle 6"/>
          <p:cNvSpPr>
            <a:spLocks noGrp="1" noChangeArrowheads="1"/>
          </p:cNvSpPr>
          <p:nvPr>
            <p:ph type="sldNum" sz="quarter" idx="12"/>
          </p:nvPr>
        </p:nvSpPr>
        <p:spPr>
          <a:xfrm>
            <a:off x="8737600" y="6245225"/>
            <a:ext cx="2844800" cy="476251"/>
          </a:xfrm>
          <a:prstGeom prst="rect">
            <a:avLst/>
          </a:prstGeom>
          <a:ln/>
        </p:spPr>
        <p:txBody>
          <a:bodyPr/>
          <a:lstStyle>
            <a:lvl1pPr>
              <a:defRPr/>
            </a:lvl1pPr>
          </a:lstStyle>
          <a:p>
            <a:pPr defTabSz="457189">
              <a:defRPr/>
            </a:pPr>
            <a:fld id="{5291698E-5C38-4B6E-A573-86B8D370D976}" type="slidenum">
              <a:rPr lang="en-US" smtClean="0">
                <a:solidFill>
                  <a:prstClr val="black"/>
                </a:solidFill>
                <a:ea typeface="宋体" panose="02010600030101010101" pitchFamily="2" charset="-122"/>
              </a:rPr>
              <a:pPr defTabSz="457189">
                <a:defRPr/>
              </a:pPr>
              <a:t>‹#›</a:t>
            </a:fld>
            <a:endParaRPr lang="en-US">
              <a:solidFill>
                <a:prstClr val="black"/>
              </a:solidFill>
              <a:ea typeface="宋体" panose="02010600030101010101" pitchFamily="2" charset="-122"/>
            </a:endParaRPr>
          </a:p>
        </p:txBody>
      </p:sp>
    </p:spTree>
    <p:extLst>
      <p:ext uri="{BB962C8B-B14F-4D97-AF65-F5344CB8AC3E}">
        <p14:creationId xmlns:p14="http://schemas.microsoft.com/office/powerpoint/2010/main" val="3180987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745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E3FB110-E85F-4544-86FB-939AB7934305}" type="datetimeFigureOut">
              <a:rPr lang="vi-VN" smtClean="0"/>
              <a:t>12/03/2025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400438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365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8220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977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899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2584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301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917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381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868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80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E3FB110-E85F-4544-86FB-939AB7934305}" type="datetimeFigureOut">
              <a:rPr lang="vi-VN" smtClean="0"/>
              <a:t>12/03/2025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513318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139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34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933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08577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29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527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92371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1478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552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6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FB110-E85F-4544-86FB-939AB7934305}" type="datetimeFigureOut">
              <a:rPr lang="vi-VN" smtClean="0"/>
              <a:t>12/03/2025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0741302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5523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7296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09694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1227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54677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244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1222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8646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406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20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3FB110-E85F-4544-86FB-939AB7934305}" type="datetimeFigureOut">
              <a:rPr lang="vi-VN" smtClean="0"/>
              <a:t>12/03/2025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32717791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4216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2003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5573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876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5843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D6393-D711-4D2F-88F8-91E427AEE6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06893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7F37B1-B6AB-4D8A-9199-4585E0855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19386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6456E-7CCD-4FAF-8265-9F774B13C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720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CAD466-A6F8-4F95-91AA-08DDE515A1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0403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828DF8-4A2A-47AC-95CF-E9802E2910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3FB110-E85F-4544-86FB-939AB7934305}" type="datetimeFigureOut">
              <a:rPr lang="vi-VN" smtClean="0"/>
              <a:t>12/03/2025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1876896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4B8AD0-2320-42B9-915E-D2C1DBB4D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90576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A91858-C3B8-4661-AA15-4209BD463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4028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1EB-9751-4180-9543-527BE1BEA3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8346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F54B5C-2493-4813-AAF3-8C138EDD85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39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4BD8F6-5FBE-4874-B200-155BE77247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86048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5DE77-AB1E-47FB-8F07-E4FCF4A3FE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7305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A4798E-C55B-480F-BE3A-8D3B1C0BA3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639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FB110-E85F-4544-86FB-939AB7934305}" type="datetimeFigureOut">
              <a:rPr lang="vi-VN" smtClean="0"/>
              <a:t>12/03/2025</a:t>
            </a:fld>
            <a:endParaRPr lang="vi-VN"/>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2AE1E-12EF-4C8B-A15A-6B3DF9C7BCE9}" type="slidenum">
              <a:rPr lang="vi-VN" smtClean="0"/>
              <a:t>‹#›</a:t>
            </a:fld>
            <a:endParaRPr lang="vi-VN"/>
          </a:p>
        </p:txBody>
      </p:sp>
    </p:spTree>
    <p:extLst>
      <p:ext uri="{BB962C8B-B14F-4D97-AF65-F5344CB8AC3E}">
        <p14:creationId xmlns:p14="http://schemas.microsoft.com/office/powerpoint/2010/main" val="233449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9024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BF96-DAD0-413E-B8D2-22C73A3E97E6}"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592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194BC4E-61B8-42C9-916C-53E8901E13A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5285027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1"/>
            <a:ext cx="3556000" cy="230832"/>
          </a:xfrm>
          <a:prstGeom prst="rect">
            <a:avLst/>
          </a:prstGeom>
          <a:noFill/>
        </p:spPr>
        <p:txBody>
          <a:bodyPr wrap="square" rtlCol="0">
            <a:spAutoFit/>
          </a:bodyPr>
          <a:lstStyle/>
          <a:p>
            <a:pPr defTabSz="457189"/>
            <a:r>
              <a:rPr lang="zh-CN" altLang="en-US" sz="300" dirty="0">
                <a:solidFill>
                  <a:prstClr val="white"/>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prstClr val="white"/>
                </a:solidFill>
                <a:latin typeface="微软雅黑" panose="020B0503020204020204" pitchFamily="34" charset="-122"/>
                <a:ea typeface="微软雅黑" panose="020B0503020204020204" pitchFamily="34" charset="-122"/>
                <a:sym typeface="+mn-ea"/>
              </a:rPr>
              <a:t>PPT</a:t>
            </a:r>
            <a:r>
              <a:rPr lang="zh-CN" altLang="en-US" sz="300" dirty="0">
                <a:solidFill>
                  <a:prstClr val="white"/>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189"/>
            <a:r>
              <a:rPr lang="en-US" altLang="zh-CN" sz="600" dirty="0">
                <a:solidFill>
                  <a:prstClr val="white"/>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686094559"/>
      </p:ext>
    </p:extLst>
  </p:cSld>
  <p:clrMap bg1="lt1" tx1="dk1" bg2="lt2" tx2="dk2" accent1="accent1" accent2="accent2" accent3="accent3" accent4="accent4" accent5="accent5" accent6="accent6" hlink="hlink" folHlink="folHlink"/>
  <p:sldLayoutIdLst>
    <p:sldLayoutId id="2147483772" r:id="rId1"/>
    <p:sldLayoutId id="2147483773" r:id="rId2"/>
  </p:sldLayoutIdLst>
  <p:transition spd="slow" advClick="0" advTm="0">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9567702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5371552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9304742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8B0E9904-17A6-4C64-B377-7750CC10B85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2422955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eem.com/groups/wPPlJSiN/photo/d1VbxBMHbr/" TargetMode="External"/><Relationship Id="rId2" Type="http://schemas.openxmlformats.org/officeDocument/2006/relationships/image" Target="../media/image5.gif"/><Relationship Id="rId1" Type="http://schemas.openxmlformats.org/officeDocument/2006/relationships/slideLayout" Target="../slideLayouts/slideLayout55.xml"/><Relationship Id="rId6" Type="http://schemas.openxmlformats.org/officeDocument/2006/relationships/image" Target="../media/image7.gif"/><Relationship Id="rId5" Type="http://schemas.openxmlformats.org/officeDocument/2006/relationships/hyperlink" Target="http://www.glitter-graphics.com/" TargetMode="Externa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3.wav"/><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image" Target="../media/image20.gif"/><Relationship Id="rId7" Type="http://schemas.openxmlformats.org/officeDocument/2006/relationships/image" Target="../media/image24.gif"/><Relationship Id="rId12" Type="http://schemas.openxmlformats.org/officeDocument/2006/relationships/image" Target="../media/image29.gif"/><Relationship Id="rId2" Type="http://schemas.openxmlformats.org/officeDocument/2006/relationships/audio" Target="../media/audio4.wav"/><Relationship Id="rId16" Type="http://schemas.openxmlformats.org/officeDocument/2006/relationships/image" Target="../media/image33.gif"/><Relationship Id="rId1" Type="http://schemas.openxmlformats.org/officeDocument/2006/relationships/slideLayout" Target="../slideLayouts/slideLayout35.xml"/><Relationship Id="rId6" Type="http://schemas.openxmlformats.org/officeDocument/2006/relationships/image" Target="../media/image23.gif"/><Relationship Id="rId11" Type="http://schemas.openxmlformats.org/officeDocument/2006/relationships/image" Target="../media/image28.gif"/><Relationship Id="rId5" Type="http://schemas.openxmlformats.org/officeDocument/2006/relationships/image" Target="../media/image22.png"/><Relationship Id="rId15" Type="http://schemas.openxmlformats.org/officeDocument/2006/relationships/image" Target="../media/image32.gif"/><Relationship Id="rId10" Type="http://schemas.openxmlformats.org/officeDocument/2006/relationships/image" Target="../media/image27.gif"/><Relationship Id="rId4" Type="http://schemas.openxmlformats.org/officeDocument/2006/relationships/image" Target="../media/image21.png"/><Relationship Id="rId9" Type="http://schemas.openxmlformats.org/officeDocument/2006/relationships/image" Target="../media/image26.gif"/><Relationship Id="rId14" Type="http://schemas.openxmlformats.org/officeDocument/2006/relationships/image" Target="../media/image3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EXPLO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563880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855880">
            <a:off x="7820819" y="497681"/>
            <a:ext cx="33528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32" descr="1572441jozqwlacmn">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7200"/>
            <a:ext cx="31242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980971">
            <a:off x="963614" y="406401"/>
            <a:ext cx="34004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553727">
            <a:off x="737394" y="4485481"/>
            <a:ext cx="35052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960619">
            <a:off x="7832725" y="4403725"/>
            <a:ext cx="3352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10684" y="1435100"/>
            <a:ext cx="3837904" cy="830997"/>
          </a:xfrm>
          <a:prstGeom prst="rect">
            <a:avLst/>
          </a:prstGeom>
          <a:noFill/>
        </p:spPr>
        <p:txBody>
          <a:bodyPr wrap="square" rtlCol="0">
            <a:spAutoFit/>
          </a:bodyPr>
          <a:lstStyle/>
          <a:p>
            <a:r>
              <a:rPr lang="en-US" sz="4800" dirty="0" smtClean="0">
                <a:solidFill>
                  <a:srgbClr val="FF0000"/>
                </a:solidFill>
                <a:latin typeface="Times New Roman" panose="02020603050405020304" pitchFamily="18" charset="0"/>
                <a:cs typeface="Times New Roman" panose="02020603050405020304" pitchFamily="18" charset="0"/>
              </a:rPr>
              <a:t>KHỞI ĐỘNG</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068175"/>
      </p:ext>
    </p:extLst>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18615" y="1146412"/>
            <a:ext cx="11368585" cy="4271749"/>
          </a:xfrm>
          <a:prstGeom prst="rect">
            <a:avLst/>
          </a:prstGeom>
          <a:noFill/>
        </p:spPr>
      </p:pic>
      <p:sp>
        <p:nvSpPr>
          <p:cNvPr id="5" name="TextBox 4"/>
          <p:cNvSpPr txBox="1"/>
          <p:nvPr/>
        </p:nvSpPr>
        <p:spPr>
          <a:xfrm>
            <a:off x="2251881" y="349957"/>
            <a:ext cx="807947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rgbClr val="0000CC"/>
                </a:solidFill>
                <a:latin typeface="Times New Roman" pitchFamily="18" charset="0"/>
                <a:cs typeface="Times New Roman" pitchFamily="18" charset="0"/>
              </a:rPr>
              <a:t>HOẠT ĐỘNG NHÓM 4 (8p)</a:t>
            </a:r>
            <a:endParaRPr lang="vi-VN" sz="3600" b="1" dirty="0">
              <a:solidFill>
                <a:srgbClr val="0000CC"/>
              </a:solidFill>
              <a:latin typeface="Times New Roman" pitchFamily="18" charset="0"/>
              <a:cs typeface="Times New Roman" pitchFamily="18" charset="0"/>
            </a:endParaRPr>
          </a:p>
        </p:txBody>
      </p:sp>
      <p:sp>
        <p:nvSpPr>
          <p:cNvPr id="8" name="TextBox 7"/>
          <p:cNvSpPr txBox="1"/>
          <p:nvPr/>
        </p:nvSpPr>
        <p:spPr>
          <a:xfrm>
            <a:off x="846162" y="2746513"/>
            <a:ext cx="176056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smtClean="0">
                <a:solidFill>
                  <a:srgbClr val="C00000"/>
                </a:solidFill>
                <a:latin typeface="Times New Roman" pitchFamily="18" charset="0"/>
                <a:cs typeface="Times New Roman" pitchFamily="18" charset="0"/>
              </a:rPr>
              <a:t>5p</a:t>
            </a:r>
            <a:endParaRPr lang="vi-VN" sz="3200" b="1" dirty="0">
              <a:solidFill>
                <a:srgbClr val="C00000"/>
              </a:solidFill>
              <a:latin typeface="Times New Roman" pitchFamily="18" charset="0"/>
              <a:cs typeface="Times New Roman" pitchFamily="18" charset="0"/>
            </a:endParaRPr>
          </a:p>
        </p:txBody>
      </p:sp>
      <p:sp>
        <p:nvSpPr>
          <p:cNvPr id="9" name="TextBox 8"/>
          <p:cNvSpPr txBox="1"/>
          <p:nvPr/>
        </p:nvSpPr>
        <p:spPr>
          <a:xfrm>
            <a:off x="780199" y="5125773"/>
            <a:ext cx="176056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rgbClr val="C00000"/>
                </a:solidFill>
                <a:latin typeface="Times New Roman" pitchFamily="18" charset="0"/>
                <a:cs typeface="Times New Roman" pitchFamily="18" charset="0"/>
              </a:rPr>
              <a:t>3</a:t>
            </a:r>
            <a:r>
              <a:rPr lang="en-US" sz="3200" b="1" dirty="0" smtClean="0">
                <a:solidFill>
                  <a:srgbClr val="C00000"/>
                </a:solidFill>
                <a:latin typeface="Times New Roman" pitchFamily="18" charset="0"/>
                <a:cs typeface="Times New Roman" pitchFamily="18" charset="0"/>
              </a:rPr>
              <a:t>p</a:t>
            </a:r>
            <a:endParaRPr lang="vi-VN"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55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6014559-FD4D-4532-9B54-CF76A53A34E5}"/>
              </a:ext>
            </a:extLst>
          </p:cNvPr>
          <p:cNvGrpSpPr/>
          <p:nvPr/>
        </p:nvGrpSpPr>
        <p:grpSpPr>
          <a:xfrm>
            <a:off x="-3" y="79775"/>
            <a:ext cx="12192003" cy="6858000"/>
            <a:chOff x="0" y="0"/>
            <a:chExt cx="12192002" cy="6858000"/>
          </a:xfrm>
        </p:grpSpPr>
        <p:pic>
          <p:nvPicPr>
            <p:cNvPr id="3" name="图片 2">
              <a:extLst>
                <a:ext uri="{FF2B5EF4-FFF2-40B4-BE49-F238E27FC236}">
                  <a16:creationId xmlns:a16="http://schemas.microsoft.com/office/drawing/2014/main" xmlns="" id="{69BE0183-A662-4DF7-8AFD-4C98BECAB3E3}"/>
                </a:ext>
              </a:extLst>
            </p:cNvPr>
            <p:cNvPicPr>
              <a:picLocks noChangeAspect="1"/>
            </p:cNvPicPr>
            <p:nvPr/>
          </p:nvPicPr>
          <p:blipFill rotWithShape="1">
            <a:blip r:embed="rId5">
              <a:extLst>
                <a:ext uri="{28A0092B-C50C-407E-A947-70E740481C1C}">
                  <a14:useLocalDpi xmlns:a14="http://schemas.microsoft.com/office/drawing/2010/main" val="0"/>
                </a:ext>
              </a:extLst>
            </a:blip>
            <a:srcRect b="46797"/>
            <a:stretch/>
          </p:blipFill>
          <p:spPr>
            <a:xfrm rot="16200000">
              <a:off x="-692523" y="692523"/>
              <a:ext cx="6858000" cy="5472953"/>
            </a:xfrm>
            <a:prstGeom prst="rect">
              <a:avLst/>
            </a:prstGeom>
          </p:spPr>
        </p:pic>
        <p:pic>
          <p:nvPicPr>
            <p:cNvPr id="4" name="图片 3">
              <a:extLst>
                <a:ext uri="{FF2B5EF4-FFF2-40B4-BE49-F238E27FC236}">
                  <a16:creationId xmlns:a16="http://schemas.microsoft.com/office/drawing/2014/main" xmlns="" id="{6A8BF2E4-F092-4879-8200-3B8C6FBEF20E}"/>
                </a:ext>
              </a:extLst>
            </p:cNvPr>
            <p:cNvPicPr>
              <a:picLocks noChangeAspect="1"/>
            </p:cNvPicPr>
            <p:nvPr/>
          </p:nvPicPr>
          <p:blipFill rotWithShape="1">
            <a:blip r:embed="rId5">
              <a:extLst>
                <a:ext uri="{28A0092B-C50C-407E-A947-70E740481C1C}">
                  <a14:useLocalDpi xmlns:a14="http://schemas.microsoft.com/office/drawing/2010/main" val="0"/>
                </a:ext>
              </a:extLst>
            </a:blip>
            <a:srcRect l="-323" t="52222" r="323"/>
            <a:stretch/>
          </p:blipFill>
          <p:spPr>
            <a:xfrm rot="16200000">
              <a:off x="6305551" y="971549"/>
              <a:ext cx="6858000" cy="4914902"/>
            </a:xfrm>
            <a:prstGeom prst="rect">
              <a:avLst/>
            </a:prstGeom>
          </p:spPr>
        </p:pic>
        <p:pic>
          <p:nvPicPr>
            <p:cNvPr id="5" name="图片 4">
              <a:extLst>
                <a:ext uri="{FF2B5EF4-FFF2-40B4-BE49-F238E27FC236}">
                  <a16:creationId xmlns:a16="http://schemas.microsoft.com/office/drawing/2014/main" xmlns="" id="{D6326421-F5E4-48CD-B1C9-B23EC6DA980B}"/>
                </a:ext>
              </a:extLst>
            </p:cNvPr>
            <p:cNvPicPr>
              <a:picLocks noChangeAspect="1"/>
            </p:cNvPicPr>
            <p:nvPr/>
          </p:nvPicPr>
          <p:blipFill rotWithShape="1">
            <a:blip r:embed="rId5">
              <a:extLst>
                <a:ext uri="{28A0092B-C50C-407E-A947-70E740481C1C}">
                  <a14:useLocalDpi xmlns:a14="http://schemas.microsoft.com/office/drawing/2010/main" val="0"/>
                </a:ext>
              </a:extLst>
            </a:blip>
            <a:srcRect t="12035" b="70426"/>
            <a:stretch/>
          </p:blipFill>
          <p:spPr>
            <a:xfrm rot="16200000">
              <a:off x="2946027" y="2526927"/>
              <a:ext cx="6858000" cy="1804145"/>
            </a:xfrm>
            <a:prstGeom prst="rect">
              <a:avLst/>
            </a:prstGeom>
          </p:spPr>
        </p:pic>
      </p:grpSp>
      <p:sp>
        <p:nvSpPr>
          <p:cNvPr id="6" name="Rectangle 5"/>
          <p:cNvSpPr/>
          <p:nvPr/>
        </p:nvSpPr>
        <p:spPr>
          <a:xfrm>
            <a:off x="911424" y="782122"/>
            <a:ext cx="10945216" cy="1077218"/>
          </a:xfrm>
          <a:prstGeom prst="rect">
            <a:avLst/>
          </a:prstGeom>
        </p:spPr>
        <p:txBody>
          <a:bodyPr wrap="square">
            <a:spAutoFit/>
          </a:bodyPr>
          <a:lstStyle/>
          <a:p>
            <a:pPr eaLnBrk="0" fontAlgn="base" hangingPunct="0">
              <a:spcBef>
                <a:spcPct val="0"/>
              </a:spcBef>
              <a:spcAft>
                <a:spcPct val="0"/>
              </a:spcAft>
              <a:defRPr/>
            </a:pPr>
            <a:endParaRPr lang="vi-VN" altLang="en-US" sz="3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spcBef>
                <a:spcPct val="0"/>
              </a:spcBef>
              <a:spcAft>
                <a:spcPct val="0"/>
              </a:spcAft>
              <a:defRPr/>
            </a:pPr>
            <a:r>
              <a:rPr lang="en-US" altLang="en-US" sz="3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vi-VN" altLang="en-US" sz="3200" i="1" kern="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8" name="Group 67"/>
          <p:cNvGrpSpPr>
            <a:grpSpLocks/>
          </p:cNvGrpSpPr>
          <p:nvPr/>
        </p:nvGrpSpPr>
        <p:grpSpPr bwMode="auto">
          <a:xfrm>
            <a:off x="558053" y="2288403"/>
            <a:ext cx="2743200" cy="2743200"/>
            <a:chOff x="2880" y="360"/>
            <a:chExt cx="4320" cy="4320"/>
          </a:xfrm>
        </p:grpSpPr>
        <p:sp>
          <p:nvSpPr>
            <p:cNvPr id="9" name="Oval 68"/>
            <p:cNvSpPr>
              <a:spLocks noChangeArrowheads="1"/>
            </p:cNvSpPr>
            <p:nvPr/>
          </p:nvSpPr>
          <p:spPr bwMode="auto">
            <a:xfrm>
              <a:off x="2880" y="360"/>
              <a:ext cx="4320" cy="4320"/>
            </a:xfrm>
            <a:prstGeom prst="ellipse">
              <a:avLst/>
            </a:prstGeom>
            <a:solidFill>
              <a:srgbClr val="33CCCC"/>
            </a:solidFill>
            <a:ln w="38100" cmpd="dbl">
              <a:solidFill>
                <a:srgbClr val="000000"/>
              </a:solidFill>
              <a:round/>
              <a:headEnd/>
              <a:tailEnd/>
            </a:ln>
          </p:spPr>
          <p:txBody>
            <a:bodyPr/>
            <a:lstStyle/>
            <a:p>
              <a:pPr fontAlgn="base">
                <a:spcBef>
                  <a:spcPct val="0"/>
                </a:spcBef>
                <a:spcAft>
                  <a:spcPct val="0"/>
                </a:spcAft>
                <a:defRPr/>
              </a:pPr>
              <a:endParaRPr lang="en-US" kern="0">
                <a:solidFill>
                  <a:srgbClr val="000000"/>
                </a:solidFill>
                <a:latin typeface="Arial"/>
              </a:endParaRPr>
            </a:p>
          </p:txBody>
        </p:sp>
        <p:sp>
          <p:nvSpPr>
            <p:cNvPr id="10" name="_s1038"/>
            <p:cNvSpPr>
              <a:spLocks noChangeShapeType="1"/>
            </p:cNvSpPr>
            <p:nvPr/>
          </p:nvSpPr>
          <p:spPr bwMode="auto">
            <a:xfrm flipH="1">
              <a:off x="3780" y="3960"/>
              <a:ext cx="360" cy="4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1" name="_s1042"/>
            <p:cNvSpPr>
              <a:spLocks noChangeShapeType="1"/>
            </p:cNvSpPr>
            <p:nvPr/>
          </p:nvSpPr>
          <p:spPr bwMode="auto">
            <a:xfrm flipH="1" flipV="1">
              <a:off x="3060" y="1800"/>
              <a:ext cx="540"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2" name="Line 71"/>
            <p:cNvSpPr>
              <a:spLocks noChangeShapeType="1"/>
            </p:cNvSpPr>
            <p:nvPr/>
          </p:nvSpPr>
          <p:spPr bwMode="auto">
            <a:xfrm>
              <a:off x="5040" y="360"/>
              <a:ext cx="0" cy="5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sp>
          <p:nvSpPr>
            <p:cNvPr id="13" name="_s1030"/>
            <p:cNvSpPr>
              <a:spLocks noChangeShapeType="1"/>
            </p:cNvSpPr>
            <p:nvPr/>
          </p:nvSpPr>
          <p:spPr bwMode="auto">
            <a:xfrm flipV="1">
              <a:off x="6591" y="1620"/>
              <a:ext cx="429"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4" name="Line 73"/>
            <p:cNvSpPr>
              <a:spLocks noChangeShapeType="1"/>
            </p:cNvSpPr>
            <p:nvPr/>
          </p:nvSpPr>
          <p:spPr bwMode="auto">
            <a:xfrm>
              <a:off x="6300" y="3600"/>
              <a:ext cx="540"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sp>
          <p:nvSpPr>
            <p:cNvPr id="15" name="Oval 74"/>
            <p:cNvSpPr>
              <a:spLocks noChangeArrowheads="1"/>
            </p:cNvSpPr>
            <p:nvPr/>
          </p:nvSpPr>
          <p:spPr bwMode="auto">
            <a:xfrm>
              <a:off x="4860" y="2340"/>
              <a:ext cx="360" cy="360"/>
            </a:xfrm>
            <a:prstGeom prst="ellipse">
              <a:avLst/>
            </a:prstGeom>
            <a:solidFill>
              <a:srgbClr val="33CCCC"/>
            </a:solidFill>
            <a:ln w="19050">
              <a:solidFill>
                <a:srgbClr val="000000"/>
              </a:solidFill>
              <a:round/>
              <a:headEnd/>
              <a:tailEnd/>
            </a:ln>
          </p:spPr>
          <p:txBody>
            <a:bodyPr/>
            <a:lstStyle/>
            <a:p>
              <a:pPr fontAlgn="base">
                <a:spcBef>
                  <a:spcPct val="0"/>
                </a:spcBef>
                <a:spcAft>
                  <a:spcPct val="0"/>
                </a:spcAft>
                <a:defRPr/>
              </a:pPr>
              <a:endParaRPr lang="en-US" kern="0">
                <a:solidFill>
                  <a:srgbClr val="000000"/>
                </a:solidFill>
                <a:latin typeface="Arial"/>
              </a:endParaRPr>
            </a:p>
          </p:txBody>
        </p:sp>
      </p:grpSp>
      <p:sp>
        <p:nvSpPr>
          <p:cNvPr id="16" name="Text Box 28"/>
          <p:cNvSpPr txBox="1">
            <a:spLocks noChangeArrowheads="1"/>
          </p:cNvSpPr>
          <p:nvPr/>
        </p:nvSpPr>
        <p:spPr bwMode="auto">
          <a:xfrm>
            <a:off x="2767853" y="5793603"/>
            <a:ext cx="4419600" cy="68580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50000"/>
              </a:spcBef>
              <a:spcAft>
                <a:spcPct val="0"/>
              </a:spcAft>
              <a:defRPr/>
            </a:pPr>
            <a:r>
              <a:rPr lang="en-US" sz="4000" b="1" kern="0">
                <a:solidFill>
                  <a:srgbClr val="333399"/>
                </a:solidFill>
                <a:effectLst>
                  <a:outerShdw blurRad="38100" dist="38100" dir="2700000" algn="tl">
                    <a:srgbClr val="000000"/>
                  </a:outerShdw>
                </a:effectLst>
                <a:latin typeface="Arial"/>
                <a:cs typeface="Arial" panose="020B0604020202020204" pitchFamily="34" charset="0"/>
              </a:rPr>
              <a:t>HẾT THỜI GIAN</a:t>
            </a:r>
            <a:endParaRPr lang="vi-VN" sz="4000" b="1" kern="0" dirty="0">
              <a:solidFill>
                <a:srgbClr val="333399"/>
              </a:solidFill>
              <a:effectLst>
                <a:outerShdw blurRad="38100" dist="38100" dir="2700000" algn="tl">
                  <a:srgbClr val="000000"/>
                </a:outerShdw>
              </a:effectLst>
              <a:cs typeface="Arial" panose="020B0604020202020204" pitchFamily="34" charset="0"/>
            </a:endParaRPr>
          </a:p>
        </p:txBody>
      </p:sp>
      <p:sp>
        <p:nvSpPr>
          <p:cNvPr id="17" name="WordArt 3"/>
          <p:cNvSpPr>
            <a:spLocks noChangeArrowheads="1" noChangeShapeType="1" noTextEdit="1"/>
          </p:cNvSpPr>
          <p:nvPr/>
        </p:nvSpPr>
        <p:spPr bwMode="auto">
          <a:xfrm>
            <a:off x="2691653" y="2974203"/>
            <a:ext cx="304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8" name="WordArt 4"/>
          <p:cNvSpPr>
            <a:spLocks noChangeArrowheads="1" noChangeShapeType="1" noTextEdit="1"/>
          </p:cNvSpPr>
          <p:nvPr/>
        </p:nvSpPr>
        <p:spPr bwMode="auto">
          <a:xfrm>
            <a:off x="2539253" y="41172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19" name="WordArt 6"/>
          <p:cNvSpPr>
            <a:spLocks noChangeArrowheads="1" noChangeShapeType="1" noTextEdit="1"/>
          </p:cNvSpPr>
          <p:nvPr/>
        </p:nvSpPr>
        <p:spPr bwMode="auto">
          <a:xfrm>
            <a:off x="1243853" y="42696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20" name="WordArt 8"/>
          <p:cNvSpPr>
            <a:spLocks noChangeArrowheads="1" noChangeShapeType="1" noTextEdit="1"/>
          </p:cNvSpPr>
          <p:nvPr/>
        </p:nvSpPr>
        <p:spPr bwMode="auto">
          <a:xfrm>
            <a:off x="1777253" y="24408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21" name="WordArt 9"/>
          <p:cNvSpPr>
            <a:spLocks noChangeArrowheads="1" noChangeShapeType="1" noTextEdit="1"/>
          </p:cNvSpPr>
          <p:nvPr/>
        </p:nvSpPr>
        <p:spPr bwMode="auto">
          <a:xfrm>
            <a:off x="862853" y="31266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pic>
        <p:nvPicPr>
          <p:cNvPr id="22" name="Picture 11" descr="kim ph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53" y="2282053"/>
            <a:ext cx="27432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WordArt 27"/>
          <p:cNvSpPr>
            <a:spLocks noChangeArrowheads="1" noChangeShapeType="1" noTextEdit="1"/>
          </p:cNvSpPr>
          <p:nvPr/>
        </p:nvSpPr>
        <p:spPr bwMode="auto">
          <a:xfrm>
            <a:off x="1777253" y="24408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24" name="Oval 12"/>
          <p:cNvSpPr>
            <a:spLocks noChangeArrowheads="1"/>
          </p:cNvSpPr>
          <p:nvPr/>
        </p:nvSpPr>
        <p:spPr bwMode="auto">
          <a:xfrm>
            <a:off x="1853453" y="3583803"/>
            <a:ext cx="152400" cy="152400"/>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srgbClr val="000000"/>
              </a:solidFill>
              <a:latin typeface="Arial"/>
            </a:endParaRPr>
          </a:p>
        </p:txBody>
      </p:sp>
      <p:pic>
        <p:nvPicPr>
          <p:cNvPr id="25" name="Picture 30" descr="slide0002_image0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62979" y="5765029"/>
            <a:ext cx="904875" cy="790575"/>
          </a:xfrm>
          <a:prstGeom prst="rect">
            <a:avLst/>
          </a:prstGeom>
          <a:noFill/>
          <a:extLst>
            <a:ext uri="{909E8E84-426E-40DD-AFC4-6F175D3DCCD1}">
              <a14:hiddenFill xmlns:a14="http://schemas.microsoft.com/office/drawing/2010/main">
                <a:solidFill>
                  <a:srgbClr val="FFFFFF"/>
                </a:solidFill>
              </a14:hiddenFill>
            </a:ext>
          </a:extLst>
        </p:spPr>
      </p:pic>
      <p:sp>
        <p:nvSpPr>
          <p:cNvPr id="26" name="Line 31"/>
          <p:cNvSpPr>
            <a:spLocks noChangeShapeType="1"/>
          </p:cNvSpPr>
          <p:nvPr/>
        </p:nvSpPr>
        <p:spPr bwMode="auto">
          <a:xfrm>
            <a:off x="1243853" y="6555603"/>
            <a:ext cx="2057400" cy="0"/>
          </a:xfrm>
          <a:prstGeom prst="line">
            <a:avLst/>
          </a:prstGeom>
          <a:noFill/>
          <a:ln w="9525">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pic>
        <p:nvPicPr>
          <p:cNvPr id="27" name="Picture 34" descr="CHAY XE D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3453" y="5793603"/>
            <a:ext cx="9017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73194" y="782122"/>
            <a:ext cx="7484012" cy="369332"/>
          </a:xfrm>
          <a:prstGeom prst="rect">
            <a:avLst/>
          </a:prstGeom>
          <a:noFill/>
        </p:spPr>
        <p:txBody>
          <a:bodyPr wrap="square" rtlCol="0">
            <a:spAutoFit/>
          </a:bodyPr>
          <a:lstStyle/>
          <a:p>
            <a:endParaRPr lang="vi-VN" dirty="0"/>
          </a:p>
        </p:txBody>
      </p:sp>
      <p:sp>
        <p:nvSpPr>
          <p:cNvPr id="28" name="TextBox 27"/>
          <p:cNvSpPr txBox="1"/>
          <p:nvPr/>
        </p:nvSpPr>
        <p:spPr>
          <a:xfrm>
            <a:off x="3801440" y="1794472"/>
            <a:ext cx="5651755" cy="6463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Vòng</a:t>
            </a:r>
            <a:r>
              <a:rPr kumimoji="0" lang="en-US"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1 – </a:t>
            </a: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Chuyên</a:t>
            </a:r>
            <a:r>
              <a:rPr kumimoji="0" lang="en-US" sz="3600" b="1"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gia</a:t>
            </a:r>
            <a:endParaRPr kumimoji="0" lang="vi-VN"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0076850"/>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300000" fill="hold"/>
                                        <p:tgtEl>
                                          <p:spTgt spid="22"/>
                                        </p:tgtEl>
                                        <p:attrNameLst>
                                          <p:attrName>r</p:attrName>
                                        </p:attrNameLst>
                                      </p:cBhvr>
                                    </p:animRot>
                                  </p:childTnLst>
                                </p:cTn>
                              </p:par>
                              <p:par>
                                <p:cTn id="7" presetID="10" presetClass="exit" presetSubtype="0" fill="hold" nodeType="withEffect">
                                  <p:stCondLst>
                                    <p:cond delay="0"/>
                                  </p:stCondLst>
                                  <p:childTnLst>
                                    <p:animEffect transition="out" filter="fade">
                                      <p:cBhvr>
                                        <p:cTn id="8" dur="500"/>
                                        <p:tgtEl>
                                          <p:spTgt spid="27"/>
                                        </p:tgtEl>
                                      </p:cBhvr>
                                    </p:animEffect>
                                    <p:set>
                                      <p:cBhvr>
                                        <p:cTn id="9" dur="1" fill="hold">
                                          <p:stCondLst>
                                            <p:cond delay="499"/>
                                          </p:stCondLst>
                                        </p:cTn>
                                        <p:tgtEl>
                                          <p:spTgt spid="2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3" presetClass="emph" presetSubtype="2" accel="50000" decel="50000" fill="hold" grpId="0" nodeType="withEffect">
                                  <p:stCondLst>
                                    <p:cond delay="0"/>
                                  </p:stCondLst>
                                  <p:childTnLst>
                                    <p:animClr clrSpc="rgb" dir="cw">
                                      <p:cBhvr>
                                        <p:cTn id="14" dur="500" fill="hold"/>
                                        <p:tgtEl>
                                          <p:spTgt spid="20"/>
                                        </p:tgtEl>
                                        <p:attrNameLst>
                                          <p:attrName>style.color</p:attrName>
                                        </p:attrNameLst>
                                      </p:cBhvr>
                                      <p:to>
                                        <a:schemeClr val="bg1"/>
                                      </p:to>
                                    </p:animClr>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5" presetID="3" presetClass="emph" presetSubtype="2" accel="50000" decel="50000" fill="hold" grpId="0" nodeType="withEffect">
                                  <p:stCondLst>
                                    <p:cond delay="59000"/>
                                  </p:stCondLst>
                                  <p:childTnLst>
                                    <p:animClr clrSpc="rgb" dir="cw">
                                      <p:cBhvr>
                                        <p:cTn id="16" dur="500" fill="hold"/>
                                        <p:tgtEl>
                                          <p:spTgt spid="21"/>
                                        </p:tgtEl>
                                        <p:attrNameLst>
                                          <p:attrName>style.color</p:attrName>
                                        </p:attrNameLst>
                                      </p:cBhvr>
                                      <p:to>
                                        <a:schemeClr val="bg1"/>
                                      </p:to>
                                    </p:animClr>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par>
                                <p:cTn id="17" presetID="3" presetClass="emph" presetSubtype="2" accel="50000" decel="50000" fill="hold" grpId="0" nodeType="withEffect">
                                  <p:stCondLst>
                                    <p:cond delay="120000"/>
                                  </p:stCondLst>
                                  <p:childTnLst>
                                    <p:animClr clrSpc="rgb" dir="cw">
                                      <p:cBhvr>
                                        <p:cTn id="18" dur="500" fill="hold"/>
                                        <p:tgtEl>
                                          <p:spTgt spid="19"/>
                                        </p:tgtEl>
                                        <p:attrNameLst>
                                          <p:attrName>style.color</p:attrName>
                                        </p:attrNameLst>
                                      </p:cBhvr>
                                      <p:to>
                                        <a:schemeClr val="bg1"/>
                                      </p:to>
                                    </p:animClr>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par>
                                <p:cTn id="19" presetID="3" presetClass="emph" presetSubtype="2" accel="50000" decel="50000" fill="hold" grpId="0" nodeType="withEffect">
                                  <p:stCondLst>
                                    <p:cond delay="183000"/>
                                  </p:stCondLst>
                                  <p:childTnLst>
                                    <p:animClr clrSpc="rgb" dir="cw">
                                      <p:cBhvr>
                                        <p:cTn id="20" dur="500" fill="hold"/>
                                        <p:tgtEl>
                                          <p:spTgt spid="18"/>
                                        </p:tgtEl>
                                        <p:attrNameLst>
                                          <p:attrName>style.color</p:attrName>
                                        </p:attrNameLst>
                                      </p:cBhvr>
                                      <p:to>
                                        <a:schemeClr val="bg1"/>
                                      </p:to>
                                    </p:animClr>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1" presetID="3" presetClass="emph" presetSubtype="2" accel="50000" decel="50000" fill="hold" grpId="0" nodeType="withEffect">
                                  <p:stCondLst>
                                    <p:cond delay="242000"/>
                                  </p:stCondLst>
                                  <p:childTnLst>
                                    <p:animClr clrSpc="rgb" dir="cw">
                                      <p:cBhvr>
                                        <p:cTn id="22" dur="500" fill="hold"/>
                                        <p:tgtEl>
                                          <p:spTgt spid="17"/>
                                        </p:tgtEl>
                                        <p:attrNameLst>
                                          <p:attrName>style.color</p:attrName>
                                        </p:attrNameLst>
                                      </p:cBhvr>
                                      <p:to>
                                        <a:schemeClr val="bg1"/>
                                      </p:to>
                                    </p:animClr>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3" presetID="10" presetClass="exit" presetSubtype="0" fill="hold" nodeType="withEffect">
                                  <p:stCondLst>
                                    <p:cond delay="30000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ntr" presetSubtype="0" fill="hold" nodeType="withEffect">
                                  <p:stCondLst>
                                    <p:cond delay="3000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23" presetClass="entr" presetSubtype="16" fill="hold" grpId="0" nodeType="withEffect">
                                  <p:stCondLst>
                                    <p:cond delay="300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3000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4" name="bomb.wav"/>
                                        </p:tgtEl>
                                      </p:cMediaNode>
                                    </p:audio>
                                  </p:subTnLst>
                                </p:cTn>
                              </p:par>
                              <p:par>
                                <p:cTn id="36" presetID="3" presetClass="emph" presetSubtype="2" fill="hold" grpId="1" nodeType="withEffect">
                                  <p:stCondLst>
                                    <p:cond delay="300000"/>
                                  </p:stCondLst>
                                  <p:childTnLst>
                                    <p:animClr clrSpc="rgb" dir="cw">
                                      <p:cBhvr>
                                        <p:cTn id="37" dur="500" fill="hold"/>
                                        <p:tgtEl>
                                          <p:spTgt spid="23"/>
                                        </p:tgtEl>
                                        <p:attrNameLst>
                                          <p:attrName>style.color</p:attrName>
                                        </p:attrNameLst>
                                      </p:cBhvr>
                                      <p:to>
                                        <a:schemeClr val="bg1"/>
                                      </p:to>
                                    </p:animClr>
                                  </p:childTnLst>
                                </p:cTn>
                              </p:par>
                            </p:childTnLst>
                          </p:cTn>
                        </p:par>
                      </p:childTnLst>
                    </p:cTn>
                  </p:par>
                </p:childTnLst>
              </p:cTn>
              <p:nextCondLst>
                <p:cond evt="onClick" delay="0">
                  <p:tgtEl>
                    <p:spTgt spid="27"/>
                  </p:tgtEl>
                </p:cond>
              </p:nextCondLst>
            </p:seq>
          </p:childTnLst>
        </p:cTn>
      </p:par>
    </p:tnLst>
    <p:bldLst>
      <p:bldP spid="16" grpId="0" animBg="1"/>
      <p:bldP spid="17" grpId="0" animBg="1"/>
      <p:bldP spid="18" grpId="0" animBg="1"/>
      <p:bldP spid="19" grpId="0" animBg="1"/>
      <p:bldP spid="20" grpId="0" animBg="1"/>
      <p:bldP spid="21" grpId="0"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3894" y="907367"/>
            <a:ext cx="5651755" cy="6463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Vòng</a:t>
            </a:r>
            <a:r>
              <a:rPr kumimoji="0" lang="en-US"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2 – </a:t>
            </a: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Mảnh</a:t>
            </a:r>
            <a:r>
              <a:rPr kumimoji="0" lang="en-US" sz="3600" b="1"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ghép</a:t>
            </a:r>
            <a:endParaRPr kumimoji="0" lang="vi-VN"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p:txBody>
      </p:sp>
      <p:pic>
        <p:nvPicPr>
          <p:cNvPr id="3" name="Picture 10" descr="Digit 18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75371" y="2156346"/>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76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5713856"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 y="1331954"/>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KIẾN THỨC NGỮ VĂN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65760" y="1843605"/>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II. THỰC HÀNH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120202" y="41042"/>
            <a:ext cx="5597348" cy="6760206"/>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r>
              <a:rPr lang="en-US" sz="2400" b="1" kern="0" dirty="0" smtClean="0">
                <a:solidFill>
                  <a:srgbClr val="002060"/>
                </a:solidFill>
                <a:latin typeface="Times New Roman" panose="02020603050405020304" pitchFamily="18" charset="0"/>
                <a:cs typeface="Times New Roman" panose="02020603050405020304" pitchFamily="18" charset="0"/>
              </a:rPr>
              <a:t>B</a:t>
            </a:r>
            <a:r>
              <a:rPr lang="vi-VN" sz="2400" b="1" kern="0" dirty="0" smtClean="0">
                <a:solidFill>
                  <a:srgbClr val="002060"/>
                </a:solidFill>
                <a:latin typeface="Times New Roman" panose="02020603050405020304" pitchFamily="18" charset="0"/>
                <a:cs typeface="Times New Roman" panose="02020603050405020304" pitchFamily="18" charset="0"/>
              </a:rPr>
              <a:t>ÀI 1/ </a:t>
            </a:r>
            <a:r>
              <a:rPr lang="en-US" sz="2400" b="1" kern="0" dirty="0" smtClean="0">
                <a:solidFill>
                  <a:srgbClr val="002060"/>
                </a:solidFill>
                <a:latin typeface="Times New Roman" panose="02020603050405020304" pitchFamily="18" charset="0"/>
                <a:cs typeface="Times New Roman" panose="02020603050405020304" pitchFamily="18" charset="0"/>
              </a:rPr>
              <a:t>....</a:t>
            </a:r>
            <a:r>
              <a:rPr lang="vi-VN" sz="2400" b="1" kern="0" dirty="0" smtClean="0">
                <a:solidFill>
                  <a:srgbClr val="0070C0"/>
                </a:solidFill>
                <a:latin typeface="Times New Roman" panose="02020603050405020304" pitchFamily="18" charset="0"/>
                <a:cs typeface="Times New Roman" panose="02020603050405020304" pitchFamily="18" charset="0"/>
              </a:rPr>
              <a:t> </a:t>
            </a:r>
            <a:r>
              <a:rPr lang="en-US" sz="2400" b="1" kern="0" dirty="0" smtClean="0">
                <a:solidFill>
                  <a:srgbClr val="0070C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Tìm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trong </a:t>
            </a:r>
            <a:r>
              <a:rPr lang="en-US" sz="2400" i="1" kern="0" dirty="0" err="1" smtClean="0">
                <a:solidFill>
                  <a:srgbClr val="C00000"/>
                </a:solidFill>
                <a:latin typeface="Times New Roman" panose="02020603050405020304" pitchFamily="18" charset="0"/>
                <a:cs typeface="Times New Roman" panose="02020603050405020304" pitchFamily="18" charset="0"/>
              </a:rPr>
              <a:t>những</a:t>
            </a:r>
            <a:r>
              <a:rPr lang="vi-VN" sz="2400" i="1" kern="0" dirty="0" smtClean="0">
                <a:solidFill>
                  <a:srgbClr val="C00000"/>
                </a:solidFill>
                <a:latin typeface="Times New Roman" panose="02020603050405020304" pitchFamily="18" charset="0"/>
                <a:cs typeface="Times New Roman" panose="02020603050405020304" pitchFamily="18" charset="0"/>
              </a:rPr>
              <a:t> câu </a:t>
            </a:r>
            <a:r>
              <a:rPr lang="en-US" sz="2400" i="1" kern="0" dirty="0" err="1" smtClean="0">
                <a:solidFill>
                  <a:srgbClr val="C00000"/>
                </a:solidFill>
                <a:latin typeface="Times New Roman" panose="02020603050405020304" pitchFamily="18" charset="0"/>
                <a:cs typeface="Times New Roman" panose="02020603050405020304" pitchFamily="18" charset="0"/>
              </a:rPr>
              <a:t>dưới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đây</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Xác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định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thành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phần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bị</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lược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bỏ</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và</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chỉ</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văn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cảnh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cho</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phép</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đúng</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rõ</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nghĩa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của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mỗi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tìm</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được</a:t>
            </a:r>
            <a:r>
              <a:rPr lang="en-US" sz="2400" i="1" kern="0" dirty="0" smtClean="0">
                <a:solidFill>
                  <a:srgbClr val="C00000"/>
                </a:solidFill>
                <a:latin typeface="Times New Roman" panose="02020603050405020304" pitchFamily="18" charset="0"/>
                <a:cs typeface="Times New Roman" panose="02020603050405020304" pitchFamily="18" charset="0"/>
              </a:rPr>
              <a:t>.</a:t>
            </a:r>
            <a:endParaRPr lang="vi-VN" sz="2400" i="1" kern="0" dirty="0" smtClean="0">
              <a:solidFill>
                <a:srgbClr val="C00000"/>
              </a:solidFill>
              <a:latin typeface="Times New Roman" panose="02020603050405020304" pitchFamily="18" charset="0"/>
              <a:cs typeface="Times New Roman" panose="02020603050405020304" pitchFamily="18" charset="0"/>
            </a:endParaRPr>
          </a:p>
          <a:p>
            <a:r>
              <a:rPr lang="vi-VN" sz="2400" kern="0" dirty="0" smtClean="0">
                <a:solidFill>
                  <a:prstClr val="black"/>
                </a:solidFill>
                <a:latin typeface="Times New Roman" panose="02020603050405020304" pitchFamily="18" charset="0"/>
                <a:cs typeface="Times New Roman" panose="02020603050405020304" pitchFamily="18" charset="0"/>
              </a:rPr>
              <a:t>a) </a:t>
            </a:r>
            <a:r>
              <a:rPr lang="en-US" sz="2400" i="1" kern="0" dirty="0" err="1" smtClean="0">
                <a:solidFill>
                  <a:prstClr val="black"/>
                </a:solidFill>
                <a:latin typeface="Times New Roman" panose="02020603050405020304" pitchFamily="18" charset="0"/>
                <a:cs typeface="Times New Roman" panose="02020603050405020304" pitchFamily="18" charset="0"/>
              </a:rPr>
              <a:t>Tiếng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hát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ngừng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Cả tiếng cười</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a:t>
            </a:r>
            <a:r>
              <a:rPr lang="en-US" sz="2400" kern="0" dirty="0" smtClean="0">
                <a:solidFill>
                  <a:prstClr val="black"/>
                </a:solidFill>
                <a:latin typeface="Times New Roman" panose="02020603050405020304" pitchFamily="18" charset="0"/>
                <a:cs typeface="Times New Roman" panose="02020603050405020304" pitchFamily="18" charset="0"/>
              </a:rPr>
              <a:t>Nam Cao</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kern="0" dirty="0" smtClean="0">
                <a:solidFill>
                  <a:prstClr val="black"/>
                </a:solidFill>
                <a:latin typeface="Times New Roman" panose="02020603050405020304" pitchFamily="18" charset="0"/>
                <a:cs typeface="Times New Roman" panose="02020603050405020304" pitchFamily="18" charset="0"/>
              </a:rPr>
              <a:t>b) </a:t>
            </a:r>
            <a:r>
              <a:rPr lang="en-US" sz="2400" i="1" kern="0" dirty="0" err="1" smtClean="0">
                <a:solidFill>
                  <a:prstClr val="black"/>
                </a:solidFill>
                <a:latin typeface="Times New Roman" panose="02020603050405020304" pitchFamily="18" charset="0"/>
                <a:cs typeface="Times New Roman" panose="02020603050405020304" pitchFamily="18" charset="0"/>
              </a:rPr>
              <a:t>Hai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qua </a:t>
            </a:r>
            <a:r>
              <a:rPr lang="en-US" sz="2400" i="1" kern="0" dirty="0" err="1" smtClean="0">
                <a:solidFill>
                  <a:prstClr val="black"/>
                </a:solidFill>
                <a:latin typeface="Times New Roman" panose="02020603050405020304" pitchFamily="18" charset="0"/>
                <a:cs typeface="Times New Roman" panose="02020603050405020304" pitchFamily="18" charset="0"/>
              </a:rPr>
              <a:t>đường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đuổi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theo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nó</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Rồi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ba</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bốn</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sáu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bảy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a:t>
            </a:r>
            <a:r>
              <a:rPr lang="vi-VN" sz="2400" i="1" kern="0" dirty="0" smtClean="0">
                <a:solidFill>
                  <a:prstClr val="black"/>
                </a:solidFill>
                <a:latin typeface="Times New Roman" panose="02020603050405020304" pitchFamily="18" charset="0"/>
                <a:cs typeface="Times New Roman" panose="02020603050405020304" pitchFamily="18" charset="0"/>
              </a:rPr>
              <a:t>.(</a:t>
            </a:r>
            <a:r>
              <a:rPr lang="en-US" sz="2400" kern="0" dirty="0" err="1" smtClean="0">
                <a:solidFill>
                  <a:prstClr val="black"/>
                </a:solidFill>
                <a:latin typeface="Times New Roman" panose="02020603050405020304" pitchFamily="18" charset="0"/>
                <a:cs typeface="Times New Roman" panose="02020603050405020304" pitchFamily="18" charset="0"/>
              </a:rPr>
              <a:t>Nguyễn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Công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Hoan</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i="1" kern="0" dirty="0" smtClean="0">
                <a:solidFill>
                  <a:prstClr val="black"/>
                </a:solidFill>
                <a:latin typeface="Times New Roman" panose="02020603050405020304" pitchFamily="18" charset="0"/>
                <a:cs typeface="Times New Roman" panose="02020603050405020304" pitchFamily="18" charset="0"/>
              </a:rPr>
              <a:t>c) </a:t>
            </a:r>
            <a:r>
              <a:rPr lang="en-US" sz="2400" i="1" kern="0" dirty="0" err="1" smtClean="0">
                <a:solidFill>
                  <a:prstClr val="black"/>
                </a:solidFill>
                <a:latin typeface="Times New Roman" panose="02020603050405020304" pitchFamily="18" charset="0"/>
                <a:cs typeface="Times New Roman" panose="02020603050405020304" pitchFamily="18" charset="0"/>
              </a:rPr>
              <a:t>Cũng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chỉ</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được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bằng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ấy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câu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ông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lão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bỏ</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khác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Còn phải kể cho người khác biết chứ</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smtClean="0">
                <a:solidFill>
                  <a:prstClr val="black"/>
                </a:solidFill>
                <a:latin typeface="Times New Roman" panose="02020603050405020304" pitchFamily="18" charset="0"/>
                <a:cs typeface="Times New Roman" panose="02020603050405020304" pitchFamily="18" charset="0"/>
              </a:rPr>
              <a:t>Kim </a:t>
            </a:r>
            <a:r>
              <a:rPr lang="en-US" sz="2400" kern="0" dirty="0" err="1" smtClean="0">
                <a:solidFill>
                  <a:prstClr val="black"/>
                </a:solidFill>
                <a:latin typeface="Times New Roman" panose="02020603050405020304" pitchFamily="18" charset="0"/>
                <a:cs typeface="Times New Roman" panose="02020603050405020304" pitchFamily="18" charset="0"/>
              </a:rPr>
              <a:t>Lân</a:t>
            </a:r>
            <a:r>
              <a:rPr lang="vi-VN" sz="2400" kern="0" dirty="0" smtClean="0">
                <a:solidFill>
                  <a:prstClr val="black"/>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vi-VN" sz="2400" kern="0" dirty="0" smtClean="0">
                <a:solidFill>
                  <a:prstClr val="black"/>
                </a:solidFill>
                <a:latin typeface="Times New Roman" panose="02020603050405020304" pitchFamily="18" charset="0"/>
                <a:cs typeface="Times New Roman" panose="02020603050405020304" pitchFamily="18" charset="0"/>
              </a:rPr>
              <a:t>d</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Anh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cảm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tháy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yên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tâm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và</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cái</a:t>
            </a:r>
            <a:r>
              <a:rPr lang="en-US" sz="2400" kern="0" dirty="0" smtClean="0">
                <a:solidFill>
                  <a:prstClr val="black"/>
                </a:solidFill>
                <a:latin typeface="Times New Roman" panose="02020603050405020304" pitchFamily="18" charset="0"/>
                <a:cs typeface="Times New Roman" panose="02020603050405020304" pitchFamily="18" charset="0"/>
              </a:rPr>
              <a:t> ý </a:t>
            </a:r>
            <a:r>
              <a:rPr lang="en-US" sz="2400" kern="0" dirty="0" err="1" smtClean="0">
                <a:solidFill>
                  <a:prstClr val="black"/>
                </a:solidFill>
                <a:latin typeface="Times New Roman" panose="02020603050405020304" pitchFamily="18" charset="0"/>
                <a:cs typeface="Times New Roman" panose="02020603050405020304" pitchFamily="18" charset="0"/>
              </a:rPr>
              <a:t>định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đưa</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vợ</a:t>
            </a:r>
            <a:r>
              <a:rPr lang="en-US" sz="2400" kern="0" dirty="0" smtClean="0">
                <a:solidFill>
                  <a:prstClr val="black"/>
                </a:solidFill>
                <a:latin typeface="Times New Roman" panose="02020603050405020304" pitchFamily="18" charset="0"/>
                <a:cs typeface="Times New Roman" panose="02020603050405020304" pitchFamily="18" charset="0"/>
              </a:rPr>
              <a:t> con </a:t>
            </a:r>
            <a:r>
              <a:rPr lang="en-US" sz="2400" kern="0" dirty="0" err="1" smtClean="0">
                <a:solidFill>
                  <a:prstClr val="black"/>
                </a:solidFill>
                <a:latin typeface="Times New Roman" panose="02020603050405020304" pitchFamily="18" charset="0"/>
                <a:cs typeface="Times New Roman" panose="02020603050405020304" pitchFamily="18" charset="0"/>
              </a:rPr>
              <a:t>đi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đây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đó</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mỗi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một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tý</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cho</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mở</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mang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tầm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mắt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cứ</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nhạt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dần</a:t>
            </a:r>
            <a:r>
              <a:rPr lang="vi-VN" sz="2400"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Ngại, rất ngại.</a:t>
            </a:r>
            <a:r>
              <a:rPr lang="en-US" sz="2400" kern="0" dirty="0" smtClean="0">
                <a:solidFill>
                  <a:srgbClr val="000000"/>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Ban ngày bận bù đầu lên ở cơ quan.</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Trần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Đức</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Tiến</a:t>
            </a:r>
            <a:r>
              <a:rPr lang="en-US" sz="2400" kern="0" dirty="0" smtClean="0">
                <a:solidFill>
                  <a:prstClr val="black"/>
                </a:solidFill>
                <a:latin typeface="Times New Roman" panose="02020603050405020304" pitchFamily="18" charset="0"/>
                <a:cs typeface="Times New Roman" panose="02020603050405020304" pitchFamily="18" charset="0"/>
              </a:rPr>
              <a:t>)</a:t>
            </a: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615570203"/>
              </p:ext>
            </p:extLst>
          </p:nvPr>
        </p:nvGraphicFramePr>
        <p:xfrm>
          <a:off x="5240843" y="97793"/>
          <a:ext cx="6921170" cy="6768459"/>
        </p:xfrm>
        <a:graphic>
          <a:graphicData uri="http://schemas.openxmlformats.org/drawingml/2006/table">
            <a:tbl>
              <a:tblPr firstRow="1" firstCol="1" bandRow="1">
                <a:tableStyleId>{5C22544A-7EE6-4342-B048-85BDC9FD1C3A}</a:tableStyleId>
              </a:tblPr>
              <a:tblGrid>
                <a:gridCol w="576396">
                  <a:extLst>
                    <a:ext uri="{9D8B030D-6E8A-4147-A177-3AD203B41FA5}">
                      <a16:colId xmlns="" xmlns:a16="http://schemas.microsoft.com/office/drawing/2014/main" val="774375453"/>
                    </a:ext>
                  </a:extLst>
                </a:gridCol>
                <a:gridCol w="1211535">
                  <a:extLst>
                    <a:ext uri="{9D8B030D-6E8A-4147-A177-3AD203B41FA5}">
                      <a16:colId xmlns="" xmlns:a16="http://schemas.microsoft.com/office/drawing/2014/main" val="3244269700"/>
                    </a:ext>
                  </a:extLst>
                </a:gridCol>
                <a:gridCol w="1083082">
                  <a:extLst>
                    <a:ext uri="{9D8B030D-6E8A-4147-A177-3AD203B41FA5}">
                      <a16:colId xmlns="" xmlns:a16="http://schemas.microsoft.com/office/drawing/2014/main" val="43931244"/>
                    </a:ext>
                  </a:extLst>
                </a:gridCol>
                <a:gridCol w="4050157">
                  <a:extLst>
                    <a:ext uri="{9D8B030D-6E8A-4147-A177-3AD203B41FA5}">
                      <a16:colId xmlns="" xmlns:a16="http://schemas.microsoft.com/office/drawing/2014/main" val="2154920749"/>
                    </a:ext>
                  </a:extLst>
                </a:gridCol>
              </a:tblGrid>
              <a:tr h="1014046">
                <a:tc>
                  <a:txBody>
                    <a:bodyPr/>
                    <a:lstStyle/>
                    <a:p>
                      <a:pPr marL="0" marR="0" algn="ctr">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1" kern="0" dirty="0" err="1" smtClean="0">
                          <a:solidFill>
                            <a:schemeClr val="tx1"/>
                          </a:solidFill>
                          <a:latin typeface="Times New Roman" panose="02020603050405020304" pitchFamily="18" charset="0"/>
                          <a:cs typeface="Times New Roman" panose="02020603050405020304" pitchFamily="18" charset="0"/>
                        </a:rPr>
                        <a:t>Câu</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rút</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gọn</a:t>
                      </a:r>
                      <a:r>
                        <a:rPr lang="en-US" sz="2000" i="1" kern="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dirty="0" err="1" smtClean="0">
                          <a:solidFill>
                            <a:schemeClr val="tx1"/>
                          </a:solidFill>
                          <a:effectLst/>
                          <a:latin typeface="Times New Roman" panose="02020603050405020304" pitchFamily="18" charset="0"/>
                          <a:cs typeface="Times New Roman" panose="02020603050405020304" pitchFamily="18" charset="0"/>
                        </a:rPr>
                        <a:t>Tp</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bị</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lược</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bỏ</a:t>
                      </a:r>
                      <a:r>
                        <a:rPr lang="en-US" sz="2000" dirty="0" smtClean="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0" kern="0" dirty="0" err="1" smtClean="0">
                          <a:solidFill>
                            <a:schemeClr val="tx1"/>
                          </a:solidFill>
                          <a:latin typeface="Times New Roman" panose="02020603050405020304" pitchFamily="18" charset="0"/>
                          <a:cs typeface="Times New Roman" panose="02020603050405020304" pitchFamily="18" charset="0"/>
                        </a:rPr>
                        <a:t>Văn</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cảnh</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cho</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phép</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đúng</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rõ</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nghĩa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của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mỗi</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câu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rút</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gọn</a:t>
                      </a:r>
                      <a:endParaRPr lang="en-US" sz="2000" i="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extLst>
                  <a:ext uri="{0D108BD9-81ED-4DB2-BD59-A6C34878D82A}">
                    <a16:rowId xmlns="" xmlns:a16="http://schemas.microsoft.com/office/drawing/2014/main" val="1311050045"/>
                  </a:ext>
                </a:extLst>
              </a:tr>
              <a:tr h="1086745">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 xmlns:a16="http://schemas.microsoft.com/office/drawing/2014/main" val="3259840542"/>
                  </a:ext>
                </a:extLst>
              </a:tr>
              <a:tr h="1454674">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 xmlns:a16="http://schemas.microsoft.com/office/drawing/2014/main" val="2264497718"/>
                  </a:ext>
                </a:extLst>
              </a:tr>
              <a:tr h="1194860">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 xmlns:a16="http://schemas.microsoft.com/office/drawing/2014/main" val="2104706032"/>
                  </a:ext>
                </a:extLst>
              </a:tr>
              <a:tr h="2018134">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 xmlns:a16="http://schemas.microsoft.com/office/drawing/2014/main" val="1687589044"/>
                  </a:ext>
                </a:extLst>
              </a:tr>
            </a:tbl>
          </a:graphicData>
        </a:graphic>
      </p:graphicFrame>
      <p:sp>
        <p:nvSpPr>
          <p:cNvPr id="2" name="TextBox 1"/>
          <p:cNvSpPr txBox="1"/>
          <p:nvPr/>
        </p:nvSpPr>
        <p:spPr>
          <a:xfrm>
            <a:off x="5938854" y="1054954"/>
            <a:ext cx="924237" cy="1015663"/>
          </a:xfrm>
          <a:prstGeom prst="rect">
            <a:avLst/>
          </a:prstGeom>
          <a:noFill/>
        </p:spPr>
        <p:txBody>
          <a:bodyPr wrap="square" rtlCol="0">
            <a:spAutoFit/>
          </a:bodyPr>
          <a:lstStyle/>
          <a:p>
            <a:r>
              <a:rPr lang="vi-VN" sz="2000" i="1" dirty="0">
                <a:solidFill>
                  <a:srgbClr val="000000"/>
                </a:solidFill>
                <a:latin typeface="Times New Roman" panose="02020603050405020304" pitchFamily="18" charset="0"/>
                <a:cs typeface="Times New Roman" panose="02020603050405020304" pitchFamily="18" charset="0"/>
              </a:rPr>
              <a:t>Cả tiếng cười</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058073" y="1106514"/>
            <a:ext cx="1043189" cy="923330"/>
          </a:xfrm>
          <a:prstGeom prst="rect">
            <a:avLst/>
          </a:prstGeom>
          <a:noFill/>
        </p:spPr>
        <p:txBody>
          <a:bodyPr wrap="square" rtlCol="0">
            <a:spAutoFit/>
          </a:bodyPr>
          <a:lstStyle/>
          <a:p>
            <a:r>
              <a:rPr lang="vi-VN" dirty="0">
                <a:solidFill>
                  <a:srgbClr val="000000"/>
                </a:solidFill>
                <a:latin typeface="+mj-lt"/>
              </a:rPr>
              <a:t>Rút gọn VN “</a:t>
            </a:r>
            <a:r>
              <a:rPr lang="vi-VN" i="1" dirty="0">
                <a:solidFill>
                  <a:srgbClr val="000000"/>
                </a:solidFill>
                <a:latin typeface="+mj-lt"/>
              </a:rPr>
              <a:t>ngừng</a:t>
            </a:r>
            <a:r>
              <a:rPr lang="vi-VN" dirty="0" smtClean="0">
                <a:solidFill>
                  <a:srgbClr val="000000"/>
                </a:solidFill>
                <a:latin typeface="+mj-lt"/>
              </a:rPr>
              <a:t>"</a:t>
            </a:r>
            <a:endParaRPr lang="en-US" dirty="0">
              <a:latin typeface="+mj-lt"/>
            </a:endParaRPr>
          </a:p>
        </p:txBody>
      </p:sp>
      <p:sp>
        <p:nvSpPr>
          <p:cNvPr id="15" name="TextBox 14"/>
          <p:cNvSpPr txBox="1"/>
          <p:nvPr/>
        </p:nvSpPr>
        <p:spPr>
          <a:xfrm>
            <a:off x="8104520" y="1054954"/>
            <a:ext cx="4060750" cy="1015663"/>
          </a:xfrm>
          <a:prstGeom prst="rect">
            <a:avLst/>
          </a:prstGeom>
          <a:noFill/>
        </p:spPr>
        <p:txBody>
          <a:bodyPr wrap="square" rtlCol="0">
            <a:spAutoFit/>
          </a:bodyPr>
          <a:lstStyle/>
          <a:p>
            <a:pPr algn="just" eaLnBrk="0" fontAlgn="base" hangingPunct="0">
              <a:spcBef>
                <a:spcPct val="0"/>
              </a:spcBef>
              <a:spcAft>
                <a:spcPct val="0"/>
              </a:spcAft>
            </a:pPr>
            <a:r>
              <a:rPr lang="en-US" sz="2000" dirty="0">
                <a:solidFill>
                  <a:schemeClr val="bg1"/>
                </a:solidFill>
                <a:latin typeface="Times New Roman" panose="02020603050405020304" pitchFamily="18" charset="0"/>
                <a:cs typeface="Times New Roman" panose="02020603050405020304" pitchFamily="18" charset="0"/>
              </a:rPr>
              <a:t>V</a:t>
            </a:r>
            <a:r>
              <a:rPr lang="vi-VN" sz="2000" dirty="0" smtClean="0">
                <a:solidFill>
                  <a:schemeClr val="bg1"/>
                </a:solidFill>
                <a:latin typeface="Times New Roman" panose="02020603050405020304" pitchFamily="18" charset="0"/>
                <a:cs typeface="Times New Roman" panose="02020603050405020304" pitchFamily="18" charset="0"/>
              </a:rPr>
              <a:t>iệc </a:t>
            </a:r>
            <a:r>
              <a:rPr lang="vi-VN" sz="2000" dirty="0">
                <a:solidFill>
                  <a:schemeClr val="bg1"/>
                </a:solidFill>
                <a:latin typeface="Times New Roman" panose="02020603050405020304" pitchFamily="18" charset="0"/>
                <a:cs typeface="Times New Roman" panose="02020603050405020304" pitchFamily="18" charset="0"/>
              </a:rPr>
              <a:t>ngừng cất lên tiếng hát cũng đồng nghĩa với việc cười ngừng </a:t>
            </a:r>
            <a:r>
              <a:rPr lang="vi-VN" sz="2000" dirty="0" smtClean="0">
                <a:solidFill>
                  <a:schemeClr val="bg1"/>
                </a:solidFill>
                <a:latin typeface="Times New Roman" panose="02020603050405020304" pitchFamily="18" charset="0"/>
                <a:cs typeface="Times New Roman" panose="02020603050405020304" pitchFamily="18" charset="0"/>
              </a:rPr>
              <a:t>lại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không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gian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bỗng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im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bặt</a:t>
            </a:r>
            <a:r>
              <a:rPr lang="en-US" sz="2000" dirty="0" smtClean="0">
                <a:solidFill>
                  <a:schemeClr val="bg1"/>
                </a:solidFill>
                <a:latin typeface="Times New Roman" panose="02020603050405020304" pitchFamily="18" charset="0"/>
                <a:cs typeface="Times New Roman" panose="02020603050405020304" pitchFamily="18" charset="0"/>
              </a:rPr>
              <a:t>.</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138457" y="2169438"/>
            <a:ext cx="1043189" cy="1200329"/>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VN “</a:t>
            </a:r>
            <a:r>
              <a:rPr lang="vi-VN" i="1" dirty="0">
                <a:solidFill>
                  <a:srgbClr val="000000"/>
                </a:solidFill>
                <a:latin typeface="+mj-lt"/>
              </a:rPr>
              <a:t>đuổi theo nó</a:t>
            </a:r>
            <a:r>
              <a:rPr lang="vi-VN" dirty="0">
                <a:solidFill>
                  <a:srgbClr val="000000"/>
                </a:solidFill>
                <a:latin typeface="+mj-lt"/>
              </a:rPr>
              <a:t>".</a:t>
            </a:r>
          </a:p>
        </p:txBody>
      </p:sp>
      <p:sp>
        <p:nvSpPr>
          <p:cNvPr id="36" name="TextBox 35"/>
          <p:cNvSpPr txBox="1"/>
          <p:nvPr/>
        </p:nvSpPr>
        <p:spPr>
          <a:xfrm>
            <a:off x="5827145" y="2240695"/>
            <a:ext cx="1311312" cy="1047979"/>
          </a:xfrm>
          <a:prstGeom prst="rect">
            <a:avLst/>
          </a:prstGeom>
          <a:noFill/>
        </p:spPr>
        <p:txBody>
          <a:bodyPr wrap="square" rtlCol="0">
            <a:spAutoFit/>
          </a:bodyPr>
          <a:lstStyle/>
          <a:p>
            <a:pPr>
              <a:lnSpc>
                <a:spcPct val="115000"/>
              </a:lnSpc>
              <a:defRPr/>
            </a:pPr>
            <a:r>
              <a:rPr lang="vi-VN" i="1" dirty="0">
                <a:solidFill>
                  <a:srgbClr val="000000"/>
                </a:solidFill>
                <a:latin typeface="Times New Roman" panose="02020603050405020304" pitchFamily="18" charset="0"/>
                <a:cs typeface="Times New Roman" panose="02020603050405020304" pitchFamily="18" charset="0"/>
              </a:rPr>
              <a:t>Rồi ba bốn người, sáu bảy người.</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8181646" y="2162346"/>
            <a:ext cx="3752643" cy="1323439"/>
          </a:xfrm>
          <a:prstGeom prst="rect">
            <a:avLst/>
          </a:prstGeom>
          <a:noFill/>
        </p:spPr>
        <p:txBody>
          <a:bodyPr wrap="square" rtlCol="0">
            <a:spAutoFit/>
          </a:bodyPr>
          <a:lstStyle/>
          <a:p>
            <a:pPr algn="just" eaLnBrk="0" fontAlgn="base" hangingPunct="0">
              <a:spcBef>
                <a:spcPct val="0"/>
              </a:spcBef>
              <a:spcAft>
                <a:spcPct val="0"/>
              </a:spcAft>
            </a:pPr>
            <a:r>
              <a:rPr lang="vi-VN" sz="2000" dirty="0">
                <a:solidFill>
                  <a:schemeClr val="bg1"/>
                </a:solidFill>
                <a:latin typeface="Times New Roman" panose="02020603050405020304" pitchFamily="18" charset="0"/>
                <a:cs typeface="Times New Roman" panose="02020603050405020304" pitchFamily="18" charset="0"/>
              </a:rPr>
              <a:t>Tính chất hành động trước tiên của hai người là đuổi theo, rồi số lượng người tham gia sau đó tăng tiếp theo.</a:t>
            </a:r>
          </a:p>
        </p:txBody>
      </p:sp>
      <p:sp>
        <p:nvSpPr>
          <p:cNvPr id="38" name="TextBox 37"/>
          <p:cNvSpPr txBox="1"/>
          <p:nvPr/>
        </p:nvSpPr>
        <p:spPr>
          <a:xfrm>
            <a:off x="5862277" y="3577268"/>
            <a:ext cx="1241048" cy="1200329"/>
          </a:xfrm>
          <a:prstGeom prst="rect">
            <a:avLst/>
          </a:prstGeom>
          <a:noFill/>
        </p:spPr>
        <p:txBody>
          <a:bodyPr wrap="square" rtlCol="0">
            <a:spAutoFit/>
          </a:bodyPr>
          <a:lstStyle/>
          <a:p>
            <a:pPr eaLnBrk="0" fontAlgn="base" hangingPunct="0">
              <a:spcBef>
                <a:spcPct val="0"/>
              </a:spcBef>
              <a:spcAft>
                <a:spcPct val="0"/>
              </a:spcAft>
            </a:pPr>
            <a:r>
              <a:rPr lang="vi-VN" i="1" dirty="0">
                <a:solidFill>
                  <a:srgbClr val="000000"/>
                </a:solidFill>
                <a:latin typeface="Times New Roman" panose="02020603050405020304" pitchFamily="18" charset="0"/>
                <a:cs typeface="Times New Roman" panose="02020603050405020304" pitchFamily="18" charset="0"/>
              </a:rPr>
              <a:t>Còn phải kể cho người khác biết chứ.</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055489" y="3641012"/>
            <a:ext cx="1087886" cy="923330"/>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CN “</a:t>
            </a:r>
            <a:r>
              <a:rPr lang="vi-VN" i="1" dirty="0">
                <a:solidFill>
                  <a:srgbClr val="000000"/>
                </a:solidFill>
                <a:latin typeface="+mj-lt"/>
              </a:rPr>
              <a:t>Ông lão</a:t>
            </a:r>
            <a:r>
              <a:rPr lang="vi-VN" dirty="0">
                <a:solidFill>
                  <a:srgbClr val="000000"/>
                </a:solidFill>
                <a:latin typeface="+mj-lt"/>
              </a:rPr>
              <a:t>".</a:t>
            </a:r>
          </a:p>
        </p:txBody>
      </p:sp>
      <p:sp>
        <p:nvSpPr>
          <p:cNvPr id="40" name="TextBox 39"/>
          <p:cNvSpPr txBox="1"/>
          <p:nvPr/>
        </p:nvSpPr>
        <p:spPr>
          <a:xfrm>
            <a:off x="8143375" y="3633868"/>
            <a:ext cx="4018637" cy="1015663"/>
          </a:xfrm>
          <a:prstGeom prst="rect">
            <a:avLst/>
          </a:prstGeom>
          <a:noFill/>
        </p:spPr>
        <p:txBody>
          <a:bodyPr wrap="square" rtlCol="0">
            <a:spAutoFit/>
          </a:bodyPr>
          <a:lstStyle/>
          <a:p>
            <a:r>
              <a:rPr lang="vi-VN" sz="2000" dirty="0">
                <a:solidFill>
                  <a:schemeClr val="bg1"/>
                </a:solidFill>
                <a:latin typeface="Times New Roman" panose="02020603050405020304" pitchFamily="18" charset="0"/>
                <a:cs typeface="Times New Roman" panose="02020603050405020304" pitchFamily="18" charset="0"/>
              </a:rPr>
              <a:t>Ông lão </a:t>
            </a:r>
            <a:r>
              <a:rPr lang="en-US" sz="2000" dirty="0" err="1" smtClean="0">
                <a:solidFill>
                  <a:schemeClr val="bg1"/>
                </a:solidFill>
                <a:latin typeface="Times New Roman" panose="02020603050405020304" pitchFamily="18" charset="0"/>
                <a:cs typeface="Times New Roman" panose="02020603050405020304" pitchFamily="18" charset="0"/>
              </a:rPr>
              <a:t>kể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ngắn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gọn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nhanh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vội</a:t>
            </a:r>
            <a:r>
              <a:rPr lang="vi-VN" sz="2000" dirty="0" smtClean="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sau đó lại </a:t>
            </a:r>
            <a:r>
              <a:rPr lang="en-US" sz="2000" dirty="0" err="1" smtClean="0">
                <a:solidFill>
                  <a:schemeClr val="bg1"/>
                </a:solidFill>
                <a:latin typeface="Times New Roman" panose="02020603050405020304" pitchFamily="18" charset="0"/>
                <a:cs typeface="Times New Roman" panose="02020603050405020304" pitchFamily="18" charset="0"/>
              </a:rPr>
              <a:t>lật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đật</a:t>
            </a:r>
            <a:r>
              <a:rPr lang="en-US" sz="2000" dirty="0" smtClean="0">
                <a:solidFill>
                  <a:schemeClr val="bg1"/>
                </a:solidFill>
                <a:latin typeface="Times New Roman" panose="02020603050405020304" pitchFamily="18" charset="0"/>
                <a:cs typeface="Times New Roman" panose="02020603050405020304" pitchFamily="18" charset="0"/>
              </a:rPr>
              <a:t> </a:t>
            </a:r>
            <a:r>
              <a:rPr lang="vi-VN" sz="2000" dirty="0" smtClean="0">
                <a:solidFill>
                  <a:schemeClr val="bg1"/>
                </a:solidFill>
                <a:latin typeface="Times New Roman" panose="02020603050405020304" pitchFamily="18" charset="0"/>
                <a:cs typeface="Times New Roman" panose="02020603050405020304" pitchFamily="18" charset="0"/>
              </a:rPr>
              <a:t>rời </a:t>
            </a:r>
            <a:r>
              <a:rPr lang="vi-VN" sz="2000" dirty="0">
                <a:solidFill>
                  <a:schemeClr val="bg1"/>
                </a:solidFill>
                <a:latin typeface="Times New Roman" panose="02020603050405020304" pitchFamily="18" charset="0"/>
                <a:cs typeface="Times New Roman" panose="02020603050405020304" pitchFamily="18" charset="0"/>
              </a:rPr>
              <a:t>khỏi nơi đó để chuyển sang kể tiếp cho người khác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5798495" y="4881755"/>
            <a:ext cx="1225127" cy="1754326"/>
          </a:xfrm>
          <a:prstGeom prst="rect">
            <a:avLst/>
          </a:prstGeom>
          <a:noFill/>
        </p:spPr>
        <p:txBody>
          <a:bodyPr wrap="square" rtlCol="0">
            <a:spAutoFit/>
          </a:bodyPr>
          <a:lstStyle/>
          <a:p>
            <a:pPr eaLnBrk="0" fontAlgn="base" hangingPunct="0">
              <a:spcBef>
                <a:spcPct val="0"/>
              </a:spcBef>
              <a:spcAft>
                <a:spcPct val="0"/>
              </a:spcAft>
            </a:pPr>
            <a:r>
              <a:rPr lang="vi-VN" dirty="0">
                <a:solidFill>
                  <a:srgbClr val="000000"/>
                </a:solidFill>
                <a:latin typeface="Times New Roman" panose="02020603050405020304" pitchFamily="18" charset="0"/>
                <a:cs typeface="Times New Roman" panose="02020603050405020304" pitchFamily="18" charset="0"/>
              </a:rPr>
              <a:t>+ </a:t>
            </a:r>
            <a:r>
              <a:rPr lang="vi-VN" i="1" dirty="0">
                <a:solidFill>
                  <a:srgbClr val="000000"/>
                </a:solidFill>
                <a:latin typeface="Times New Roman" panose="02020603050405020304" pitchFamily="18" charset="0"/>
                <a:cs typeface="Times New Roman" panose="02020603050405020304" pitchFamily="18" charset="0"/>
              </a:rPr>
              <a:t>Ngại, rất ngại.</a:t>
            </a:r>
            <a:endParaRPr lang="vi-VN"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vi-VN" dirty="0">
                <a:solidFill>
                  <a:srgbClr val="000000"/>
                </a:solidFill>
                <a:latin typeface="Times New Roman" panose="02020603050405020304" pitchFamily="18" charset="0"/>
                <a:cs typeface="Times New Roman" panose="02020603050405020304" pitchFamily="18" charset="0"/>
              </a:rPr>
              <a:t>+ </a:t>
            </a:r>
            <a:r>
              <a:rPr lang="vi-VN" i="1" dirty="0">
                <a:solidFill>
                  <a:srgbClr val="000000"/>
                </a:solidFill>
                <a:latin typeface="Times New Roman" panose="02020603050405020304" pitchFamily="18" charset="0"/>
                <a:cs typeface="Times New Roman" panose="02020603050405020304" pitchFamily="18" charset="0"/>
              </a:rPr>
              <a:t>Ban ngày bận bù đầu lên ở cơ quan.</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071403" y="4835588"/>
            <a:ext cx="1016528" cy="923330"/>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CN “</a:t>
            </a:r>
            <a:r>
              <a:rPr lang="vi-VN" i="1" dirty="0">
                <a:solidFill>
                  <a:srgbClr val="000000"/>
                </a:solidFill>
                <a:latin typeface="+mj-lt"/>
              </a:rPr>
              <a:t>Anh</a:t>
            </a:r>
            <a:r>
              <a:rPr lang="vi-VN" dirty="0">
                <a:solidFill>
                  <a:srgbClr val="000000"/>
                </a:solidFill>
                <a:latin typeface="+mj-lt"/>
              </a:rPr>
              <a:t>".</a:t>
            </a:r>
          </a:p>
        </p:txBody>
      </p:sp>
      <p:sp>
        <p:nvSpPr>
          <p:cNvPr id="43" name="TextBox 42"/>
          <p:cNvSpPr txBox="1"/>
          <p:nvPr/>
        </p:nvSpPr>
        <p:spPr>
          <a:xfrm>
            <a:off x="8101262" y="4743582"/>
            <a:ext cx="4090738" cy="2246769"/>
          </a:xfrm>
          <a:prstGeom prst="rect">
            <a:avLst/>
          </a:prstGeom>
          <a:noFill/>
        </p:spPr>
        <p:txBody>
          <a:bodyPr wrap="square" rtlCol="0">
            <a:spAutoFit/>
          </a:bodyPr>
          <a:lstStyle/>
          <a:p>
            <a:pPr algn="just" eaLnBrk="0" fontAlgn="base" hangingPunct="0">
              <a:spcBef>
                <a:spcPct val="0"/>
              </a:spcBef>
              <a:spcAft>
                <a:spcPct val="0"/>
              </a:spcAft>
            </a:pPr>
            <a:r>
              <a:rPr lang="vi-VN" sz="2000" dirty="0">
                <a:solidFill>
                  <a:schemeClr val="bg1"/>
                </a:solidFill>
                <a:latin typeface="Times New Roman" panose="02020603050405020304" pitchFamily="18" charset="0"/>
                <a:cs typeface="Times New Roman" panose="02020603050405020304" pitchFamily="18" charset="0"/>
              </a:rPr>
              <a:t>Anh muốn thực hiện một kế hoạch với vợ con nhưng </a:t>
            </a:r>
            <a:r>
              <a:rPr lang="en-US" sz="2000" dirty="0" err="1" smtClean="0">
                <a:solidFill>
                  <a:schemeClr val="bg1"/>
                </a:solidFill>
                <a:latin typeface="Times New Roman" panose="02020603050405020304" pitchFamily="18" charset="0"/>
                <a:cs typeface="Times New Roman" panose="02020603050405020304" pitchFamily="18" charset="0"/>
              </a:rPr>
              <a:t>chưa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thực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hiện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được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cũng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chẳng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thấy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vợ</a:t>
            </a:r>
            <a:r>
              <a:rPr lang="en-US" sz="2000" dirty="0" smtClean="0">
                <a:solidFill>
                  <a:schemeClr val="bg1"/>
                </a:solidFill>
                <a:latin typeface="Times New Roman" panose="02020603050405020304" pitchFamily="18" charset="0"/>
                <a:cs typeface="Times New Roman" panose="02020603050405020304" pitchFamily="18" charset="0"/>
              </a:rPr>
              <a:t> con </a:t>
            </a:r>
            <a:r>
              <a:rPr lang="en-US" sz="2000" dirty="0" err="1" smtClean="0">
                <a:solidFill>
                  <a:schemeClr val="bg1"/>
                </a:solidFill>
                <a:latin typeface="Times New Roman" panose="02020603050405020304" pitchFamily="18" charset="0"/>
                <a:cs typeface="Times New Roman" panose="02020603050405020304" pitchFamily="18" charset="0"/>
              </a:rPr>
              <a:t>nhắc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đến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Khi</a:t>
            </a:r>
            <a:r>
              <a:rPr lang="en-US" sz="2000" dirty="0" smtClean="0">
                <a:solidFill>
                  <a:schemeClr val="bg1"/>
                </a:solidFill>
                <a:latin typeface="Times New Roman" panose="02020603050405020304" pitchFamily="18" charset="0"/>
                <a:cs typeface="Times New Roman" panose="02020603050405020304" pitchFamily="18" charset="0"/>
              </a:rPr>
              <a:t> ý </a:t>
            </a:r>
            <a:r>
              <a:rPr lang="en-US" sz="2000" dirty="0" err="1" smtClean="0">
                <a:solidFill>
                  <a:schemeClr val="bg1"/>
                </a:solidFill>
                <a:latin typeface="Times New Roman" panose="02020603050405020304" pitchFamily="18" charset="0"/>
                <a:cs typeface="Times New Roman" panose="02020603050405020304" pitchFamily="18" charset="0"/>
              </a:rPr>
              <a:t>định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nhạt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anh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bắt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đầu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thấy</a:t>
            </a:r>
            <a:r>
              <a:rPr lang="en-US" sz="2000" dirty="0" smtClean="0">
                <a:solidFill>
                  <a:schemeClr val="bg1"/>
                </a:solidFill>
                <a:latin typeface="Times New Roman" panose="02020603050405020304" pitchFamily="18" charset="0"/>
                <a:cs typeface="Times New Roman" panose="02020603050405020304" pitchFamily="18" charset="0"/>
              </a:rPr>
              <a:t> </a:t>
            </a:r>
            <a:r>
              <a:rPr lang="vi-VN" sz="2000" dirty="0" smtClean="0">
                <a:solidFill>
                  <a:schemeClr val="bg1"/>
                </a:solidFill>
                <a:latin typeface="Times New Roman" panose="02020603050405020304" pitchFamily="18" charset="0"/>
                <a:cs typeface="Times New Roman" panose="02020603050405020304" pitchFamily="18" charset="0"/>
              </a:rPr>
              <a:t>ngại</a:t>
            </a:r>
            <a:r>
              <a:rPr lang="vi-VN" sz="2000" dirty="0">
                <a:solidFill>
                  <a:schemeClr val="bg1"/>
                </a:solidFill>
                <a:latin typeface="Times New Roman" panose="02020603050405020304" pitchFamily="18" charset="0"/>
                <a:cs typeface="Times New Roman" panose="02020603050405020304" pitchFamily="18" charset="0"/>
              </a:rPr>
              <a:t>, lười và sự bận rộn vào ban ngày khiến ý định đó trở nên khó khăn.</a:t>
            </a:r>
          </a:p>
        </p:txBody>
      </p:sp>
    </p:spTree>
    <p:extLst>
      <p:ext uri="{BB962C8B-B14F-4D97-AF65-F5344CB8AC3E}">
        <p14:creationId xmlns:p14="http://schemas.microsoft.com/office/powerpoint/2010/main" val="1727297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9020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801960" y="5144"/>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154908" y="59846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5956" y="924879"/>
            <a:ext cx="6096000" cy="593312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just" eaLnBrk="0" fontAlgn="base" hangingPunct="0">
              <a:spcBef>
                <a:spcPct val="0"/>
              </a:spcBef>
              <a:spcAft>
                <a:spcPct val="0"/>
              </a:spcAft>
            </a:pPr>
            <a:r>
              <a:rPr lang="en-US" sz="2400" b="1" kern="0" dirty="0" smtClean="0">
                <a:solidFill>
                  <a:srgbClr val="002060"/>
                </a:solidFill>
                <a:latin typeface="Times New Roman" panose="02020603050405020304" pitchFamily="18" charset="0"/>
                <a:cs typeface="Times New Roman" panose="02020603050405020304" pitchFamily="18" charset="0"/>
              </a:rPr>
              <a:t>BÀI TẬP 3/... </a:t>
            </a:r>
            <a:r>
              <a:rPr lang="vi-VN" sz="2400" i="1" kern="0" dirty="0" smtClean="0">
                <a:solidFill>
                  <a:srgbClr val="FF0000"/>
                </a:solidFill>
                <a:latin typeface="Times New Roman" panose="02020603050405020304" pitchFamily="18" charset="0"/>
                <a:cs typeface="Times New Roman" panose="02020603050405020304" pitchFamily="18" charset="0"/>
              </a:rPr>
              <a:t>Tìm câu đặc biệt trong những câu dưới đây. Chỉ ra ý nghĩa, tác dụng của mỗi câu đặc biệt tìm được.</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a) </a:t>
            </a:r>
            <a:r>
              <a:rPr lang="vi-VN" sz="2400" i="1" kern="0" dirty="0" smtClean="0">
                <a:solidFill>
                  <a:srgbClr val="333333"/>
                </a:solidFill>
                <a:latin typeface="Times New Roman" panose="02020603050405020304" pitchFamily="18" charset="0"/>
                <a:cs typeface="Times New Roman" panose="02020603050405020304" pitchFamily="18" charset="0"/>
              </a:rPr>
              <a:t>Chao ôi! Ông lão nhớ làng, nhớ cái làng quá.</a:t>
            </a:r>
            <a:r>
              <a:rPr lang="vi-VN" sz="2400" kern="0" dirty="0" smtClean="0">
                <a:solidFill>
                  <a:srgbClr val="333333"/>
                </a:solidFill>
                <a:latin typeface="Times New Roman" panose="02020603050405020304" pitchFamily="18" charset="0"/>
                <a:cs typeface="Times New Roman" panose="02020603050405020304" pitchFamily="18" charset="0"/>
              </a:rPr>
              <a:t> (Kim Lân)</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b) </a:t>
            </a:r>
            <a:r>
              <a:rPr lang="vi-VN" sz="2400" i="1" kern="0" dirty="0" smtClean="0">
                <a:solidFill>
                  <a:srgbClr val="333333"/>
                </a:solidFill>
                <a:latin typeface="Times New Roman" panose="02020603050405020304" pitchFamily="18" charset="0"/>
                <a:cs typeface="Times New Roman" panose="02020603050405020304" pitchFamily="18" charset="0"/>
              </a:rPr>
              <a:t>Khốn nạn! Nào tôi có tiếc gì đâu?</a:t>
            </a:r>
            <a:r>
              <a:rPr lang="vi-VN" sz="2400" kern="0" dirty="0" smtClean="0">
                <a:solidFill>
                  <a:srgbClr val="333333"/>
                </a:solidFill>
                <a:latin typeface="Times New Roman" panose="02020603050405020304" pitchFamily="18" charset="0"/>
                <a:cs typeface="Times New Roman" panose="02020603050405020304" pitchFamily="18" charset="0"/>
              </a:rPr>
              <a:t> (Ngô Tất Tố)</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c) </a:t>
            </a:r>
            <a:r>
              <a:rPr lang="vi-VN" sz="2400" i="1" kern="0" dirty="0" smtClean="0">
                <a:solidFill>
                  <a:srgbClr val="333333"/>
                </a:solidFill>
                <a:latin typeface="Times New Roman" panose="02020603050405020304" pitchFamily="18" charset="0"/>
                <a:cs typeface="Times New Roman" panose="02020603050405020304" pitchFamily="18" charset="0"/>
              </a:rPr>
              <a:t>Thu! Để ba con đi.</a:t>
            </a:r>
            <a:r>
              <a:rPr lang="vi-VN" sz="2400" kern="0" dirty="0" smtClean="0">
                <a:solidFill>
                  <a:srgbClr val="333333"/>
                </a:solidFill>
                <a:latin typeface="Times New Roman" panose="02020603050405020304" pitchFamily="18" charset="0"/>
                <a:cs typeface="Times New Roman" panose="02020603050405020304" pitchFamily="18" charset="0"/>
              </a:rPr>
              <a:t> (Nguyễn Quang Sáng)</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d) </a:t>
            </a:r>
            <a:r>
              <a:rPr lang="vi-VN" sz="2400" i="1" kern="0" dirty="0" smtClean="0">
                <a:solidFill>
                  <a:srgbClr val="333333"/>
                </a:solidFill>
                <a:latin typeface="Times New Roman" panose="02020603050405020304" pitchFamily="18" charset="0"/>
                <a:cs typeface="Times New Roman" panose="02020603050405020304" pitchFamily="18" charset="0"/>
              </a:rPr>
              <a:t>Cây tre Việt Nam! Cây tre xanh, nhũn nhặn, ngay thẳng, thuỷ chung, can đảm.</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(Thép Mới)</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e) </a:t>
            </a:r>
            <a:r>
              <a:rPr lang="vi-VN" sz="2400" i="1" kern="0" dirty="0" smtClean="0">
                <a:solidFill>
                  <a:srgbClr val="333333"/>
                </a:solidFill>
                <a:latin typeface="Times New Roman" panose="02020603050405020304" pitchFamily="18" charset="0"/>
                <a:cs typeface="Times New Roman" panose="02020603050405020304" pitchFamily="18" charset="0"/>
              </a:rPr>
              <a:t>Một đêm mùa xuân. Trên dòng sông êm ả, cái đ</a:t>
            </a:r>
            <a:r>
              <a:rPr lang="en-US" sz="2400" i="1" kern="0" dirty="0" smtClean="0">
                <a:solidFill>
                  <a:srgbClr val="333333"/>
                </a:solidFill>
                <a:latin typeface="Times New Roman" panose="02020603050405020304" pitchFamily="18" charset="0"/>
                <a:cs typeface="Times New Roman" panose="02020603050405020304" pitchFamily="18" charset="0"/>
              </a:rPr>
              <a:t>ò</a:t>
            </a:r>
            <a:r>
              <a:rPr lang="vi-VN" sz="2400" i="1" kern="0" dirty="0" smtClean="0">
                <a:solidFill>
                  <a:srgbClr val="333333"/>
                </a:solidFill>
                <a:latin typeface="Times New Roman" panose="02020603050405020304" pitchFamily="18" charset="0"/>
                <a:cs typeface="Times New Roman" panose="02020603050405020304" pitchFamily="18" charset="0"/>
              </a:rPr>
              <a:t> cũ của bác tài Phán từ từ trôi.</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(Nguyên Hồng)</a:t>
            </a:r>
          </a:p>
          <a:p>
            <a:pPr eaLnBrk="0" fontAlgn="base" hangingPunct="0">
              <a:spcBef>
                <a:spcPct val="0"/>
              </a:spcBef>
              <a:spcAft>
                <a:spcPct val="0"/>
              </a:spcAft>
            </a:pP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698009541"/>
              </p:ext>
            </p:extLst>
          </p:nvPr>
        </p:nvGraphicFramePr>
        <p:xfrm>
          <a:off x="6060044" y="964911"/>
          <a:ext cx="6101968" cy="5836167"/>
        </p:xfrm>
        <a:graphic>
          <a:graphicData uri="http://schemas.openxmlformats.org/drawingml/2006/table">
            <a:tbl>
              <a:tblPr firstRow="1" bandRow="1"/>
              <a:tblGrid>
                <a:gridCol w="700172"/>
                <a:gridCol w="1362137"/>
                <a:gridCol w="4039659"/>
              </a:tblGrid>
              <a:tr h="889647">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tx1"/>
                          </a:solidFill>
                          <a:effectLst/>
                          <a:latin typeface="Times New Roman" panose="02020603050405020304" pitchFamily="18" charset="0"/>
                          <a:cs typeface="Times New Roman" panose="02020603050405020304" pitchFamily="18" charset="0"/>
                        </a:rPr>
                        <a:t>Câu</a:t>
                      </a:r>
                      <a:endPar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âu đặc biệt </a:t>
                      </a:r>
                      <a:endPar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Ý</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nghĩa, tác dụng</a:t>
                      </a: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của mỗi câu đặc biệt</a:t>
                      </a:r>
                      <a:endPar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r>
              <a:tr h="855287">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a</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1068946">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b</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8628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c</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812384">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128790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bl>
          </a:graphicData>
        </a:graphic>
      </p:graphicFrame>
      <p:pic>
        <p:nvPicPr>
          <p:cNvPr id="23" name="Picture 22"/>
          <p:cNvPicPr>
            <a:picLocks noChangeAspect="1"/>
          </p:cNvPicPr>
          <p:nvPr/>
        </p:nvPicPr>
        <p:blipFill>
          <a:blip r:embed="rId4"/>
          <a:stretch>
            <a:fillRect/>
          </a:stretch>
        </p:blipFill>
        <p:spPr>
          <a:xfrm>
            <a:off x="6781921" y="2171877"/>
            <a:ext cx="1292464" cy="499915"/>
          </a:xfrm>
          <a:prstGeom prst="rect">
            <a:avLst/>
          </a:prstGeom>
        </p:spPr>
      </p:pic>
      <p:sp>
        <p:nvSpPr>
          <p:cNvPr id="24" name="TextBox 23"/>
          <p:cNvSpPr txBox="1"/>
          <p:nvPr/>
        </p:nvSpPr>
        <p:spPr>
          <a:xfrm>
            <a:off x="8189023" y="1864478"/>
            <a:ext cx="3953279" cy="1015663"/>
          </a:xfrm>
          <a:prstGeom prst="rect">
            <a:avLst/>
          </a:prstGeom>
          <a:noFill/>
        </p:spPr>
        <p:txBody>
          <a:bodyPr wrap="square" rtlCol="0">
            <a:spAutoFit/>
          </a:bodyPr>
          <a:lstStyle/>
          <a:p>
            <a:pPr lvl="0"/>
            <a:r>
              <a:rPr lang="vi-VN" sz="2000" dirty="0">
                <a:latin typeface="Times New Roman" panose="02020603050405020304" pitchFamily="18" charset="0"/>
                <a:ea typeface="Courier New" panose="02070309020205020404" pitchFamily="49" charset="0"/>
                <a:cs typeface="Times New Roman" panose="02020603050405020304" pitchFamily="18" charset="0"/>
              </a:rPr>
              <a:t>lời than,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ea typeface="Courier New" panose="02070309020205020404" pitchFamily="49" charset="0"/>
                <a:cs typeface="Times New Roman" panose="02020603050405020304" pitchFamily="18" charset="0"/>
              </a:rPr>
              <a:t>cảm </a:t>
            </a:r>
            <a:r>
              <a:rPr lang="vi-VN" sz="2000" dirty="0" smtClean="0">
                <a:latin typeface="Times New Roman" panose="02020603050405020304" pitchFamily="18" charset="0"/>
                <a:ea typeface="Courier New" panose="02070309020205020404" pitchFamily="49" charset="0"/>
                <a:cs typeface="Times New Roman" panose="02020603050405020304" pitchFamily="18" charset="0"/>
              </a:rPr>
              <a:t>xúc</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cái</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nỗi</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nhớ</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endParaRPr lang="en-US" sz="2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689724" y="3081164"/>
            <a:ext cx="1506828" cy="369332"/>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Khốn nạn!"</a:t>
            </a:r>
            <a:endParaRPr lang="vi-VN" dirty="0">
              <a:solidFill>
                <a:srgbClr val="000000"/>
              </a:solidFill>
              <a:latin typeface="Roboto"/>
            </a:endParaRPr>
          </a:p>
        </p:txBody>
      </p:sp>
      <p:sp>
        <p:nvSpPr>
          <p:cNvPr id="26" name="TextBox 25"/>
          <p:cNvSpPr txBox="1"/>
          <p:nvPr/>
        </p:nvSpPr>
        <p:spPr>
          <a:xfrm>
            <a:off x="8079085" y="2810504"/>
            <a:ext cx="4133929" cy="1015663"/>
          </a:xfrm>
          <a:prstGeom prst="rect">
            <a:avLst/>
          </a:prstGeom>
          <a:noFill/>
        </p:spPr>
        <p:txBody>
          <a:bodyPr wrap="square" rtlCol="0">
            <a:spAutoFit/>
          </a:bodyPr>
          <a:lstStyle/>
          <a:p>
            <a:pPr algn="just" eaLnBrk="0" fontAlgn="base" hangingPunct="0">
              <a:spcBef>
                <a:spcPct val="0"/>
              </a:spcBef>
              <a:spcAft>
                <a:spcPct val="0"/>
              </a:spcAft>
            </a:pPr>
            <a:r>
              <a:rPr lang="vi-VN" sz="2000" dirty="0">
                <a:latin typeface="Times New Roman" panose="02020603050405020304" pitchFamily="18" charset="0"/>
                <a:ea typeface="Courier New" panose="02070309020205020404" pitchFamily="49" charset="0"/>
                <a:cs typeface="Times New Roman" panose="02020603050405020304" pitchFamily="18" charset="0"/>
              </a:rPr>
              <a:t>lời than,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sự </a:t>
            </a:r>
            <a:r>
              <a:rPr lang="vi-VN" sz="2000" dirty="0">
                <a:latin typeface="Times New Roman" panose="02020603050405020304" pitchFamily="18" charset="0"/>
                <a:cs typeface="Times New Roman" panose="02020603050405020304" pitchFamily="18" charset="0"/>
              </a:rPr>
              <a:t>phẫn nộ, tức giận trước hành động không tốt của người khác hoặc của bản thân.</a:t>
            </a:r>
          </a:p>
        </p:txBody>
      </p:sp>
      <p:sp>
        <p:nvSpPr>
          <p:cNvPr id="27" name="TextBox 26"/>
          <p:cNvSpPr txBox="1"/>
          <p:nvPr/>
        </p:nvSpPr>
        <p:spPr>
          <a:xfrm>
            <a:off x="6914253" y="4101844"/>
            <a:ext cx="1282299" cy="369332"/>
          </a:xfrm>
          <a:prstGeom prst="rect">
            <a:avLst/>
          </a:prstGeom>
          <a:noFill/>
        </p:spPr>
        <p:txBody>
          <a:bodyPr wrap="square" rtlCol="0">
            <a:spAutoFit/>
          </a:bodyPr>
          <a:lstStyle/>
          <a:p>
            <a:pPr lvl="0"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Thu!</a:t>
            </a:r>
            <a:r>
              <a:rPr lang="vi-VN" dirty="0">
                <a:solidFill>
                  <a:srgbClr val="000000"/>
                </a:solidFill>
                <a:latin typeface="Roboto"/>
              </a:rPr>
              <a:t>"</a:t>
            </a:r>
          </a:p>
        </p:txBody>
      </p:sp>
      <p:sp>
        <p:nvSpPr>
          <p:cNvPr id="28" name="TextBox 27"/>
          <p:cNvSpPr txBox="1"/>
          <p:nvPr/>
        </p:nvSpPr>
        <p:spPr>
          <a:xfrm>
            <a:off x="8121114" y="3911078"/>
            <a:ext cx="4091900" cy="707886"/>
          </a:xfrm>
          <a:prstGeom prst="rect">
            <a:avLst/>
          </a:prstGeom>
          <a:noFill/>
        </p:spPr>
        <p:txBody>
          <a:bodyPr wrap="square" rtlCol="0">
            <a:spAutoFit/>
          </a:bodyPr>
          <a:lstStyle/>
          <a:p>
            <a:pPr lvl="0" algn="just" eaLnBrk="0" fontAlgn="base" hangingPunct="0">
              <a:spcBef>
                <a:spcPct val="0"/>
              </a:spcBef>
              <a:spcAft>
                <a:spcPct val="0"/>
              </a:spcAft>
            </a:pPr>
            <a:r>
              <a:rPr lang="vi-VN" sz="2000" dirty="0">
                <a:latin typeface="Times New Roman" panose="02020603050405020304" pitchFamily="18" charset="0"/>
                <a:cs typeface="Times New Roman" panose="02020603050405020304" pitchFamily="18" charset="0"/>
              </a:rPr>
              <a:t>lời </a:t>
            </a:r>
            <a:r>
              <a:rPr lang="vi-VN" sz="2000" dirty="0" smtClean="0">
                <a:latin typeface="Times New Roman" panose="02020603050405020304" pitchFamily="18" charset="0"/>
                <a:cs typeface="Times New Roman" panose="02020603050405020304" pitchFamily="18" charset="0"/>
              </a:rPr>
              <a:t>gọi</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nghe,kêu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smtClean="0"/>
              <a:t> </a:t>
            </a:r>
            <a:endParaRPr lang="vi-VN" sz="2000" dirty="0">
              <a:latin typeface="Roboto"/>
            </a:endParaRPr>
          </a:p>
        </p:txBody>
      </p:sp>
      <p:sp>
        <p:nvSpPr>
          <p:cNvPr id="29" name="TextBox 28"/>
          <p:cNvSpPr txBox="1"/>
          <p:nvPr/>
        </p:nvSpPr>
        <p:spPr>
          <a:xfrm>
            <a:off x="6781921" y="4772193"/>
            <a:ext cx="1292464" cy="646331"/>
          </a:xfrm>
          <a:prstGeom prst="rect">
            <a:avLst/>
          </a:prstGeom>
          <a:noFill/>
        </p:spPr>
        <p:txBody>
          <a:bodyPr wrap="square" rtlCol="0">
            <a:spAutoFit/>
          </a:bodyPr>
          <a:lstStyle/>
          <a:p>
            <a:pPr lvl="0"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Cây tre Việt Nam!</a:t>
            </a:r>
            <a:r>
              <a:rPr lang="vi-VN" dirty="0">
                <a:solidFill>
                  <a:srgbClr val="000000"/>
                </a:solidFill>
                <a:latin typeface="Roboto"/>
              </a:rPr>
              <a:t>"</a:t>
            </a:r>
          </a:p>
        </p:txBody>
      </p:sp>
      <p:sp>
        <p:nvSpPr>
          <p:cNvPr id="30" name="TextBox 29"/>
          <p:cNvSpPr txBox="1"/>
          <p:nvPr/>
        </p:nvSpPr>
        <p:spPr>
          <a:xfrm>
            <a:off x="8089370" y="4756695"/>
            <a:ext cx="4084685" cy="707886"/>
          </a:xfrm>
          <a:prstGeom prst="rect">
            <a:avLst/>
          </a:prstGeom>
          <a:noFill/>
        </p:spPr>
        <p:txBody>
          <a:bodyPr wrap="square" rtlCol="0">
            <a:spAutoFit/>
          </a:bodyPr>
          <a:lstStyle/>
          <a:p>
            <a:pPr lvl="0" algn="just" eaLnBrk="0" fontAlgn="base" hangingPunct="0">
              <a:spcBef>
                <a:spcPct val="0"/>
              </a:spcBef>
              <a:spcAft>
                <a:spcPct val="0"/>
              </a:spcAft>
            </a:pPr>
            <a:r>
              <a:rPr lang="en-US" sz="2000" dirty="0" err="1" smtClean="0">
                <a:latin typeface="Times New Roman" panose="02020603050405020304" pitchFamily="18" charset="0"/>
                <a:cs typeface="Times New Roman" panose="02020603050405020304" pitchFamily="18" charset="0"/>
              </a:rPr>
              <a:t>thông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endParaRPr lang="vi-VN" sz="2000" dirty="0">
              <a:latin typeface="Roboto"/>
            </a:endParaRPr>
          </a:p>
        </p:txBody>
      </p:sp>
      <p:sp>
        <p:nvSpPr>
          <p:cNvPr id="31" name="TextBox 30"/>
          <p:cNvSpPr txBox="1"/>
          <p:nvPr/>
        </p:nvSpPr>
        <p:spPr>
          <a:xfrm>
            <a:off x="6686027" y="5776706"/>
            <a:ext cx="1403343" cy="646331"/>
          </a:xfrm>
          <a:prstGeom prst="rect">
            <a:avLst/>
          </a:prstGeom>
          <a:noFill/>
        </p:spPr>
        <p:txBody>
          <a:bodyPr wrap="square" rtlCol="0">
            <a:spAutoFit/>
          </a:bodyPr>
          <a:lstStyle/>
          <a:p>
            <a:pPr lvl="0" algn="just" eaLnBrk="0" fontAlgn="base" hangingPunct="0">
              <a:spcBef>
                <a:spcPct val="0"/>
              </a:spcBef>
              <a:spcAft>
                <a:spcPct val="0"/>
              </a:spcAft>
            </a:pPr>
            <a:r>
              <a:rPr lang="vi-VN">
                <a:solidFill>
                  <a:srgbClr val="000000"/>
                </a:solidFill>
                <a:latin typeface="Roboto"/>
              </a:rPr>
              <a:t>"</a:t>
            </a:r>
            <a:r>
              <a:rPr lang="vi-VN" i="1">
                <a:solidFill>
                  <a:srgbClr val="000000"/>
                </a:solidFill>
                <a:latin typeface="Roboto"/>
              </a:rPr>
              <a:t>Một đêm mùa xuân."</a:t>
            </a:r>
            <a:endParaRPr lang="vi-VN" dirty="0">
              <a:solidFill>
                <a:srgbClr val="000000"/>
              </a:solidFill>
              <a:latin typeface="Roboto"/>
            </a:endParaRPr>
          </a:p>
        </p:txBody>
      </p:sp>
      <p:sp>
        <p:nvSpPr>
          <p:cNvPr id="32" name="TextBox 31"/>
          <p:cNvSpPr txBox="1"/>
          <p:nvPr/>
        </p:nvSpPr>
        <p:spPr>
          <a:xfrm>
            <a:off x="8121114" y="5464581"/>
            <a:ext cx="4084685" cy="1323439"/>
          </a:xfrm>
          <a:prstGeom prst="rect">
            <a:avLst/>
          </a:prstGeom>
          <a:noFill/>
        </p:spPr>
        <p:txBody>
          <a:bodyPr wrap="square" rtlCol="0">
            <a:spAutoFit/>
          </a:bodyPr>
          <a:lstStyle/>
          <a:p>
            <a:pPr lvl="0" algn="just" eaLnBrk="0" fontAlgn="base" hangingPunct="0">
              <a:spcBef>
                <a:spcPct val="0"/>
              </a:spcBef>
              <a:spcAft>
                <a:spcPct val="0"/>
              </a:spcAft>
            </a:pP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endParaRPr lang="vi-VN" sz="2000" dirty="0">
              <a:latin typeface="Roboto"/>
            </a:endParaRPr>
          </a:p>
        </p:txBody>
      </p:sp>
    </p:spTree>
    <p:extLst>
      <p:ext uri="{BB962C8B-B14F-4D97-AF65-F5344CB8AC3E}">
        <p14:creationId xmlns:p14="http://schemas.microsoft.com/office/powerpoint/2010/main" val="429284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752600" y="2400301"/>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68" name="Text Box 4"/>
          <p:cNvSpPr txBox="1">
            <a:spLocks noChangeArrowheads="1"/>
          </p:cNvSpPr>
          <p:nvPr/>
        </p:nvSpPr>
        <p:spPr bwMode="auto">
          <a:xfrm>
            <a:off x="2819400" y="22860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69" name="Text Box 5"/>
          <p:cNvSpPr txBox="1">
            <a:spLocks noChangeArrowheads="1"/>
          </p:cNvSpPr>
          <p:nvPr/>
        </p:nvSpPr>
        <p:spPr bwMode="auto">
          <a:xfrm>
            <a:off x="2971800" y="24003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70" name="Text Box 6"/>
          <p:cNvSpPr txBox="1">
            <a:spLocks noChangeArrowheads="1"/>
          </p:cNvSpPr>
          <p:nvPr/>
        </p:nvSpPr>
        <p:spPr bwMode="auto">
          <a:xfrm>
            <a:off x="2819400" y="24384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71" name="Text Box 7"/>
          <p:cNvSpPr txBox="1">
            <a:spLocks noChangeArrowheads="1"/>
          </p:cNvSpPr>
          <p:nvPr/>
        </p:nvSpPr>
        <p:spPr bwMode="auto">
          <a:xfrm>
            <a:off x="6324600" y="2514600"/>
            <a:ext cx="4343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spcBef>
                <a:spcPct val="0"/>
              </a:spcBef>
              <a:spcAft>
                <a:spcPct val="0"/>
              </a:spcAft>
            </a:pPr>
            <a:endParaRPr lang="en-US" b="1" i="1" dirty="0">
              <a:solidFill>
                <a:srgbClr val="000000"/>
              </a:solidFill>
              <a:cs typeface="Times New Roman" panose="02020603050405020304" pitchFamily="18" charset="0"/>
            </a:endParaRPr>
          </a:p>
          <a:p>
            <a:pPr fontAlgn="base">
              <a:spcBef>
                <a:spcPct val="0"/>
              </a:spcBef>
              <a:spcAft>
                <a:spcPct val="0"/>
              </a:spcAft>
            </a:pPr>
            <a:endParaRPr lang="en-US" b="1" i="1" dirty="0">
              <a:solidFill>
                <a:srgbClr val="000000"/>
              </a:solidFill>
              <a:cs typeface="Times New Roman" panose="02020603050405020304" pitchFamily="18" charset="0"/>
            </a:endParaRPr>
          </a:p>
          <a:p>
            <a:pPr fontAlgn="base">
              <a:spcBef>
                <a:spcPct val="50000"/>
              </a:spcBef>
              <a:spcAft>
                <a:spcPct val="0"/>
              </a:spcAft>
            </a:pPr>
            <a:endParaRPr lang="en-US" dirty="0">
              <a:solidFill>
                <a:srgbClr val="000000"/>
              </a:solidFill>
              <a:cs typeface="Times New Roman" panose="02020603050405020304" pitchFamily="18" charset="0"/>
            </a:endParaRPr>
          </a:p>
        </p:txBody>
      </p:sp>
      <p:sp>
        <p:nvSpPr>
          <p:cNvPr id="11272" name="Rectangle 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endParaRPr>
          </a:p>
        </p:txBody>
      </p:sp>
      <p:sp>
        <p:nvSpPr>
          <p:cNvPr id="11273" name="Rectangle 9"/>
          <p:cNvSpPr>
            <a:spLocks noChangeArrowheads="1"/>
          </p:cNvSpPr>
          <p:nvPr/>
        </p:nvSpPr>
        <p:spPr bwMode="auto">
          <a:xfrm>
            <a:off x="1524001" y="41385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4" name="Rectangle 10"/>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5" name="Rectangle 11"/>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6" name="Rectangle 12"/>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7" name="Rectangle 13"/>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8" name="Rectangle 14"/>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9" name="Rectangle 15"/>
          <p:cNvSpPr>
            <a:spLocks noChangeArrowheads="1"/>
          </p:cNvSpPr>
          <p:nvPr/>
        </p:nvSpPr>
        <p:spPr bwMode="auto">
          <a:xfrm>
            <a:off x="1524001" y="41195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80" name="Rectangle 16"/>
          <p:cNvSpPr>
            <a:spLocks noChangeArrowheads="1"/>
          </p:cNvSpPr>
          <p:nvPr/>
        </p:nvSpPr>
        <p:spPr bwMode="auto">
          <a:xfrm>
            <a:off x="1524001" y="4143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pic>
        <p:nvPicPr>
          <p:cNvPr id="36892" name="Picture 28">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496425" y="746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9" descr="taodonghokim"/>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8105776" y="4438650"/>
            <a:ext cx="25622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0"/>
          <p:cNvGrpSpPr>
            <a:grpSpLocks/>
          </p:cNvGrpSpPr>
          <p:nvPr/>
        </p:nvGrpSpPr>
        <p:grpSpPr bwMode="auto">
          <a:xfrm>
            <a:off x="9413875" y="4654550"/>
            <a:ext cx="76200" cy="1752600"/>
            <a:chOff x="2400" y="288"/>
            <a:chExt cx="48" cy="1104"/>
          </a:xfrm>
        </p:grpSpPr>
        <p:sp>
          <p:nvSpPr>
            <p:cNvPr id="11304" name="Line 31"/>
            <p:cNvSpPr>
              <a:spLocks noChangeShapeType="1"/>
            </p:cNvSpPr>
            <p:nvPr/>
          </p:nvSpPr>
          <p:spPr bwMode="auto">
            <a:xfrm flipH="1" flipV="1">
              <a:off x="2408" y="288"/>
              <a:ext cx="22" cy="107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cs typeface="Times New Roman" panose="02020603050405020304" pitchFamily="18" charset="0"/>
              </a:endParaRPr>
            </a:p>
          </p:txBody>
        </p:sp>
        <p:pic>
          <p:nvPicPr>
            <p:cNvPr id="11305" name="Picture 32" descr="taodonghokim"/>
            <p:cNvPicPr>
              <a:picLocks noChangeAspect="1" noChangeArrowheads="1"/>
            </p:cNvPicPr>
            <p:nvPr/>
          </p:nvPicPr>
          <p:blipFill>
            <a:blip r:embed="rId5">
              <a:extLst>
                <a:ext uri="{28A0092B-C50C-407E-A947-70E740481C1C}">
                  <a14:useLocalDpi xmlns:a14="http://schemas.microsoft.com/office/drawing/2010/main" val="0"/>
                </a:ext>
              </a:extLst>
            </a:blip>
            <a:srcRect l="35687" t="53543" r="52417" b="8661"/>
            <a:stretch>
              <a:fillRect/>
            </a:stretch>
          </p:blipFill>
          <p:spPr bwMode="auto">
            <a:xfrm>
              <a:off x="2400" y="816"/>
              <a:ext cx="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9" name="Oval 33"/>
          <p:cNvSpPr>
            <a:spLocks noChangeArrowheads="1"/>
          </p:cNvSpPr>
          <p:nvPr/>
        </p:nvSpPr>
        <p:spPr bwMode="auto">
          <a:xfrm>
            <a:off x="9296400" y="5410200"/>
            <a:ext cx="330200" cy="30480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36898" name="Text Box 34"/>
          <p:cNvSpPr txBox="1">
            <a:spLocks noChangeArrowheads="1"/>
          </p:cNvSpPr>
          <p:nvPr/>
        </p:nvSpPr>
        <p:spPr bwMode="auto">
          <a:xfrm>
            <a:off x="1828800" y="5638801"/>
            <a:ext cx="525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lnSpc>
                <a:spcPct val="115000"/>
              </a:lnSpc>
              <a:spcBef>
                <a:spcPct val="50000"/>
              </a:spcBef>
              <a:spcAft>
                <a:spcPct val="0"/>
              </a:spcAft>
            </a:pPr>
            <a:r>
              <a:rPr lang="en-US" b="1">
                <a:solidFill>
                  <a:srgbClr val="000000"/>
                </a:solidFill>
                <a:cs typeface="Times New Roman" panose="02020603050405020304" pitchFamily="18" charset="0"/>
              </a:rPr>
              <a:t>Thời gian thảo luận : 3 phút</a:t>
            </a:r>
          </a:p>
        </p:txBody>
      </p:sp>
      <p:sp>
        <p:nvSpPr>
          <p:cNvPr id="36899" name="Text Box 35"/>
          <p:cNvSpPr txBox="1">
            <a:spLocks noChangeArrowheads="1"/>
          </p:cNvSpPr>
          <p:nvPr/>
        </p:nvSpPr>
        <p:spPr bwMode="auto">
          <a:xfrm>
            <a:off x="2971800" y="34705"/>
            <a:ext cx="4267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lnSpc>
                <a:spcPct val="115000"/>
              </a:lnSpc>
              <a:spcBef>
                <a:spcPct val="50000"/>
              </a:spcBef>
              <a:spcAft>
                <a:spcPct val="0"/>
              </a:spcAft>
            </a:pPr>
            <a:r>
              <a:rPr lang="en-US" b="1" dirty="0">
                <a:solidFill>
                  <a:srgbClr val="000000"/>
                </a:solidFill>
                <a:cs typeface="Times New Roman" panose="02020603050405020304" pitchFamily="18" charset="0"/>
              </a:rPr>
              <a:t>THẢO LUẬN NHÓM</a:t>
            </a:r>
          </a:p>
        </p:txBody>
      </p:sp>
      <p:sp>
        <p:nvSpPr>
          <p:cNvPr id="11292" name="Oval 46"/>
          <p:cNvSpPr>
            <a:spLocks noChangeArrowheads="1"/>
          </p:cNvSpPr>
          <p:nvPr/>
        </p:nvSpPr>
        <p:spPr bwMode="auto">
          <a:xfrm>
            <a:off x="9296400" y="5410200"/>
            <a:ext cx="330200" cy="30480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36912" name="Text Box 48"/>
          <p:cNvSpPr txBox="1">
            <a:spLocks noChangeArrowheads="1"/>
          </p:cNvSpPr>
          <p:nvPr/>
        </p:nvSpPr>
        <p:spPr bwMode="auto">
          <a:xfrm>
            <a:off x="6705600" y="5943600"/>
            <a:ext cx="1600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lnSpc>
                <a:spcPct val="115000"/>
              </a:lnSpc>
              <a:spcBef>
                <a:spcPct val="50000"/>
              </a:spcBef>
              <a:spcAft>
                <a:spcPct val="0"/>
              </a:spcAft>
            </a:pPr>
            <a:r>
              <a:rPr lang="en-US" b="1">
                <a:solidFill>
                  <a:srgbClr val="000000"/>
                </a:solidFill>
                <a:cs typeface="Times New Roman" panose="02020603050405020304" pitchFamily="18" charset="0"/>
              </a:rPr>
              <a:t>HẾT GIỜ</a:t>
            </a:r>
          </a:p>
        </p:txBody>
      </p:sp>
      <p:sp>
        <p:nvSpPr>
          <p:cNvPr id="36915" name="Text Box 51"/>
          <p:cNvSpPr txBox="1">
            <a:spLocks noChangeArrowheads="1"/>
          </p:cNvSpPr>
          <p:nvPr/>
        </p:nvSpPr>
        <p:spPr bwMode="auto">
          <a:xfrm>
            <a:off x="3816439" y="1297406"/>
            <a:ext cx="818576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lvl="0" eaLnBrk="0" fontAlgn="base" hangingPunct="0">
              <a:spcBef>
                <a:spcPct val="0"/>
              </a:spcBef>
              <a:spcAft>
                <a:spcPct val="0"/>
              </a:spcAft>
            </a:pPr>
            <a:r>
              <a:rPr lang="vi-VN" dirty="0" smtClean="0">
                <a:solidFill>
                  <a:srgbClr val="000000"/>
                </a:solidFill>
                <a:cs typeface="Times New Roman" panose="02020603050405020304" pitchFamily="18" charset="0"/>
              </a:rPr>
              <a:t>Thành </a:t>
            </a:r>
            <a:r>
              <a:rPr lang="vi-VN" dirty="0">
                <a:solidFill>
                  <a:srgbClr val="000000"/>
                </a:solidFill>
                <a:cs typeface="Times New Roman" panose="02020603050405020304" pitchFamily="18" charset="0"/>
              </a:rPr>
              <a:t>phần bị lược </a:t>
            </a:r>
            <a:r>
              <a:rPr lang="vi-VN" dirty="0" smtClean="0">
                <a:solidFill>
                  <a:srgbClr val="000000"/>
                </a:solidFill>
                <a:cs typeface="Times New Roman" panose="02020603050405020304" pitchFamily="18" charset="0"/>
              </a:rPr>
              <a:t>bỏ</a:t>
            </a:r>
            <a:r>
              <a:rPr lang="en-US" dirty="0" smtClean="0">
                <a:solidFill>
                  <a:srgbClr val="000000"/>
                </a:solidFill>
                <a:cs typeface="Times New Roman" panose="02020603050405020304" pitchFamily="18" charset="0"/>
              </a:rPr>
              <a:t> </a:t>
            </a:r>
            <a:r>
              <a:rPr lang="en-US" dirty="0" err="1" smtClean="0">
                <a:solidFill>
                  <a:srgbClr val="000000"/>
                </a:solidFill>
                <a:cs typeface="Times New Roman" panose="02020603050405020304" pitchFamily="18" charset="0"/>
              </a:rPr>
              <a:t>trong</a:t>
            </a:r>
            <a:r>
              <a:rPr lang="en-US" dirty="0" smtClean="0">
                <a:solidFill>
                  <a:srgbClr val="000000"/>
                </a:solidFill>
                <a:cs typeface="Times New Roman" panose="02020603050405020304" pitchFamily="18" charset="0"/>
              </a:rPr>
              <a:t> </a:t>
            </a:r>
            <a:r>
              <a:rPr lang="en-US" dirty="0" err="1" smtClean="0">
                <a:solidFill>
                  <a:srgbClr val="000000"/>
                </a:solidFill>
                <a:cs typeface="Times New Roman" panose="02020603050405020304" pitchFamily="18" charset="0"/>
              </a:rPr>
              <a:t>các</a:t>
            </a:r>
            <a:r>
              <a:rPr lang="en-US" dirty="0" smtClean="0">
                <a:solidFill>
                  <a:srgbClr val="000000"/>
                </a:solidFill>
                <a:cs typeface="Times New Roman" panose="02020603050405020304" pitchFamily="18" charset="0"/>
              </a:rPr>
              <a:t> </a:t>
            </a:r>
            <a:r>
              <a:rPr lang="vi-VN" dirty="0" smtClean="0">
                <a:cs typeface="Times New Roman" panose="02020603050405020304" pitchFamily="18" charset="0"/>
              </a:rPr>
              <a:t>câu </a:t>
            </a:r>
            <a:r>
              <a:rPr lang="vi-VN" dirty="0">
                <a:cs typeface="Times New Roman" panose="02020603050405020304" pitchFamily="18" charset="0"/>
              </a:rPr>
              <a:t>này </a:t>
            </a:r>
            <a:r>
              <a:rPr lang="en-US" dirty="0" err="1" smtClean="0">
                <a:cs typeface="Times New Roman" panose="02020603050405020304" pitchFamily="18" charset="0"/>
              </a:rPr>
              <a:t>là</a:t>
            </a:r>
            <a:r>
              <a:rPr lang="en-US" dirty="0" smtClean="0">
                <a:cs typeface="Times New Roman" panose="02020603050405020304" pitchFamily="18" charset="0"/>
              </a:rPr>
              <a:t> </a:t>
            </a:r>
            <a:r>
              <a:rPr lang="vi-VN" dirty="0" smtClean="0">
                <a:cs typeface="Times New Roman" panose="02020603050405020304" pitchFamily="18" charset="0"/>
              </a:rPr>
              <a:t>chủ </a:t>
            </a:r>
            <a:r>
              <a:rPr lang="vi-VN" dirty="0">
                <a:cs typeface="Times New Roman" panose="02020603050405020304" pitchFamily="18" charset="0"/>
              </a:rPr>
              <a:t>ngữ (biểu thị người tiếp nhận</a:t>
            </a:r>
            <a:r>
              <a:rPr lang="vi-VN" dirty="0" smtClean="0">
                <a:cs typeface="Times New Roman" panose="02020603050405020304" pitchFamily="18" charset="0"/>
              </a:rPr>
              <a:t>),làm </a:t>
            </a:r>
            <a:r>
              <a:rPr lang="vi-VN" dirty="0">
                <a:cs typeface="Times New Roman" panose="02020603050405020304" pitchFamily="18" charset="0"/>
              </a:rPr>
              <a:t>cho ý cầu khiến được thể hiện một cách mạnh </a:t>
            </a:r>
            <a:r>
              <a:rPr lang="vi-VN" dirty="0" smtClean="0">
                <a:cs typeface="Times New Roman" panose="02020603050405020304" pitchFamily="18" charset="0"/>
              </a:rPr>
              <a:t>mẽ</a:t>
            </a:r>
            <a:r>
              <a:rPr lang="en-US" dirty="0" smtClean="0">
                <a:cs typeface="Times New Roman" panose="02020603050405020304" pitchFamily="18" charset="0"/>
              </a:rPr>
              <a:t>, </a:t>
            </a:r>
            <a:r>
              <a:rPr lang="vi-VN" dirty="0" smtClean="0">
                <a:cs typeface="Times New Roman" panose="02020603050405020304" pitchFamily="18" charset="0"/>
              </a:rPr>
              <a:t>dứt </a:t>
            </a:r>
            <a:r>
              <a:rPr lang="vi-VN" dirty="0">
                <a:cs typeface="Times New Roman" panose="02020603050405020304" pitchFamily="18" charset="0"/>
              </a:rPr>
              <a:t>khoát </a:t>
            </a:r>
            <a:r>
              <a:rPr lang="vi-VN" dirty="0" smtClean="0">
                <a:cs typeface="Times New Roman" panose="02020603050405020304" pitchFamily="18" charset="0"/>
              </a:rPr>
              <a:t>hơn</a:t>
            </a:r>
            <a:r>
              <a:rPr lang="en-US" dirty="0" smtClean="0">
                <a:cs typeface="Times New Roman" panose="02020603050405020304" pitchFamily="18" charset="0"/>
              </a:rPr>
              <a:t> </a:t>
            </a:r>
            <a:r>
              <a:rPr lang="en-US" dirty="0" err="1" smtClean="0">
                <a:cs typeface="Times New Roman" panose="02020603050405020304" pitchFamily="18" charset="0"/>
              </a:rPr>
              <a:t>với</a:t>
            </a:r>
            <a:r>
              <a:rPr lang="en-US" dirty="0" smtClean="0">
                <a:cs typeface="Times New Roman" panose="02020603050405020304" pitchFamily="18" charset="0"/>
              </a:rPr>
              <a:t> </a:t>
            </a:r>
            <a:r>
              <a:rPr lang="en-US" dirty="0" err="1">
                <a:solidFill>
                  <a:srgbClr val="000000"/>
                </a:solidFill>
                <a:cs typeface="Times New Roman" panose="02020603050405020304" pitchFamily="18" charset="0"/>
              </a:rPr>
              <a:t>tất</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cả</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mọi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người</a:t>
            </a:r>
            <a:r>
              <a:rPr lang="vi-VN" dirty="0" smtClean="0">
                <a:cs typeface="Times New Roman" panose="02020603050405020304" pitchFamily="18" charset="0"/>
              </a:rPr>
              <a:t>. </a:t>
            </a:r>
            <a:r>
              <a:rPr lang="en-US" dirty="0" err="1" smtClean="0">
                <a:cs typeface="Times New Roman" panose="02020603050405020304" pitchFamily="18" charset="0"/>
              </a:rPr>
              <a:t>Và</a:t>
            </a:r>
            <a:r>
              <a:rPr lang="en-US" dirty="0" smtClean="0">
                <a:cs typeface="Times New Roman" panose="02020603050405020304" pitchFamily="18" charset="0"/>
              </a:rPr>
              <a:t> </a:t>
            </a:r>
            <a:r>
              <a:rPr lang="vi-VN" dirty="0"/>
              <a:t>tăng tính khẩu </a:t>
            </a:r>
            <a:r>
              <a:rPr lang="vi-VN" dirty="0" smtClean="0"/>
              <a:t>ngữ</a:t>
            </a:r>
            <a:r>
              <a:rPr lang="en-US" dirty="0" smtClean="0"/>
              <a:t>.</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a) =&gt; Được sử dụng trong tình huống cảnh báo, khuyên nhủ hoặc răn </a:t>
            </a:r>
            <a:r>
              <a:rPr lang="vi-VN" dirty="0" smtClean="0">
                <a:solidFill>
                  <a:srgbClr val="000000"/>
                </a:solidFill>
                <a:cs typeface="Times New Roman" panose="02020603050405020304" pitchFamily="18" charset="0"/>
              </a:rPr>
              <a:t>dạy.</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b) Thành phần bị lược bỏ: </a:t>
            </a:r>
            <a:r>
              <a:rPr lang="vi-VN" dirty="0">
                <a:cs typeface="Times New Roman" panose="02020603050405020304" pitchFamily="18" charset="0"/>
              </a:rPr>
              <a:t>chủ ngữ </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=&gt; Được sử dụng để khích lệ, khuyên bảo hoặc chia sẻ kinh nghiệm.</a:t>
            </a:r>
          </a:p>
          <a:p>
            <a:pPr lvl="0" algn="just" eaLnBrk="0" fontAlgn="base" hangingPunct="0">
              <a:spcBef>
                <a:spcPct val="0"/>
              </a:spcBef>
              <a:spcAft>
                <a:spcPct val="0"/>
              </a:spcAft>
            </a:pPr>
            <a:r>
              <a:rPr lang="vi-VN" dirty="0">
                <a:solidFill>
                  <a:srgbClr val="000000"/>
                </a:solidFill>
                <a:cs typeface="Times New Roman" panose="02020603050405020304" pitchFamily="18" charset="0"/>
              </a:rPr>
              <a:t>c) Thành phần bị lược bỏ: </a:t>
            </a:r>
            <a:r>
              <a:rPr lang="vi-VN" dirty="0">
                <a:cs typeface="Times New Roman" panose="02020603050405020304" pitchFamily="18" charset="0"/>
              </a:rPr>
              <a:t>chủ ngữ </a:t>
            </a:r>
            <a:r>
              <a:rPr lang="vi-VN" dirty="0" smtClean="0">
                <a:solidFill>
                  <a:srgbClr val="000000"/>
                </a:solidFill>
                <a:cs typeface="Times New Roman" panose="02020603050405020304" pitchFamily="18" charset="0"/>
              </a:rPr>
              <a:t>=&gt; </a:t>
            </a:r>
            <a:r>
              <a:rPr lang="vi-VN" dirty="0">
                <a:solidFill>
                  <a:srgbClr val="000000"/>
                </a:solidFill>
                <a:cs typeface="Times New Roman" panose="02020603050405020304" pitchFamily="18" charset="0"/>
              </a:rPr>
              <a:t>Được sử dụng để kích động, cổ vũ hoặc thúc đẩy hành động cụ thể.</a:t>
            </a:r>
          </a:p>
          <a:p>
            <a:pPr lvl="0" algn="just" eaLnBrk="0" fontAlgn="base" hangingPunct="0">
              <a:spcBef>
                <a:spcPct val="0"/>
              </a:spcBef>
              <a:spcAft>
                <a:spcPct val="0"/>
              </a:spcAft>
            </a:pPr>
            <a:r>
              <a:rPr lang="vi-VN" dirty="0">
                <a:solidFill>
                  <a:srgbClr val="000000"/>
                </a:solidFill>
                <a:cs typeface="Times New Roman" panose="02020603050405020304" pitchFamily="18" charset="0"/>
              </a:rPr>
              <a:t>d) Thành phần bị lược bỏ: </a:t>
            </a:r>
            <a:r>
              <a:rPr lang="vi-VN" dirty="0">
                <a:cs typeface="Times New Roman" panose="02020603050405020304" pitchFamily="18" charset="0"/>
              </a:rPr>
              <a:t>chủ ngữ </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=&gt; Được sử dụng để kêu gọi, khích lệ hoặc tuyên </a:t>
            </a:r>
            <a:r>
              <a:rPr lang="en-US" dirty="0" err="1" smtClean="0">
                <a:solidFill>
                  <a:srgbClr val="000000"/>
                </a:solidFill>
                <a:cs typeface="Times New Roman" panose="02020603050405020304" pitchFamily="18" charset="0"/>
              </a:rPr>
              <a:t>truyền</a:t>
            </a:r>
            <a:r>
              <a:rPr lang="en-US" dirty="0" smtClean="0">
                <a:solidFill>
                  <a:srgbClr val="000000"/>
                </a:solidFill>
                <a:cs typeface="Times New Roman" panose="02020603050405020304" pitchFamily="18" charset="0"/>
              </a:rPr>
              <a:t>.</a:t>
            </a:r>
            <a:endParaRPr lang="vi-VN" dirty="0">
              <a:solidFill>
                <a:srgbClr val="000000"/>
              </a:solidFill>
              <a:cs typeface="Times New Roman" panose="02020603050405020304" pitchFamily="18" charset="0"/>
            </a:endParaRPr>
          </a:p>
        </p:txBody>
      </p:sp>
      <p:sp>
        <p:nvSpPr>
          <p:cNvPr id="48" name="TextBox 3"/>
          <p:cNvSpPr txBox="1">
            <a:spLocks noChangeArrowheads="1"/>
          </p:cNvSpPr>
          <p:nvPr/>
        </p:nvSpPr>
        <p:spPr bwMode="auto">
          <a:xfrm>
            <a:off x="1586707" y="437711"/>
            <a:ext cx="9123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0" fontAlgn="base" hangingPunct="0">
              <a:spcBef>
                <a:spcPct val="0"/>
              </a:spcBef>
              <a:spcAft>
                <a:spcPct val="0"/>
              </a:spcAft>
            </a:pPr>
            <a:r>
              <a:rPr lang="en-US" b="1" kern="0" dirty="0">
                <a:solidFill>
                  <a:srgbClr val="002060"/>
                </a:solidFill>
                <a:cs typeface="Times New Roman" panose="02020603050405020304" pitchFamily="18" charset="0"/>
              </a:rPr>
              <a:t>BÀI TẬP </a:t>
            </a:r>
            <a:r>
              <a:rPr lang="en-US" b="1" kern="0" dirty="0" smtClean="0">
                <a:solidFill>
                  <a:srgbClr val="002060"/>
                </a:solidFill>
                <a:cs typeface="Times New Roman" panose="02020603050405020304" pitchFamily="18" charset="0"/>
              </a:rPr>
              <a:t>2/... </a:t>
            </a:r>
            <a:r>
              <a:rPr lang="vi-VN" dirty="0" smtClean="0">
                <a:solidFill>
                  <a:srgbClr val="333333"/>
                </a:solidFill>
                <a:cs typeface="Times New Roman" panose="02020603050405020304" pitchFamily="18" charset="0"/>
              </a:rPr>
              <a:t>Trong </a:t>
            </a:r>
            <a:r>
              <a:rPr lang="vi-VN" dirty="0">
                <a:solidFill>
                  <a:srgbClr val="333333"/>
                </a:solidFill>
                <a:cs typeface="Times New Roman" panose="02020603050405020304" pitchFamily="18" charset="0"/>
              </a:rPr>
              <a:t>những câu sau, thành phần nào đã bị lược bỏ? Những câu đó được sử dụng trong hoàn cảnh, tình huống giao tiếp nào</a:t>
            </a:r>
            <a:r>
              <a:rPr lang="vi-VN" dirty="0" smtClean="0">
                <a:solidFill>
                  <a:srgbClr val="333333"/>
                </a:solidFill>
                <a:cs typeface="Times New Roman" panose="02020603050405020304" pitchFamily="18" charset="0"/>
              </a:rPr>
              <a:t>?</a:t>
            </a:r>
            <a:endParaRPr lang="vi-VN" dirty="0">
              <a:solidFill>
                <a:srgbClr val="333333"/>
              </a:solidFill>
              <a:cs typeface="Times New Roman" panose="02020603050405020304" pitchFamily="18" charset="0"/>
            </a:endParaRPr>
          </a:p>
        </p:txBody>
      </p:sp>
      <p:sp>
        <p:nvSpPr>
          <p:cNvPr id="49" name="TextBox 3"/>
          <p:cNvSpPr txBox="1">
            <a:spLocks noChangeArrowheads="1"/>
          </p:cNvSpPr>
          <p:nvPr/>
        </p:nvSpPr>
        <p:spPr bwMode="auto">
          <a:xfrm>
            <a:off x="212020" y="1416786"/>
            <a:ext cx="34520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0" fontAlgn="base" hangingPunct="0">
              <a:spcBef>
                <a:spcPct val="0"/>
              </a:spcBef>
              <a:spcAft>
                <a:spcPct val="0"/>
              </a:spcAft>
            </a:pPr>
            <a:r>
              <a:rPr lang="vi-VN" dirty="0" smtClean="0">
                <a:solidFill>
                  <a:srgbClr val="333333"/>
                </a:solidFill>
                <a:cs typeface="Times New Roman" panose="02020603050405020304" pitchFamily="18" charset="0"/>
              </a:rPr>
              <a:t>a</a:t>
            </a:r>
            <a:r>
              <a:rPr lang="vi-VN" dirty="0">
                <a:solidFill>
                  <a:srgbClr val="333333"/>
                </a:solidFill>
                <a:cs typeface="Times New Roman" panose="02020603050405020304" pitchFamily="18" charset="0"/>
              </a:rPr>
              <a:t>) </a:t>
            </a:r>
            <a:r>
              <a:rPr lang="vi-VN" i="1" dirty="0">
                <a:solidFill>
                  <a:srgbClr val="333333"/>
                </a:solidFill>
                <a:cs typeface="Times New Roman" panose="02020603050405020304" pitchFamily="18" charset="0"/>
              </a:rPr>
              <a:t>Chớ thấy sóng cả mà ngã tay chèo.</a:t>
            </a:r>
            <a:r>
              <a:rPr lang="vi-VN" dirty="0">
                <a:solidFill>
                  <a:srgbClr val="333333"/>
                </a:solidFill>
                <a:cs typeface="Times New Roman" panose="02020603050405020304" pitchFamily="18" charset="0"/>
              </a:rPr>
              <a:t> (Tục ngữ)</a:t>
            </a:r>
          </a:p>
          <a:p>
            <a:pPr algn="just" eaLnBrk="0" fontAlgn="base" hangingPunct="0">
              <a:spcBef>
                <a:spcPct val="0"/>
              </a:spcBef>
              <a:spcAft>
                <a:spcPct val="0"/>
              </a:spcAft>
            </a:pPr>
            <a:r>
              <a:rPr lang="vi-VN" dirty="0">
                <a:solidFill>
                  <a:srgbClr val="333333"/>
                </a:solidFill>
                <a:cs typeface="Times New Roman" panose="02020603050405020304" pitchFamily="18" charset="0"/>
              </a:rPr>
              <a:t>b) </a:t>
            </a:r>
            <a:r>
              <a:rPr lang="vi-VN" i="1" dirty="0">
                <a:solidFill>
                  <a:srgbClr val="333333"/>
                </a:solidFill>
                <a:cs typeface="Times New Roman" panose="02020603050405020304" pitchFamily="18" charset="0"/>
              </a:rPr>
              <a:t>Đi một ngày đàng, học một sàng khôn.</a:t>
            </a:r>
            <a:r>
              <a:rPr lang="vi-VN" dirty="0">
                <a:solidFill>
                  <a:srgbClr val="333333"/>
                </a:solidFill>
                <a:cs typeface="Times New Roman" panose="02020603050405020304" pitchFamily="18" charset="0"/>
              </a:rPr>
              <a:t> (Tục ngữ)</a:t>
            </a:r>
          </a:p>
          <a:p>
            <a:pPr algn="just" eaLnBrk="0" fontAlgn="base" hangingPunct="0">
              <a:spcBef>
                <a:spcPct val="0"/>
              </a:spcBef>
              <a:spcAft>
                <a:spcPct val="0"/>
              </a:spcAft>
            </a:pPr>
            <a:r>
              <a:rPr lang="vi-VN" dirty="0">
                <a:solidFill>
                  <a:srgbClr val="333333"/>
                </a:solidFill>
                <a:cs typeface="Times New Roman" panose="02020603050405020304" pitchFamily="18" charset="0"/>
              </a:rPr>
              <a:t>c) </a:t>
            </a:r>
            <a:r>
              <a:rPr lang="vi-VN" i="1" dirty="0">
                <a:solidFill>
                  <a:srgbClr val="333333"/>
                </a:solidFill>
                <a:cs typeface="Times New Roman" panose="02020603050405020304" pitchFamily="18" charset="0"/>
              </a:rPr>
              <a:t>Hãy cứu lấy Trái Đất!</a:t>
            </a:r>
            <a:r>
              <a:rPr lang="vi-VN" dirty="0">
                <a:solidFill>
                  <a:srgbClr val="333333"/>
                </a:solidFill>
                <a:cs typeface="Times New Roman" panose="02020603050405020304" pitchFamily="18" charset="0"/>
              </a:rPr>
              <a:t> (Khẩu hiệu)</a:t>
            </a:r>
          </a:p>
          <a:p>
            <a:pPr algn="just" eaLnBrk="0" fontAlgn="base" hangingPunct="0">
              <a:spcBef>
                <a:spcPct val="0"/>
              </a:spcBef>
              <a:spcAft>
                <a:spcPct val="0"/>
              </a:spcAft>
            </a:pPr>
            <a:r>
              <a:rPr lang="vi-VN" dirty="0">
                <a:solidFill>
                  <a:srgbClr val="333333"/>
                </a:solidFill>
                <a:cs typeface="Times New Roman" panose="02020603050405020304" pitchFamily="18" charset="0"/>
              </a:rPr>
              <a:t>d) </a:t>
            </a:r>
            <a:r>
              <a:rPr lang="vi-VN" i="1" dirty="0">
                <a:solidFill>
                  <a:srgbClr val="333333"/>
                </a:solidFill>
                <a:cs typeface="Times New Roman" panose="02020603050405020304" pitchFamily="18" charset="0"/>
              </a:rPr>
              <a:t>Sống, làm việc theo Hiến pháp và pháp luật!</a:t>
            </a:r>
            <a:r>
              <a:rPr lang="vi-VN" dirty="0">
                <a:solidFill>
                  <a:srgbClr val="333333"/>
                </a:solidFill>
                <a:cs typeface="Times New Roman" panose="02020603050405020304" pitchFamily="18" charset="0"/>
              </a:rPr>
              <a:t> (Khẩu hiệu)</a:t>
            </a:r>
          </a:p>
        </p:txBody>
      </p:sp>
    </p:spTree>
    <p:extLst>
      <p:ext uri="{BB962C8B-B14F-4D97-AF65-F5344CB8AC3E}">
        <p14:creationId xmlns:p14="http://schemas.microsoft.com/office/powerpoint/2010/main" val="5752706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6899">
                                            <p:txEl>
                                              <p:pRg st="0" end="0"/>
                                            </p:txEl>
                                          </p:spTgt>
                                        </p:tgtEl>
                                        <p:attrNameLst>
                                          <p:attrName>style.visibility</p:attrName>
                                        </p:attrNameLst>
                                      </p:cBhvr>
                                      <p:to>
                                        <p:strVal val="visible"/>
                                      </p:to>
                                    </p:set>
                                    <p:animEffect transition="in" filter="slide(fromBottom)">
                                      <p:cBhvr>
                                        <p:cTn id="7" dur="500"/>
                                        <p:tgtEl>
                                          <p:spTgt spid="36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98"/>
                                        </p:tgtEl>
                                        <p:attrNameLst>
                                          <p:attrName>style.visibility</p:attrName>
                                        </p:attrNameLst>
                                      </p:cBhvr>
                                      <p:to>
                                        <p:strVal val="visible"/>
                                      </p:to>
                                    </p:set>
                                    <p:anim calcmode="lin" valueType="num">
                                      <p:cBhvr additive="base">
                                        <p:cTn id="12" dur="500" fill="hold"/>
                                        <p:tgtEl>
                                          <p:spTgt spid="36898"/>
                                        </p:tgtEl>
                                        <p:attrNameLst>
                                          <p:attrName>ppt_x</p:attrName>
                                        </p:attrNameLst>
                                      </p:cBhvr>
                                      <p:tavLst>
                                        <p:tav tm="0">
                                          <p:val>
                                            <p:strVal val="#ppt_x"/>
                                          </p:val>
                                        </p:tav>
                                        <p:tav tm="100000">
                                          <p:val>
                                            <p:strVal val="#ppt_x"/>
                                          </p:val>
                                        </p:tav>
                                      </p:tavLst>
                                    </p:anim>
                                    <p:anim calcmode="lin" valueType="num">
                                      <p:cBhvr additive="base">
                                        <p:cTn id="13" dur="500" fill="hold"/>
                                        <p:tgtEl>
                                          <p:spTgt spid="368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21600000">
                                      <p:cBhvr>
                                        <p:cTn id="17" dur="60000" fill="hold"/>
                                        <p:tgtEl>
                                          <p:spTgt spid="4"/>
                                        </p:tgtEl>
                                        <p:attrNameLst>
                                          <p:attrName>r</p:attrName>
                                        </p:attrNameLst>
                                      </p:cBhvr>
                                    </p:animRot>
                                  </p:childTnLst>
                                </p:cTn>
                              </p:par>
                            </p:childTnLst>
                          </p:cTn>
                        </p:par>
                        <p:par>
                          <p:cTn id="18" fill="hold" nodeType="afterGroup">
                            <p:stCondLst>
                              <p:cond delay="60000"/>
                            </p:stCondLst>
                            <p:childTnLst>
                              <p:par>
                                <p:cTn id="19" presetID="8" presetClass="emph" presetSubtype="0" fill="hold" nodeType="afterEffect">
                                  <p:stCondLst>
                                    <p:cond delay="0"/>
                                  </p:stCondLst>
                                  <p:childTnLst>
                                    <p:animRot by="21600000">
                                      <p:cBhvr>
                                        <p:cTn id="20" dur="60000" fill="hold"/>
                                        <p:tgtEl>
                                          <p:spTgt spid="4"/>
                                        </p:tgtEl>
                                        <p:attrNameLst>
                                          <p:attrName>r</p:attrName>
                                        </p:attrNameLst>
                                      </p:cBhvr>
                                    </p:animRot>
                                  </p:childTnLst>
                                </p:cTn>
                              </p:par>
                            </p:childTnLst>
                          </p:cTn>
                        </p:par>
                        <p:par>
                          <p:cTn id="21" fill="hold" nodeType="afterGroup">
                            <p:stCondLst>
                              <p:cond delay="120000"/>
                            </p:stCondLst>
                            <p:childTnLst>
                              <p:par>
                                <p:cTn id="22" presetID="8" presetClass="emph" presetSubtype="0" fill="hold" nodeType="afterEffect">
                                  <p:stCondLst>
                                    <p:cond delay="0"/>
                                  </p:stCondLst>
                                  <p:childTnLst>
                                    <p:animRot by="21600000">
                                      <p:cBhvr>
                                        <p:cTn id="23" dur="60000" fill="hold"/>
                                        <p:tgtEl>
                                          <p:spTgt spid="4"/>
                                        </p:tgtEl>
                                        <p:attrNameLst>
                                          <p:attrName>r</p:attrName>
                                        </p:attrNameLst>
                                      </p:cBhvr>
                                    </p:animRot>
                                  </p:childTnLst>
                                </p:cTn>
                              </p:par>
                            </p:childTnLst>
                          </p:cTn>
                        </p:par>
                        <p:par>
                          <p:cTn id="24" fill="hold" nodeType="afterGroup">
                            <p:stCondLst>
                              <p:cond delay="180000"/>
                            </p:stCondLst>
                            <p:childTnLst>
                              <p:par>
                                <p:cTn id="25" presetID="1" presetClass="mediacall" presetSubtype="0" fill="hold" nodeType="afterEffect">
                                  <p:stCondLst>
                                    <p:cond delay="0"/>
                                  </p:stCondLst>
                                  <p:childTnLst>
                                    <p:cmd type="call" cmd="playFrom(0.0)">
                                      <p:cBhvr>
                                        <p:cTn id="26" dur="817" fill="hold"/>
                                        <p:tgtEl>
                                          <p:spTgt spid="36892"/>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6912"/>
                                        </p:tgtEl>
                                        <p:attrNameLst>
                                          <p:attrName>style.visibility</p:attrName>
                                        </p:attrNameLst>
                                      </p:cBhvr>
                                      <p:to>
                                        <p:strVal val="visible"/>
                                      </p:to>
                                    </p:set>
                                    <p:animEffect transition="in" filter="slide(fromBottom)">
                                      <p:cBhvr>
                                        <p:cTn id="31" dur="500"/>
                                        <p:tgtEl>
                                          <p:spTgt spid="369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36912"/>
                                        </p:tgtEl>
                                      </p:cBhvr>
                                    </p:animEffect>
                                    <p:set>
                                      <p:cBhvr>
                                        <p:cTn id="36" dur="1" fill="hold">
                                          <p:stCondLst>
                                            <p:cond delay="499"/>
                                          </p:stCondLst>
                                        </p:cTn>
                                        <p:tgtEl>
                                          <p:spTgt spid="3691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6915"/>
                                        </p:tgtEl>
                                        <p:attrNameLst>
                                          <p:attrName>style.visibility</p:attrName>
                                        </p:attrNameLst>
                                      </p:cBhvr>
                                      <p:to>
                                        <p:strVal val="visible"/>
                                      </p:to>
                                    </p:set>
                                    <p:animEffect transition="in" filter="slide(fromBottom)">
                                      <p:cBhvr>
                                        <p:cTn id="41" dur="500"/>
                                        <p:tgtEl>
                                          <p:spTgt spid="369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2" fill="hold" display="0">
                  <p:stCondLst>
                    <p:cond delay="indefinite"/>
                  </p:stCondLst>
                  <p:endCondLst>
                    <p:cond evt="onNext" delay="0">
                      <p:tgtEl>
                        <p:sldTgt/>
                      </p:tgtEl>
                    </p:cond>
                    <p:cond evt="onPrev" delay="0">
                      <p:tgtEl>
                        <p:sldTgt/>
                      </p:tgtEl>
                    </p:cond>
                    <p:cond evt="onStopAudio" delay="0">
                      <p:tgtEl>
                        <p:sldTgt/>
                      </p:tgtEl>
                    </p:cond>
                  </p:endCondLst>
                </p:cTn>
                <p:tgtEl>
                  <p:spTgt spid="36892"/>
                </p:tgtEl>
              </p:cMediaNode>
            </p:audio>
          </p:childTnLst>
        </p:cTn>
      </p:par>
    </p:tnLst>
    <p:bldLst>
      <p:bldP spid="36898" grpId="0"/>
      <p:bldP spid="36912" grpId="0"/>
      <p:bldP spid="36912" grpId="1"/>
      <p:bldP spid="369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9" y="54756"/>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757432" y="79753"/>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7" y="86035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21" y="1675244"/>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901" y="250690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77803" y="1372656"/>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 y="1331960"/>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KIẾN THỨC NGỮ VĂN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65760" y="1843605"/>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II. THỰC HÀNH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460" y="2385372"/>
            <a:ext cx="5730240" cy="1969450"/>
          </a:xfrm>
          <a:prstGeom prst="rect">
            <a:avLst/>
          </a:prstGeom>
          <a:ln>
            <a:solidFill>
              <a:schemeClr val="accent6">
                <a:lumMod val="50000"/>
              </a:schemeClr>
            </a:solidFill>
          </a:ln>
        </p:spPr>
        <p:txBody>
          <a:bodyPr wrap="square">
            <a:spAutoFit/>
          </a:bodyPr>
          <a:lstStyle/>
          <a:p>
            <a:pPr eaLnBrk="0" fontAlgn="base" hangingPunct="0">
              <a:spcBef>
                <a:spcPct val="0"/>
              </a:spcBef>
              <a:spcAft>
                <a:spcPct val="0"/>
              </a:spcAft>
            </a:pPr>
            <a:r>
              <a:rPr lang="en-US" sz="2400" b="1" kern="100"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400" b="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400" b="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khoảng</a:t>
            </a:r>
            <a:r>
              <a:rPr lang="en-US" sz="2400" dirty="0">
                <a:solidFill>
                  <a:srgbClr val="333333"/>
                </a:solidFill>
                <a:latin typeface="Times New Roman" panose="02020603050405020304" pitchFamily="18" charset="0"/>
                <a:cs typeface="Times New Roman" panose="02020603050405020304" pitchFamily="18" charset="0"/>
              </a:rPr>
              <a:t> 8 - 10 </a:t>
            </a:r>
            <a:r>
              <a:rPr lang="en-US" sz="2400" dirty="0" err="1">
                <a:solidFill>
                  <a:srgbClr val="333333"/>
                </a:solidFill>
                <a:latin typeface="Times New Roman" panose="02020603050405020304" pitchFamily="18" charset="0"/>
                <a:cs typeface="Times New Roman" panose="02020603050405020304" pitchFamily="18" charset="0"/>
              </a:rPr>
              <a:t>dòng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nêu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xúc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em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một</a:t>
            </a:r>
            <a:r>
              <a:rPr lang="en-US" sz="2400" dirty="0">
                <a:solidFill>
                  <a:srgbClr val="333333"/>
                </a:solidFill>
                <a:latin typeface="Times New Roman" panose="02020603050405020304" pitchFamily="18" charset="0"/>
                <a:cs typeface="Times New Roman" panose="02020603050405020304" pitchFamily="18" charset="0"/>
              </a:rPr>
              <a:t> 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có</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biệt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rút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gọn</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algn="just">
              <a:lnSpc>
                <a:spcPct val="115000"/>
              </a:lnSpc>
            </a:pPr>
            <a:endParaRPr lang="en-US" sz="2400"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24" y="5394960"/>
            <a:ext cx="1495251" cy="1463040"/>
          </a:xfrm>
          <a:prstGeom prst="rect">
            <a:avLst/>
          </a:prstGeom>
        </p:spPr>
      </p:pic>
      <p:sp>
        <p:nvSpPr>
          <p:cNvPr id="10" name="Rectangle 9"/>
          <p:cNvSpPr/>
          <p:nvPr/>
        </p:nvSpPr>
        <p:spPr>
          <a:xfrm>
            <a:off x="6173907" y="1023048"/>
            <a:ext cx="5785095" cy="52966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80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(MĐ-TĐ-KĐ).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5-7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eaLnBrk="0" fontAlgn="base" hangingPunct="0">
              <a:spcBef>
                <a:spcPct val="0"/>
              </a:spcBef>
              <a:spcAft>
                <a:spcPct val="0"/>
              </a:spcAft>
            </a:pPr>
            <a:r>
              <a:rPr lang="en-US" sz="2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xúc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em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một</a:t>
            </a:r>
            <a:r>
              <a:rPr lang="en-US" sz="2400" dirty="0">
                <a:solidFill>
                  <a:srgbClr val="333333"/>
                </a:solidFill>
                <a:latin typeface="Times New Roman" panose="02020603050405020304" pitchFamily="18" charset="0"/>
                <a:cs typeface="Times New Roman" panose="02020603050405020304" pitchFamily="18" charset="0"/>
              </a:rPr>
              <a:t> 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có</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biệt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rút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gọn</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1.MĐ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smtClean="0">
                <a:solidFill>
                  <a:srgbClr val="333333"/>
                </a:solidFill>
                <a:latin typeface="Times New Roman" panose="02020603050405020304" pitchFamily="18" charset="0"/>
                <a:cs typeface="Times New Roman" panose="02020603050405020304" pitchFamily="18" charset="0"/>
              </a:rPr>
              <a:t>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2.TĐ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smtClean="0">
                <a:solidFill>
                  <a:srgbClr val="333333"/>
                </a:solidFill>
                <a:latin typeface="Times New Roman" panose="02020603050405020304" pitchFamily="18" charset="0"/>
                <a:cs typeface="Times New Roman" panose="02020603050405020304" pitchFamily="18" charset="0"/>
              </a:rPr>
              <a:t>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3.KĐ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618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wipe(down)">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down)">
                                      <p:cBhvr>
                                        <p:cTn id="18" dur="500"/>
                                        <p:tgtEl>
                                          <p:spTgt spid="10">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down)">
                                      <p:cBhvr>
                                        <p:cTn id="21" dur="500"/>
                                        <p:tgtEl>
                                          <p:spTgt spid="10">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wipe(down)">
                                      <p:cBhvr>
                                        <p:cTn id="2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6569472"/>
              </p:ext>
            </p:extLst>
          </p:nvPr>
        </p:nvGraphicFramePr>
        <p:xfrm>
          <a:off x="294005" y="864379"/>
          <a:ext cx="11661434" cy="5468112"/>
        </p:xfrm>
        <a:graphic>
          <a:graphicData uri="http://schemas.openxmlformats.org/drawingml/2006/table">
            <a:tbl>
              <a:tblPr firstRow="1" firstCol="1" bandRow="1">
                <a:tableStyleId>{5C22544A-7EE6-4342-B048-85BDC9FD1C3A}</a:tableStyleId>
              </a:tblPr>
              <a:tblGrid>
                <a:gridCol w="5096861"/>
                <a:gridCol w="1501253"/>
                <a:gridCol w="1480401"/>
                <a:gridCol w="3582919"/>
              </a:tblGrid>
              <a:tr h="0">
                <a:tc>
                  <a:txBody>
                    <a:bodyPr/>
                    <a:lstStyle/>
                    <a:p>
                      <a:pPr algn="ctr">
                        <a:lnSpc>
                          <a:spcPct val="115000"/>
                        </a:lnSpc>
                        <a:spcAft>
                          <a:spcPts val="0"/>
                        </a:spcAft>
                      </a:pPr>
                      <a:r>
                        <a:rPr lang="vi-VN" sz="2400" dirty="0">
                          <a:solidFill>
                            <a:schemeClr val="tx1"/>
                          </a:solidFill>
                          <a:effectLst/>
                          <a:latin typeface="+mj-lt"/>
                        </a:rPr>
                        <a:t>Tiêu chí đánh giá</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en-US" sz="2400" dirty="0" err="1" smtClean="0">
                          <a:solidFill>
                            <a:schemeClr val="tx1"/>
                          </a:solidFill>
                          <a:effectLst/>
                          <a:latin typeface="Times New Roman" pitchFamily="18" charset="0"/>
                          <a:ea typeface="+mn-ea"/>
                          <a:cs typeface="Times New Roman" pitchFamily="18" charset="0"/>
                        </a:rPr>
                        <a:t>Đạt</a:t>
                      </a:r>
                      <a:endParaRPr lang="vi-VN" sz="2400" dirty="0">
                        <a:solidFill>
                          <a:schemeClr val="tx1"/>
                        </a:solidFill>
                        <a:effectLst/>
                        <a:latin typeface="Times New Roman" pitchFamily="18" charset="0"/>
                        <a:ea typeface="Arial"/>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en-US" sz="2400" dirty="0" err="1" smtClean="0">
                          <a:solidFill>
                            <a:schemeClr val="tx1"/>
                          </a:solidFill>
                          <a:effectLst/>
                          <a:latin typeface="Times New Roman" pitchFamily="18" charset="0"/>
                          <a:cs typeface="Times New Roman" pitchFamily="18" charset="0"/>
                        </a:rPr>
                        <a:t>Chưa</a:t>
                      </a: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đạt</a:t>
                      </a:r>
                      <a:endParaRPr lang="vi-VN" sz="2400" dirty="0">
                        <a:solidFill>
                          <a:schemeClr val="tx1"/>
                        </a:solidFill>
                        <a:effectLst/>
                        <a:latin typeface="Times New Roman" pitchFamily="18" charset="0"/>
                        <a:ea typeface="Arial"/>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vi-VN" sz="2400" dirty="0">
                          <a:solidFill>
                            <a:schemeClr val="tx1"/>
                          </a:solidFill>
                          <a:effectLst/>
                          <a:latin typeface="+mj-lt"/>
                        </a:rPr>
                        <a:t>   Mức điểm</a:t>
                      </a:r>
                    </a:p>
                    <a:p>
                      <a:pPr algn="ctr">
                        <a:lnSpc>
                          <a:spcPct val="115000"/>
                        </a:lnSpc>
                        <a:spcAft>
                          <a:spcPts val="0"/>
                        </a:spcAft>
                      </a:pPr>
                      <a:r>
                        <a:rPr lang="vi-VN" sz="2400" dirty="0">
                          <a:solidFill>
                            <a:schemeClr val="tx1"/>
                          </a:solidFill>
                          <a:effectLst/>
                          <a:latin typeface="+mj-lt"/>
                        </a:rPr>
                        <a:t>(Mỗi tiêu chí 1,0 điểm)</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342900" lvl="0" indent="-342900" fontAlgn="t">
                        <a:lnSpc>
                          <a:spcPct val="115000"/>
                        </a:lnSpc>
                        <a:spcAft>
                          <a:spcPts val="0"/>
                        </a:spcAft>
                        <a:buFont typeface="+mj-lt"/>
                        <a:buAutoNum type="arabicPeriod"/>
                      </a:pPr>
                      <a:r>
                        <a:rPr lang="vi-VN" sz="2400" b="0" i="0" dirty="0">
                          <a:solidFill>
                            <a:schemeClr val="tx1"/>
                          </a:solidFill>
                          <a:effectLst/>
                          <a:latin typeface="+mj-lt"/>
                        </a:rPr>
                        <a:t>Đảm bảo hình </a:t>
                      </a:r>
                      <a:r>
                        <a:rPr lang="vi-VN" sz="2400" b="0" i="0" dirty="0" smtClean="0">
                          <a:solidFill>
                            <a:schemeClr val="tx1"/>
                          </a:solidFill>
                          <a:effectLst/>
                          <a:latin typeface="+mj-lt"/>
                        </a:rPr>
                        <a:t>thức</a:t>
                      </a:r>
                      <a:r>
                        <a:rPr lang="en-US" sz="2400" b="0" i="0" dirty="0" smtClean="0">
                          <a:solidFill>
                            <a:schemeClr val="tx1"/>
                          </a:solidFill>
                          <a:effectLst/>
                          <a:latin typeface="+mj-lt"/>
                        </a:rPr>
                        <a:t>, </a:t>
                      </a:r>
                      <a:r>
                        <a:rPr lang="en-US" sz="2400" b="0" i="0" dirty="0" err="1" smtClean="0">
                          <a:solidFill>
                            <a:schemeClr val="tx1"/>
                          </a:solidFill>
                          <a:effectLst/>
                          <a:latin typeface="Times New Roman" pitchFamily="18" charset="0"/>
                          <a:cs typeface="Times New Roman" pitchFamily="18" charset="0"/>
                        </a:rPr>
                        <a:t>bố</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cục</a:t>
                      </a:r>
                      <a:r>
                        <a:rPr lang="vi-VN" sz="2400" b="0" i="0" dirty="0" smtClean="0">
                          <a:solidFill>
                            <a:schemeClr val="tx1"/>
                          </a:solidFill>
                          <a:effectLst/>
                          <a:latin typeface="Times New Roman" pitchFamily="18" charset="0"/>
                          <a:cs typeface="Times New Roman" pitchFamily="18" charset="0"/>
                        </a:rPr>
                        <a:t> </a:t>
                      </a:r>
                      <a:r>
                        <a:rPr lang="vi-VN" sz="2400" b="0" i="0" dirty="0">
                          <a:solidFill>
                            <a:schemeClr val="tx1"/>
                          </a:solidFill>
                          <a:effectLst/>
                          <a:latin typeface="+mj-lt"/>
                        </a:rPr>
                        <a:t>đoạn văn.</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2. </a:t>
                      </a:r>
                      <a:r>
                        <a:rPr lang="vi-VN" sz="2400" b="0" i="0" dirty="0" smtClean="0">
                          <a:solidFill>
                            <a:schemeClr val="tx1"/>
                          </a:solidFill>
                          <a:effectLst/>
                          <a:latin typeface="+mj-lt"/>
                        </a:rPr>
                        <a:t>Đảm </a:t>
                      </a:r>
                      <a:r>
                        <a:rPr lang="vi-VN" sz="2400" b="0" i="0" dirty="0">
                          <a:solidFill>
                            <a:schemeClr val="tx1"/>
                          </a:solidFill>
                          <a:effectLst/>
                          <a:latin typeface="+mj-lt"/>
                        </a:rPr>
                        <a:t>bảo số dòng.</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3. </a:t>
                      </a:r>
                      <a:r>
                        <a:rPr lang="vi-VN" sz="2400" b="0" i="0" dirty="0" smtClean="0">
                          <a:solidFill>
                            <a:schemeClr val="tx1"/>
                          </a:solidFill>
                          <a:effectLst/>
                          <a:latin typeface="+mj-lt"/>
                        </a:rPr>
                        <a:t>Đúng </a:t>
                      </a:r>
                      <a:r>
                        <a:rPr lang="vi-VN" sz="2400" b="0" i="0" dirty="0">
                          <a:solidFill>
                            <a:schemeClr val="tx1"/>
                          </a:solidFill>
                          <a:effectLst/>
                          <a:latin typeface="+mj-lt"/>
                        </a:rPr>
                        <a:t>chủ đề.</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4. </a:t>
                      </a:r>
                      <a:r>
                        <a:rPr lang="en-US" sz="2400" b="0" i="0" dirty="0" err="1" smtClean="0">
                          <a:solidFill>
                            <a:schemeClr val="tx1"/>
                          </a:solidFill>
                          <a:effectLst/>
                          <a:latin typeface="Times New Roman" pitchFamily="18" charset="0"/>
                          <a:cs typeface="Times New Roman" pitchFamily="18" charset="0"/>
                        </a:rPr>
                        <a:t>Cảm</a:t>
                      </a:r>
                      <a:r>
                        <a:rPr lang="en-US" sz="2400" b="0" i="0" dirty="0" smtClean="0">
                          <a:solidFill>
                            <a:schemeClr val="tx1"/>
                          </a:solidFill>
                          <a:effectLst/>
                          <a:latin typeface="Times New Roman" pitchFamily="18" charset="0"/>
                          <a:cs typeface="Times New Roman" pitchFamily="18" charset="0"/>
                        </a:rPr>
                        <a:t> </a:t>
                      </a:r>
                      <a:r>
                        <a:rPr lang="en-US" sz="2400" b="0" i="0" dirty="0" err="1" smtClean="0">
                          <a:solidFill>
                            <a:schemeClr val="tx1"/>
                          </a:solidFill>
                          <a:effectLst/>
                          <a:latin typeface="Times New Roman" pitchFamily="18" charset="0"/>
                          <a:cs typeface="Times New Roman" pitchFamily="18" charset="0"/>
                        </a:rPr>
                        <a:t>nghĩ</a:t>
                      </a:r>
                      <a:r>
                        <a:rPr lang="vi-VN" sz="2400" b="0" i="0" dirty="0" smtClean="0">
                          <a:solidFill>
                            <a:schemeClr val="tx1"/>
                          </a:solidFill>
                          <a:effectLst/>
                          <a:latin typeface="Times New Roman" pitchFamily="18" charset="0"/>
                          <a:cs typeface="Times New Roman" pitchFamily="18" charset="0"/>
                        </a:rPr>
                        <a:t> </a:t>
                      </a:r>
                      <a:r>
                        <a:rPr lang="vi-VN" sz="2400" b="0" i="0" dirty="0">
                          <a:solidFill>
                            <a:schemeClr val="tx1"/>
                          </a:solidFill>
                          <a:effectLst/>
                          <a:latin typeface="+mj-lt"/>
                        </a:rPr>
                        <a:t>sâu sắc</a:t>
                      </a:r>
                      <a:r>
                        <a:rPr lang="en-US" sz="2400" b="0" i="0" dirty="0">
                          <a:solidFill>
                            <a:schemeClr val="tx1"/>
                          </a:solidFill>
                          <a:effectLst/>
                          <a:latin typeface="+mj-lt"/>
                        </a:rPr>
                        <a:t>.</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eaLnBrk="0" fontAlgn="base" hangingPunct="0">
                        <a:spcBef>
                          <a:spcPct val="0"/>
                        </a:spcBef>
                        <a:spcAft>
                          <a:spcPct val="0"/>
                        </a:spcAft>
                      </a:pPr>
                      <a:r>
                        <a:rPr lang="en-US" sz="2400" b="0" i="0" dirty="0" smtClean="0">
                          <a:solidFill>
                            <a:schemeClr val="tx1"/>
                          </a:solidFill>
                          <a:effectLst/>
                          <a:latin typeface="Times New Roman" pitchFamily="18" charset="0"/>
                          <a:cs typeface="Times New Roman" pitchFamily="18" charset="0"/>
                        </a:rPr>
                        <a:t>5. </a:t>
                      </a:r>
                      <a:r>
                        <a:rPr lang="vi-VN" sz="2400" b="0" i="0" dirty="0" smtClean="0">
                          <a:solidFill>
                            <a:schemeClr val="tx1"/>
                          </a:solidFill>
                          <a:effectLst/>
                          <a:latin typeface="Times New Roman" panose="02020603050405020304" pitchFamily="18" charset="0"/>
                          <a:cs typeface="Times New Roman" panose="02020603050405020304" pitchFamily="18" charset="0"/>
                        </a:rPr>
                        <a:t>Có </a:t>
                      </a:r>
                      <a:r>
                        <a:rPr lang="vi-VN" sz="2400" b="0" i="0" dirty="0">
                          <a:solidFill>
                            <a:schemeClr val="tx1"/>
                          </a:solidFill>
                          <a:effectLst/>
                          <a:latin typeface="Times New Roman" panose="02020603050405020304" pitchFamily="18" charset="0"/>
                          <a:cs typeface="Times New Roman" panose="02020603050405020304" pitchFamily="18" charset="0"/>
                        </a:rPr>
                        <a:t>sử </a:t>
                      </a:r>
                      <a:r>
                        <a:rPr lang="en-US" sz="2400" b="0" dirty="0" err="1" smtClean="0">
                          <a:solidFill>
                            <a:srgbClr val="333333"/>
                          </a:solidFill>
                          <a:latin typeface="Times New Roman" panose="02020603050405020304" pitchFamily="18" charset="0"/>
                          <a:cs typeface="Times New Roman" panose="02020603050405020304" pitchFamily="18" charset="0"/>
                        </a:rPr>
                        <a:t>câu</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đặc</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biệt</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hoặc</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câu</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rút</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gọn</a:t>
                      </a:r>
                      <a:r>
                        <a:rPr lang="en-US" sz="2400" b="0" dirty="0" smtClean="0">
                          <a:solidFill>
                            <a:srgbClr val="333333"/>
                          </a:solidFill>
                          <a:latin typeface="Times New Roman" panose="02020603050405020304" pitchFamily="18" charset="0"/>
                          <a:cs typeface="Times New Roman" panose="02020603050405020304" pitchFamily="18" charset="0"/>
                        </a:rPr>
                        <a:t>).</a:t>
                      </a:r>
                      <a:endParaRPr lang="en-US" sz="2400" b="0" dirty="0">
                        <a:solidFill>
                          <a:srgbClr val="000000"/>
                        </a:solidFill>
                        <a:latin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6. </a:t>
                      </a:r>
                      <a:r>
                        <a:rPr lang="en-US" sz="2400" b="0" i="0" dirty="0" err="1" smtClean="0">
                          <a:solidFill>
                            <a:schemeClr val="tx1"/>
                          </a:solidFill>
                          <a:effectLst/>
                          <a:latin typeface="Times New Roman" pitchFamily="18" charset="0"/>
                          <a:cs typeface="Times New Roman" pitchFamily="18" charset="0"/>
                        </a:rPr>
                        <a:t>Không</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mắc</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lỗi</a:t>
                      </a:r>
                      <a:r>
                        <a:rPr lang="vi-VN" sz="2400" b="0" i="0" dirty="0" smtClean="0">
                          <a:solidFill>
                            <a:schemeClr val="tx1"/>
                          </a:solidFill>
                          <a:effectLst/>
                          <a:latin typeface="Times New Roman" pitchFamily="18" charset="0"/>
                          <a:cs typeface="Times New Roman" pitchFamily="18" charset="0"/>
                        </a:rPr>
                        <a:t> </a:t>
                      </a:r>
                      <a:r>
                        <a:rPr lang="en-US" sz="2400" b="0" i="0" dirty="0" err="1" smtClean="0">
                          <a:solidFill>
                            <a:schemeClr val="tx1"/>
                          </a:solidFill>
                          <a:effectLst/>
                          <a:latin typeface="Times New Roman" pitchFamily="18" charset="0"/>
                          <a:cs typeface="Times New Roman" pitchFamily="18" charset="0"/>
                        </a:rPr>
                        <a:t>câu</a:t>
                      </a:r>
                      <a:r>
                        <a:rPr lang="en-US" sz="2400" b="0" i="0" dirty="0" smtClean="0">
                          <a:solidFill>
                            <a:schemeClr val="tx1"/>
                          </a:solidFill>
                          <a:effectLst/>
                          <a:latin typeface="Times New Roman" pitchFamily="18" charset="0"/>
                          <a:cs typeface="Times New Roman" pitchFamily="18" charset="0"/>
                        </a:rPr>
                        <a:t>,</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từ</a:t>
                      </a:r>
                      <a:r>
                        <a:rPr lang="en-US" sz="2400" b="0" i="0" baseline="0" dirty="0" smtClean="0">
                          <a:solidFill>
                            <a:schemeClr val="tx1"/>
                          </a:solidFill>
                          <a:effectLst/>
                          <a:latin typeface="Times New Roman" pitchFamily="18" charset="0"/>
                          <a:cs typeface="Times New Roman" pitchFamily="18" charset="0"/>
                        </a:rPr>
                        <a:t>, </a:t>
                      </a:r>
                      <a:r>
                        <a:rPr lang="vi-VN" sz="2400" b="0" i="0" dirty="0" smtClean="0">
                          <a:solidFill>
                            <a:schemeClr val="tx1"/>
                          </a:solidFill>
                          <a:effectLst/>
                          <a:latin typeface="Times New Roman" pitchFamily="18" charset="0"/>
                          <a:cs typeface="Times New Roman" pitchFamily="18" charset="0"/>
                        </a:rPr>
                        <a:t>chính </a:t>
                      </a:r>
                      <a:r>
                        <a:rPr lang="vi-VN" sz="2400" b="0" i="0" dirty="0">
                          <a:solidFill>
                            <a:schemeClr val="tx1"/>
                          </a:solidFill>
                          <a:effectLst/>
                          <a:latin typeface="Times New Roman" panose="02020603050405020304" pitchFamily="18" charset="0"/>
                          <a:cs typeface="Times New Roman" panose="02020603050405020304" pitchFamily="18" charset="0"/>
                        </a:rPr>
                        <a:t>tả.</a:t>
                      </a:r>
                      <a:endParaRPr lang="vi-VN" sz="2400" b="0" i="0" dirty="0">
                        <a:solidFill>
                          <a:schemeClr val="tx1"/>
                        </a:solidFill>
                        <a:effectLst/>
                        <a:latin typeface="Times New Roman" panose="02020603050405020304" pitchFamily="18" charset="0"/>
                        <a:ea typeface="Arial"/>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7. </a:t>
                      </a:r>
                      <a:r>
                        <a:rPr lang="vi-VN" sz="2400" b="0" i="0" dirty="0" smtClean="0">
                          <a:solidFill>
                            <a:schemeClr val="tx1"/>
                          </a:solidFill>
                          <a:effectLst/>
                          <a:latin typeface="+mj-lt"/>
                        </a:rPr>
                        <a:t>Câu </a:t>
                      </a:r>
                      <a:r>
                        <a:rPr lang="vi-VN" sz="2400" b="0" i="0" dirty="0">
                          <a:solidFill>
                            <a:schemeClr val="tx1"/>
                          </a:solidFill>
                          <a:effectLst/>
                          <a:latin typeface="+mj-lt"/>
                        </a:rPr>
                        <a:t>văn có sự liên kết.</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8. </a:t>
                      </a:r>
                      <a:r>
                        <a:rPr lang="vi-VN" sz="2400" b="0" i="0" dirty="0" smtClean="0">
                          <a:solidFill>
                            <a:schemeClr val="tx1"/>
                          </a:solidFill>
                          <a:effectLst/>
                          <a:latin typeface="+mj-lt"/>
                        </a:rPr>
                        <a:t>Trình </a:t>
                      </a:r>
                      <a:r>
                        <a:rPr lang="vi-VN" sz="2400" b="0" i="0" dirty="0">
                          <a:solidFill>
                            <a:schemeClr val="tx1"/>
                          </a:solidFill>
                          <a:effectLst/>
                          <a:latin typeface="+mj-lt"/>
                        </a:rPr>
                        <a:t>bày rõ ràng, sạch đẹp.</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9. </a:t>
                      </a:r>
                      <a:r>
                        <a:rPr lang="vi-VN" sz="2400" b="0" i="0" dirty="0" smtClean="0">
                          <a:solidFill>
                            <a:schemeClr val="tx1"/>
                          </a:solidFill>
                          <a:effectLst/>
                          <a:latin typeface="+mj-lt"/>
                        </a:rPr>
                        <a:t>Văn </a:t>
                      </a:r>
                      <a:r>
                        <a:rPr lang="vi-VN" sz="2400" b="0" i="0" dirty="0">
                          <a:solidFill>
                            <a:schemeClr val="tx1"/>
                          </a:solidFill>
                          <a:effectLst/>
                          <a:latin typeface="+mj-lt"/>
                        </a:rPr>
                        <a:t>viết có cảm xúc.</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algn="just"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10.</a:t>
                      </a:r>
                      <a:r>
                        <a:rPr lang="vi-VN" sz="2400" b="0" i="0" dirty="0" smtClean="0">
                          <a:solidFill>
                            <a:schemeClr val="tx1"/>
                          </a:solidFill>
                          <a:effectLst/>
                          <a:latin typeface="+mj-lt"/>
                        </a:rPr>
                        <a:t>Lập </a:t>
                      </a:r>
                      <a:r>
                        <a:rPr lang="vi-VN" sz="2400" b="0" i="0" dirty="0">
                          <a:solidFill>
                            <a:schemeClr val="tx1"/>
                          </a:solidFill>
                          <a:effectLst/>
                          <a:latin typeface="+mj-lt"/>
                        </a:rPr>
                        <a:t>luận chặt chẽ, hợp lí, thuyết phục.</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bl>
          </a:graphicData>
        </a:graphic>
      </p:graphicFrame>
      <p:sp>
        <p:nvSpPr>
          <p:cNvPr id="5" name="Rectangle 1"/>
          <p:cNvSpPr>
            <a:spLocks noChangeArrowheads="1"/>
          </p:cNvSpPr>
          <p:nvPr/>
        </p:nvSpPr>
        <p:spPr bwMode="auto">
          <a:xfrm>
            <a:off x="3474733" y="79694"/>
            <a:ext cx="6146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BẢNG</a:t>
            </a:r>
            <a:r>
              <a:rPr kumimoji="0" lang="vi-VN"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KIỂM</a:t>
            </a:r>
            <a:r>
              <a:rPr lang="en-US" sz="3600" b="1" dirty="0">
                <a:solidFill>
                  <a:srgbClr val="FF0000"/>
                </a:solidFill>
                <a:latin typeface="Times New Roman" pitchFamily="18" charset="0"/>
                <a:ea typeface="Times New Roman" pitchFamily="18" charset="0"/>
                <a:cs typeface="Times New Roman" pitchFamily="18" charset="0"/>
              </a:rPr>
              <a:t> </a:t>
            </a:r>
            <a:r>
              <a:rPr lang="en-US" sz="3600" b="1" dirty="0" smtClean="0">
                <a:solidFill>
                  <a:srgbClr val="FF0000"/>
                </a:solidFill>
                <a:latin typeface="Times New Roman" pitchFamily="18" charset="0"/>
                <a:ea typeface="Times New Roman" pitchFamily="18" charset="0"/>
                <a:cs typeface="Times New Roman" pitchFamily="18" charset="0"/>
              </a:rPr>
              <a:t>ĐÁNH GIÁ</a:t>
            </a:r>
            <a:r>
              <a:rPr kumimoji="0" lang="en-US"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804400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94271" y="8"/>
            <a:ext cx="12097732" cy="6740165"/>
          </a:xfrm>
          <a:prstGeom prst="frame">
            <a:avLst>
              <a:gd name="adj1" fmla="val 299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Rectangle 5"/>
          <p:cNvSpPr/>
          <p:nvPr/>
        </p:nvSpPr>
        <p:spPr>
          <a:xfrm>
            <a:off x="416355" y="223637"/>
            <a:ext cx="11453567" cy="4616007"/>
          </a:xfrm>
          <a:prstGeom prst="rect">
            <a:avLst/>
          </a:prstGeom>
        </p:spPr>
        <p:txBody>
          <a:bodyPr wrap="square">
            <a:spAutoFit/>
          </a:bodyPr>
          <a:lstStyle/>
          <a:p>
            <a:pPr algn="ctr">
              <a:lnSpc>
                <a:spcPct val="107000"/>
              </a:lnSpc>
              <a:spcAft>
                <a:spcPts val="0"/>
              </a:spcAft>
              <a:tabLst>
                <a:tab pos="478155" algn="l"/>
              </a:tabLst>
            </a:pP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khảo</a:t>
            </a:r>
            <a:endPar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en-US" dirty="0" smtClean="0">
                <a:solidFill>
                  <a:srgbClr val="000000"/>
                </a:solidFill>
                <a:latin typeface="Roboto"/>
              </a:rPr>
              <a:t>	</a:t>
            </a:r>
            <a:r>
              <a:rPr lang="en-US" sz="2400" dirty="0">
                <a:solidFill>
                  <a:srgbClr val="000000"/>
                </a:solidFill>
                <a:latin typeface="Times New Roman" panose="02020603050405020304" pitchFamily="18" charset="0"/>
                <a:cs typeface="Times New Roman" panose="02020603050405020304" pitchFamily="18" charset="0"/>
              </a:rPr>
              <a:t>D</a:t>
            </a:r>
            <a:r>
              <a:rPr lang="vi-VN" sz="2400" dirty="0" smtClean="0">
                <a:solidFill>
                  <a:srgbClr val="000000"/>
                </a:solidFill>
                <a:latin typeface="Times New Roman" panose="02020603050405020304" pitchFamily="18" charset="0"/>
                <a:cs typeface="Times New Roman" panose="02020603050405020304" pitchFamily="18" charset="0"/>
              </a:rPr>
              <a:t>i </a:t>
            </a:r>
            <a:r>
              <a:rPr lang="vi-VN" sz="2400" dirty="0">
                <a:solidFill>
                  <a:srgbClr val="000000"/>
                </a:solidFill>
                <a:latin typeface="Times New Roman" panose="02020603050405020304" pitchFamily="18" charset="0"/>
                <a:cs typeface="Times New Roman" panose="02020603050405020304" pitchFamily="18" charset="0"/>
              </a:rPr>
              <a:t>tích lịch </a:t>
            </a:r>
            <a:r>
              <a:rPr lang="vi-VN" sz="2400" dirty="0" smtClean="0">
                <a:solidFill>
                  <a:srgbClr val="000000"/>
                </a:solidFill>
                <a:latin typeface="Times New Roman" panose="02020603050405020304" pitchFamily="18" charset="0"/>
                <a:cs typeface="Times New Roman" panose="02020603050405020304" pitchFamily="18" charset="0"/>
              </a:rPr>
              <a:t>sử</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luôn có sức cuốn và ấn tượng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du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tòi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cũng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từng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khám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di </a:t>
            </a:r>
            <a:r>
              <a:rPr lang="en-US" sz="2400" dirty="0" err="1" smtClean="0">
                <a:solidFill>
                  <a:srgbClr val="000000"/>
                </a:solidFill>
                <a:latin typeface="Times New Roman" panose="02020603050405020304" pitchFamily="18" charset="0"/>
                <a:cs typeface="Times New Roman" panose="02020603050405020304" pitchFamily="18" charset="0"/>
              </a:rPr>
              <a:t>tích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sử</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Lăng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Hồ</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Chí</a:t>
            </a:r>
            <a:r>
              <a:rPr lang="en-US" sz="2400" dirty="0" smtClean="0">
                <a:solidFill>
                  <a:srgbClr val="000000"/>
                </a:solidFill>
                <a:latin typeface="Times New Roman" panose="02020603050405020304" pitchFamily="18" charset="0"/>
                <a:cs typeface="Times New Roman" panose="02020603050405020304" pitchFamily="18" charset="0"/>
              </a:rPr>
              <a:t> Minh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một</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di sản văn hóa </a:t>
            </a:r>
            <a:r>
              <a:rPr lang="en-US" sz="2400" dirty="0" err="1" smtClean="0">
                <a:solidFill>
                  <a:srgbClr val="000000"/>
                </a:solidFill>
                <a:latin typeface="Times New Roman" panose="02020603050405020304" pitchFamily="18" charset="0"/>
                <a:cs typeface="Times New Roman" panose="02020603050405020304" pitchFamily="18" charset="0"/>
              </a:rPr>
              <a:t>vĩ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nhất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ghé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thăm</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Trong </a:t>
            </a:r>
            <a:r>
              <a:rPr lang="vi-VN" sz="2400" dirty="0">
                <a:solidFill>
                  <a:srgbClr val="000000"/>
                </a:solidFill>
                <a:latin typeface="Times New Roman" panose="02020603050405020304" pitchFamily="18" charset="0"/>
                <a:cs typeface="Times New Roman" panose="02020603050405020304" pitchFamily="18" charset="0"/>
              </a:rPr>
              <a:t>không gian trầm mặc</a:t>
            </a:r>
            <a:r>
              <a:rPr lang="vi-VN"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dưới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bóng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đèn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nê</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dịu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mát</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hình ảnh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hiện </a:t>
            </a:r>
            <a:r>
              <a:rPr lang="vi-VN" sz="2400" dirty="0">
                <a:solidFill>
                  <a:srgbClr val="000000"/>
                </a:solidFill>
                <a:latin typeface="Times New Roman" panose="02020603050405020304" pitchFamily="18" charset="0"/>
                <a:cs typeface="Times New Roman" panose="02020603050405020304" pitchFamily="18" charset="0"/>
              </a:rPr>
              <a:t>ra rõ nét trước mắt, khiến tim em xuyến xao. Cảm giác như thời gian đã ngừng </a:t>
            </a:r>
            <a:r>
              <a:rPr lang="vi-VN" sz="2400" dirty="0" smtClean="0">
                <a:solidFill>
                  <a:srgbClr val="000000"/>
                </a:solidFill>
                <a:latin typeface="Times New Roman" panose="02020603050405020304" pitchFamily="18" charset="0"/>
                <a:cs typeface="Times New Roman" panose="02020603050405020304" pitchFamily="18" charset="0"/>
              </a:rPr>
              <a:t>trôi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m</a:t>
            </a:r>
            <a:r>
              <a:rPr lang="vi-VN" sz="2400" dirty="0" smtClean="0">
                <a:solidFill>
                  <a:srgbClr val="000000"/>
                </a:solidFill>
                <a:latin typeface="Times New Roman" panose="02020603050405020304" pitchFamily="18" charset="0"/>
                <a:cs typeface="Times New Roman" panose="02020603050405020304" pitchFamily="18" charset="0"/>
              </a:rPr>
              <a:t>ỗi </a:t>
            </a:r>
            <a:r>
              <a:rPr lang="vi-VN" sz="2400" dirty="0">
                <a:solidFill>
                  <a:srgbClr val="000000"/>
                </a:solidFill>
                <a:latin typeface="Times New Roman" panose="02020603050405020304" pitchFamily="18" charset="0"/>
                <a:cs typeface="Times New Roman" panose="02020603050405020304" pitchFamily="18" charset="0"/>
              </a:rPr>
              <a:t>bước chân </a:t>
            </a:r>
            <a:r>
              <a:rPr lang="en-US" sz="2400" dirty="0" err="1" smtClean="0">
                <a:solidFill>
                  <a:srgbClr val="000000"/>
                </a:solidFill>
                <a:latin typeface="Times New Roman" panose="02020603050405020304" pitchFamily="18" charset="0"/>
                <a:cs typeface="Times New Roman" panose="02020603050405020304" pitchFamily="18" charset="0"/>
              </a:rPr>
              <a:t>trên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thềm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lăng</a:t>
            </a:r>
            <a:r>
              <a:rPr lang="vi-VN"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quanh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ngủ</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em như nghe thấy </a:t>
            </a:r>
            <a:r>
              <a:rPr lang="en-US" sz="2400" dirty="0" err="1" smtClean="0">
                <a:solidFill>
                  <a:srgbClr val="000000"/>
                </a:solidFill>
                <a:latin typeface="Times New Roman" panose="02020603050405020304" pitchFamily="18" charset="0"/>
                <a:cs typeface="Times New Roman" panose="02020603050405020304" pitchFamily="18" charset="0"/>
              </a:rPr>
              <a:t>hơi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thở</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nghe</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tiếng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nghe</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giọng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nói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trầm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ấm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vị</a:t>
            </a:r>
            <a:r>
              <a:rPr lang="en-US" sz="2400" dirty="0" smtClean="0">
                <a:solidFill>
                  <a:srgbClr val="000000"/>
                </a:solidFill>
                <a:latin typeface="Times New Roman" panose="02020603050405020304" pitchFamily="18" charset="0"/>
                <a:cs typeface="Times New Roman" panose="02020603050405020304" pitchFamily="18" charset="0"/>
              </a:rPr>
              <a:t> cha </a:t>
            </a:r>
            <a:r>
              <a:rPr lang="en-US" sz="2400" dirty="0" err="1" smtClean="0">
                <a:solidFill>
                  <a:srgbClr val="000000"/>
                </a:solidFill>
                <a:latin typeface="Times New Roman" panose="02020603050405020304" pitchFamily="18" charset="0"/>
                <a:cs typeface="Times New Roman" panose="02020603050405020304" pitchFamily="18" charset="0"/>
              </a:rPr>
              <a:t>già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muôn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dân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tộc</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Chao ôi! Đó thật sự là một trải nghiệm không thể nào quên </a:t>
            </a:r>
            <a:r>
              <a:rPr lang="vi-VN" sz="2400" dirty="0" smtClean="0">
                <a:solidFill>
                  <a:srgbClr val="000000"/>
                </a:solidFill>
                <a:latin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Muôn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ngàn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phút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thầm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với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tập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thật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tốt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sau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trí</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góp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giữ</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dựng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đất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nước</a:t>
            </a:r>
            <a:r>
              <a:rPr lang="en-US" sz="2400" dirty="0" smtClean="0">
                <a:solidFill>
                  <a:srgbClr val="000000"/>
                </a:solidFill>
                <a:latin typeface="Times New Roman" panose="02020603050405020304" pitchFamily="18" charset="0"/>
                <a:cs typeface="Times New Roman" panose="02020603050405020304" pitchFamily="18" charset="0"/>
              </a:rPr>
              <a:t> ta </a:t>
            </a:r>
            <a:r>
              <a:rPr lang="en-US" sz="2400" dirty="0" err="1" smtClean="0">
                <a:solidFill>
                  <a:srgbClr val="000000"/>
                </a:solidFill>
                <a:latin typeface="Times New Roman" panose="02020603050405020304" pitchFamily="18" charset="0"/>
                <a:cs typeface="Times New Roman" panose="02020603050405020304" pitchFamily="18" charset="0"/>
              </a:rPr>
              <a:t>thật</a:t>
            </a:r>
            <a:r>
              <a:rPr lang="en-US" sz="2400" dirty="0" smtClean="0">
                <a:solidFill>
                  <a:srgbClr val="000000"/>
                </a:solidFill>
                <a:latin typeface="Times New Roman" panose="02020603050405020304" pitchFamily="18" charset="0"/>
                <a:cs typeface="Times New Roman" panose="02020603050405020304" pitchFamily="18" charset="0"/>
              </a:rPr>
              <a:t> to </a:t>
            </a:r>
            <a:r>
              <a:rPr lang="en-US" sz="2400" dirty="0" err="1" smtClean="0">
                <a:solidFill>
                  <a:srgbClr val="000000"/>
                </a:solidFill>
                <a:latin typeface="Times New Roman" panose="02020603050405020304" pitchFamily="18" charset="0"/>
                <a:cs typeface="Times New Roman" panose="02020603050405020304" pitchFamily="18" charset="0"/>
              </a:rPr>
              <a:t>đẹp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như</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mong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muốn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416355" y="5097411"/>
            <a:ext cx="11293424" cy="461665"/>
          </a:xfrm>
          <a:prstGeom prst="rect">
            <a:avLst/>
          </a:prstGeom>
          <a:noFill/>
        </p:spPr>
        <p:txBody>
          <a:bodyPr wrap="square" rtlCol="0">
            <a:spAutoFit/>
          </a:bodyPr>
          <a:lstStyle/>
          <a:p>
            <a:pPr lvl="0" algn="just" eaLnBrk="0" fontAlgn="base" hangingPunct="0">
              <a:spcBef>
                <a:spcPct val="0"/>
              </a:spcBef>
              <a:spcAft>
                <a:spcPct val="0"/>
              </a:spcAft>
            </a:pPr>
            <a:r>
              <a:rPr lang="vi-VN" sz="2400" dirty="0">
                <a:solidFill>
                  <a:srgbClr val="000000"/>
                </a:solidFill>
                <a:latin typeface="Times New Roman" panose="02020603050405020304" pitchFamily="18" charset="0"/>
                <a:cs typeface="Times New Roman" panose="02020603050405020304" pitchFamily="18" charset="0"/>
              </a:rPr>
              <a:t>- Câu đặc biệt: “</a:t>
            </a:r>
            <a:r>
              <a:rPr lang="vi-VN" sz="2400" i="1" dirty="0">
                <a:solidFill>
                  <a:srgbClr val="000000"/>
                </a:solidFill>
                <a:latin typeface="Times New Roman" panose="02020603050405020304" pitchFamily="18" charset="0"/>
                <a:cs typeface="Times New Roman" panose="02020603050405020304" pitchFamily="18" charset="0"/>
              </a:rPr>
              <a:t>Chao ôi!</a:t>
            </a:r>
            <a:r>
              <a:rPr lang="vi-VN" sz="24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4809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828041" y="0"/>
            <a:ext cx="5976595" cy="120663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 HƯỚNG DẪN TỰ HỌC</a:t>
            </a:r>
            <a:endParaRPr lang="vi-VN" sz="32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0" y="1206631"/>
            <a:ext cx="11853844" cy="54870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Nắm </a:t>
            </a:r>
            <a:r>
              <a:rPr lang="vi-VN" sz="2400" dirty="0" smtClean="0">
                <a:solidFill>
                  <a:srgbClr val="0000CC"/>
                </a:solidFill>
                <a:latin typeface="Times New Roman" panose="02020603050405020304" pitchFamily="18" charset="0"/>
                <a:cs typeface="Times New Roman" panose="02020603050405020304" pitchFamily="18" charset="0"/>
              </a:rPr>
              <a:t>vững </a:t>
            </a:r>
            <a:r>
              <a:rPr lang="vi-VN" sz="2400" dirty="0">
                <a:solidFill>
                  <a:srgbClr val="0000CC"/>
                </a:solidFill>
                <a:latin typeface="Times New Roman" panose="02020603050405020304" pitchFamily="18" charset="0"/>
                <a:cs typeface="Times New Roman" panose="02020603050405020304" pitchFamily="18" charset="0"/>
              </a:rPr>
              <a:t>kiến thức </a:t>
            </a:r>
            <a:r>
              <a:rPr lang="vi-VN" sz="2400" dirty="0" smtClean="0">
                <a:solidFill>
                  <a:srgbClr val="0000CC"/>
                </a:solidFill>
                <a:latin typeface="Times New Roman" panose="02020603050405020304" pitchFamily="18" charset="0"/>
                <a:cs typeface="Times New Roman" panose="02020603050405020304" pitchFamily="18" charset="0"/>
              </a:rPr>
              <a:t>về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câu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rút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gọn</a:t>
            </a:r>
            <a:r>
              <a:rPr lang="vi-VN"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và</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câu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đặc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biệt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smtClean="0">
                <a:solidFill>
                  <a:srgbClr val="0000CC"/>
                </a:solidFill>
                <a:latin typeface="Times New Roman" panose="02020603050405020304" pitchFamily="18" charset="0"/>
                <a:cs typeface="Times New Roman" panose="02020603050405020304" pitchFamily="18" charset="0"/>
              </a:rPr>
              <a:t>.</a:t>
            </a:r>
          </a:p>
          <a:p>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Hoàn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thành</a:t>
            </a:r>
            <a:r>
              <a:rPr lang="en-US" sz="2400" dirty="0" smtClean="0">
                <a:solidFill>
                  <a:srgbClr val="0000CC"/>
                </a:solidFill>
                <a:latin typeface="Times New Roman" panose="02020603050405020304" pitchFamily="18" charset="0"/>
                <a:cs typeface="Times New Roman" panose="02020603050405020304" pitchFamily="18" charset="0"/>
              </a:rPr>
              <a:t> BT </a:t>
            </a:r>
            <a:r>
              <a:rPr lang="en-US" sz="2400" dirty="0" err="1" smtClean="0">
                <a:solidFill>
                  <a:srgbClr val="0000CC"/>
                </a:solidFill>
                <a:latin typeface="Times New Roman" panose="02020603050405020304" pitchFamily="18" charset="0"/>
                <a:cs typeface="Times New Roman" panose="02020603050405020304" pitchFamily="18" charset="0"/>
              </a:rPr>
              <a:t>trong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vở</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bài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tập</a:t>
            </a:r>
            <a:r>
              <a:rPr lang="en-US" sz="2400" dirty="0" smtClean="0">
                <a:solidFill>
                  <a:srgbClr val="0000CC"/>
                </a:solidFill>
                <a:latin typeface="Times New Roman" panose="02020603050405020304" pitchFamily="18" charset="0"/>
                <a:cs typeface="Times New Roman" panose="02020603050405020304" pitchFamily="18" charset="0"/>
              </a:rPr>
              <a:t>.</a:t>
            </a:r>
          </a:p>
          <a:p>
            <a:r>
              <a:rPr lang="vi-VN" sz="2400" b="1" dirty="0" smtClean="0">
                <a:solidFill>
                  <a:srgbClr val="0000CC"/>
                </a:solidFill>
                <a:latin typeface="Times New Roman" panose="02020603050405020304" pitchFamily="18" charset="0"/>
                <a:cs typeface="Times New Roman" panose="02020603050405020304" pitchFamily="18" charset="0"/>
              </a:rPr>
              <a:t>- </a:t>
            </a:r>
            <a:r>
              <a:rPr lang="pt-BR" sz="2400" dirty="0">
                <a:solidFill>
                  <a:srgbClr val="0000CC"/>
                </a:solidFill>
                <a:latin typeface="Times New Roman" panose="02020603050405020304" pitchFamily="18" charset="0"/>
                <a:cs typeface="Times New Roman" panose="02020603050405020304" pitchFamily="18" charset="0"/>
              </a:rPr>
              <a:t>Chuẩn bị </a:t>
            </a:r>
            <a:r>
              <a:rPr lang="pt-BR" sz="2400" dirty="0" smtClean="0">
                <a:solidFill>
                  <a:srgbClr val="0000CC"/>
                </a:solidFill>
                <a:latin typeface="Times New Roman" panose="02020603050405020304" pitchFamily="18" charset="0"/>
                <a:cs typeface="Times New Roman" panose="02020603050405020304" pitchFamily="18" charset="0"/>
              </a:rPr>
              <a:t>bài: </a:t>
            </a:r>
            <a:r>
              <a:rPr lang="pt-BR" sz="2400" b="1" dirty="0">
                <a:solidFill>
                  <a:srgbClr val="0000CC"/>
                </a:solidFill>
                <a:latin typeface="Times New Roman" panose="02020603050405020304" pitchFamily="18" charset="0"/>
                <a:cs typeface="Times New Roman" panose="02020603050405020304" pitchFamily="18" charset="0"/>
              </a:rPr>
              <a:t>Thực hành đọc hiểu </a:t>
            </a:r>
            <a:r>
              <a:rPr lang="vi-VN" sz="2400" b="1"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a:t>
            </a:r>
            <a:r>
              <a:rPr lang="vi-VN" sz="2400" b="1" dirty="0" smtClean="0">
                <a:solidFill>
                  <a:srgbClr val="0000CC"/>
                </a:solidFill>
                <a:latin typeface="Times New Roman" panose="02020603050405020304" pitchFamily="18" charset="0"/>
                <a:cs typeface="Times New Roman" panose="02020603050405020304" pitchFamily="18" charset="0"/>
              </a:rPr>
              <a:t>”</a:t>
            </a:r>
            <a:endParaRPr lang="vi-VN" sz="2400" b="1" dirty="0">
              <a:solidFill>
                <a:srgbClr val="0000CC"/>
              </a:solidFill>
              <a:latin typeface="Times New Roman" panose="02020603050405020304" pitchFamily="18" charset="0"/>
              <a:cs typeface="Times New Roman" panose="02020603050405020304" pitchFamily="18" charset="0"/>
            </a:endParaRPr>
          </a:p>
          <a:p>
            <a:r>
              <a:rPr lang="vi-VN" sz="2400" dirty="0">
                <a:solidFill>
                  <a:srgbClr val="0000CC"/>
                </a:solidFill>
                <a:latin typeface="Times New Roman" panose="02020603050405020304" pitchFamily="18" charset="0"/>
                <a:cs typeface="Times New Roman" panose="02020603050405020304" pitchFamily="18" charset="0"/>
              </a:rPr>
              <a:t>+ Tìm hiểu về tác giả, tác phẩm, báo cáo bằng bài thuyết </a:t>
            </a:r>
            <a:r>
              <a:rPr lang="vi-VN" sz="2400" dirty="0" smtClean="0">
                <a:solidFill>
                  <a:srgbClr val="0000CC"/>
                </a:solidFill>
                <a:latin typeface="Times New Roman" panose="02020603050405020304" pitchFamily="18" charset="0"/>
                <a:cs typeface="Times New Roman" panose="02020603050405020304" pitchFamily="18" charset="0"/>
              </a:rPr>
              <a:t>trình</a:t>
            </a:r>
            <a:r>
              <a:rPr lang="en-US" sz="2400" dirty="0" smtClean="0">
                <a:solidFill>
                  <a:srgbClr val="0000CC"/>
                </a:solidFill>
                <a:latin typeface="Times New Roman" panose="02020603050405020304" pitchFamily="18" charset="0"/>
                <a:cs typeface="Times New Roman" panose="02020603050405020304" pitchFamily="18" charset="0"/>
              </a:rPr>
              <a:t>.</a:t>
            </a:r>
            <a:endParaRPr lang="vi-VN" sz="2400" dirty="0">
              <a:solidFill>
                <a:srgbClr val="0000CC"/>
              </a:solidFill>
              <a:latin typeface="Times New Roman" panose="02020603050405020304" pitchFamily="18" charset="0"/>
              <a:cs typeface="Times New Roman" panose="02020603050405020304" pitchFamily="18" charset="0"/>
            </a:endParaRPr>
          </a:p>
          <a:p>
            <a:r>
              <a:rPr lang="vi-VN" sz="2400" dirty="0">
                <a:solidFill>
                  <a:srgbClr val="0000CC"/>
                </a:solidFill>
                <a:latin typeface="Times New Roman" panose="02020603050405020304" pitchFamily="18" charset="0"/>
                <a:cs typeface="Times New Roman" panose="02020603050405020304" pitchFamily="18" charset="0"/>
              </a:rPr>
              <a:t>+ Trả lời các câu hỏi chuẩn bị </a:t>
            </a:r>
            <a:r>
              <a:rPr lang="vi-VN" sz="2400" dirty="0" smtClean="0">
                <a:solidFill>
                  <a:srgbClr val="0000CC"/>
                </a:solidFill>
                <a:latin typeface="Times New Roman" panose="02020603050405020304" pitchFamily="18" charset="0"/>
                <a:cs typeface="Times New Roman" panose="02020603050405020304" pitchFamily="18" charset="0"/>
              </a:rPr>
              <a:t>bài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theo</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các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phiếu</a:t>
            </a:r>
            <a:r>
              <a:rPr lang="en-US" sz="2400" dirty="0" smtClean="0">
                <a:solidFill>
                  <a:srgbClr val="0000CC"/>
                </a:solidFill>
                <a:latin typeface="Times New Roman" panose="02020603050405020304" pitchFamily="18" charset="0"/>
                <a:cs typeface="Times New Roman" panose="02020603050405020304" pitchFamily="18" charset="0"/>
              </a:rPr>
              <a:t> HT.</a:t>
            </a:r>
            <a:endParaRPr lang="vi-VN"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962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22551" y="-1"/>
            <a:ext cx="11981468" cy="4380931"/>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8: VĂN BẢN THÔNG TIN</a:t>
            </a: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0000CC"/>
                </a:solidFill>
                <a:latin typeface="Times New Roman" panose="02020603050405020304" pitchFamily="18" charset="0"/>
                <a:cs typeface="Times New Roman" panose="02020603050405020304" pitchFamily="18" charset="0"/>
              </a:rPr>
              <a:t>Tiết</a:t>
            </a:r>
            <a:r>
              <a:rPr lang="en-US" sz="2800" b="1" dirty="0" smtClean="0">
                <a:solidFill>
                  <a:srgbClr val="0000CC"/>
                </a:solidFill>
                <a:latin typeface="Times New Roman" panose="02020603050405020304" pitchFamily="18" charset="0"/>
                <a:cs typeface="Times New Roman" panose="02020603050405020304" pitchFamily="18" charset="0"/>
              </a:rPr>
              <a:t> …-</a:t>
            </a:r>
            <a:r>
              <a:rPr lang="pl-PL" sz="2800" b="1" dirty="0" smtClean="0">
                <a:solidFill>
                  <a:srgbClr val="0000CC"/>
                </a:solidFill>
                <a:latin typeface="Times New Roman" panose="02020603050405020304" pitchFamily="18" charset="0"/>
                <a:cs typeface="Times New Roman" panose="02020603050405020304" pitchFamily="18" charset="0"/>
              </a:rPr>
              <a:t>THỰC </a:t>
            </a:r>
            <a:r>
              <a:rPr lang="pl-PL" sz="2800" b="1" dirty="0">
                <a:solidFill>
                  <a:srgbClr val="0000CC"/>
                </a:solidFill>
                <a:latin typeface="Times New Roman" panose="02020603050405020304" pitchFamily="18" charset="0"/>
                <a:cs typeface="Times New Roman" panose="02020603050405020304" pitchFamily="18" charset="0"/>
              </a:rPr>
              <a:t>HÀNH TIẾNG VIỆT</a:t>
            </a:r>
            <a:endParaRPr lang="vi-VN" sz="2800" dirty="0">
              <a:solidFill>
                <a:srgbClr val="0000CC"/>
              </a:solidFill>
              <a:latin typeface="Times New Roman" panose="02020603050405020304" pitchFamily="18" charset="0"/>
              <a:cs typeface="Times New Roman" panose="02020603050405020304" pitchFamily="18" charset="0"/>
            </a:endParaRPr>
          </a:p>
          <a:p>
            <a:pPr algn="ctr"/>
            <a:r>
              <a:rPr lang="pt-BR" sz="3600" b="1"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vi-VN"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pl-PL" sz="3600" b="1" i="1"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112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circle(in)">
                                      <p:cBhvr>
                                        <p:cTn id="1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fld id="{26340873-B2EF-4D93-B73E-7D5CF23C522C}" type="slidenum">
              <a:rPr lang="en-US" sz="1400">
                <a:solidFill>
                  <a:srgbClr val="000000"/>
                </a:solidFill>
              </a:rPr>
              <a:pPr eaLnBrk="1" hangingPunct="1"/>
              <a:t>20</a:t>
            </a:fld>
            <a:endParaRPr lang="en-US" sz="1400">
              <a:solidFill>
                <a:srgbClr val="000000"/>
              </a:solidFill>
            </a:endParaRPr>
          </a:p>
        </p:txBody>
      </p:sp>
      <p:pic>
        <p:nvPicPr>
          <p:cNvPr id="12291" name="Picture 4" descr="Fro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75694" y="4495800"/>
            <a:ext cx="234461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Ros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941">
            <a:off x="9284677" y="5105400"/>
            <a:ext cx="163537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6" descr="Rose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3850">
            <a:off x="10597662" y="4876800"/>
            <a:ext cx="15943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844063" y="457200"/>
            <a:ext cx="9941169" cy="4572000"/>
            <a:chOff x="432" y="288"/>
            <a:chExt cx="5088" cy="2880"/>
          </a:xfrm>
        </p:grpSpPr>
        <p:sp>
          <p:nvSpPr>
            <p:cNvPr id="12307" name="WordArt 8"/>
            <p:cNvSpPr>
              <a:spLocks noChangeArrowheads="1" noChangeShapeType="1" noTextEdit="1"/>
            </p:cNvSpPr>
            <p:nvPr/>
          </p:nvSpPr>
          <p:spPr bwMode="auto">
            <a:xfrm>
              <a:off x="624" y="672"/>
              <a:ext cx="4896" cy="2496"/>
            </a:xfrm>
            <a:prstGeom prst="rect">
              <a:avLst/>
            </a:prstGeom>
            <a:extLst>
              <a:ext uri="{91240B29-F687-4F45-9708-019B960494DF}">
                <a14:hiddenLine xmlns:a14="http://schemas.microsoft.com/office/drawing/2010/main" w="3175">
                  <a:solidFill>
                    <a:srgbClr val="000000"/>
                  </a:solidFill>
                  <a:round/>
                  <a:headEnd/>
                  <a:tailEnd/>
                </a14:hiddenLine>
              </a:ext>
            </a:extLst>
          </p:spPr>
          <p:txBody>
            <a:bodyPr wrap="none" fromWordArt="1">
              <a:prstTxWarp prst="textWave1">
                <a:avLst>
                  <a:gd name="adj1" fmla="val 20644"/>
                  <a:gd name="adj2" fmla="val 0"/>
                </a:avLst>
              </a:prstTxWarp>
            </a:bodyPr>
            <a:lstStyle/>
            <a:p>
              <a:pPr algn="ctr" fontAlgn="base">
                <a:spcBef>
                  <a:spcPct val="0"/>
                </a:spcBef>
                <a:spcAft>
                  <a:spcPct val="0"/>
                </a:spcAft>
              </a:pPr>
              <a:r>
                <a:rPr lang="vi-VN" sz="3600" b="1" kern="10" dirty="0" smtClean="0">
                  <a:solidFill>
                    <a:srgbClr val="FF0000"/>
                  </a:solidFill>
                  <a:effectLst>
                    <a:prstShdw prst="shdw17" dist="17961" dir="2700000">
                      <a:srgbClr val="990000"/>
                    </a:prstShdw>
                  </a:effectLst>
                </a:rPr>
                <a:t>Kính chaøo quyù thaày coâ cuøng caùc em hoïc sinh</a:t>
              </a:r>
              <a:r>
                <a:rPr lang="en-US" sz="3600" b="1" kern="10" dirty="0" smtClean="0">
                  <a:solidFill>
                    <a:srgbClr val="FF0000"/>
                  </a:solidFill>
                  <a:effectLst>
                    <a:prstShdw prst="shdw17" dist="17961" dir="2700000">
                      <a:srgbClr val="990000"/>
                    </a:prstShdw>
                  </a:effectLst>
                </a:rPr>
                <a:t>!</a:t>
              </a:r>
              <a:endParaRPr lang="vi-VN" sz="3600" b="1" kern="10" dirty="0" smtClean="0">
                <a:solidFill>
                  <a:srgbClr val="FF0000"/>
                </a:solidFill>
                <a:effectLst>
                  <a:prstShdw prst="shdw17" dist="17961" dir="2700000">
                    <a:srgbClr val="990000"/>
                  </a:prstShdw>
                </a:effectLst>
              </a:endParaRPr>
            </a:p>
          </p:txBody>
        </p:sp>
        <p:pic>
          <p:nvPicPr>
            <p:cNvPr id="12308" name="Picture 9" descr="bird[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2" y="288"/>
              <a:ext cx="912"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0" descr="bird[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80" y="1008"/>
              <a:ext cx="912"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Freeform 11"/>
            <p:cNvSpPr>
              <a:spLocks/>
            </p:cNvSpPr>
            <p:nvPr/>
          </p:nvSpPr>
          <p:spPr bwMode="auto">
            <a:xfrm>
              <a:off x="1008" y="816"/>
              <a:ext cx="240" cy="336"/>
            </a:xfrm>
            <a:custGeom>
              <a:avLst/>
              <a:gdLst>
                <a:gd name="T0" fmla="*/ 96 w 96"/>
                <a:gd name="T1" fmla="*/ 0 h 528"/>
                <a:gd name="T2" fmla="*/ 0 w 96"/>
                <a:gd name="T3" fmla="*/ 528 h 528"/>
                <a:gd name="T4" fmla="*/ 96 w 96"/>
                <a:gd name="T5" fmla="*/ 0 h 528"/>
                <a:gd name="T6" fmla="*/ 0 60000 65536"/>
                <a:gd name="T7" fmla="*/ 0 60000 65536"/>
                <a:gd name="T8" fmla="*/ 0 60000 65536"/>
                <a:gd name="T9" fmla="*/ 0 w 96"/>
                <a:gd name="T10" fmla="*/ 0 h 528"/>
                <a:gd name="T11" fmla="*/ 96 w 96"/>
                <a:gd name="T12" fmla="*/ 528 h 528"/>
              </a:gdLst>
              <a:ahLst/>
              <a:cxnLst>
                <a:cxn ang="T6">
                  <a:pos x="T0" y="T1"/>
                </a:cxn>
                <a:cxn ang="T7">
                  <a:pos x="T2" y="T3"/>
                </a:cxn>
                <a:cxn ang="T8">
                  <a:pos x="T4" y="T5"/>
                </a:cxn>
              </a:cxnLst>
              <a:rect l="T9" t="T10" r="T11" b="T12"/>
              <a:pathLst>
                <a:path w="96" h="528">
                  <a:moveTo>
                    <a:pt x="96" y="0"/>
                  </a:moveTo>
                  <a:cubicBezTo>
                    <a:pt x="96" y="0"/>
                    <a:pt x="0" y="528"/>
                    <a:pt x="0" y="528"/>
                  </a:cubicBezTo>
                  <a:cubicBezTo>
                    <a:pt x="0" y="528"/>
                    <a:pt x="96" y="0"/>
                    <a:pt x="96" y="0"/>
                  </a:cubicBezTo>
                  <a:close/>
                </a:path>
              </a:pathLst>
            </a:custGeom>
            <a:solidFill>
              <a:schemeClr val="accent1"/>
            </a:solidFill>
            <a:ln w="28575">
              <a:solidFill>
                <a:srgbClr val="FF00FF"/>
              </a:solidFill>
              <a:round/>
              <a:headEnd/>
              <a:tailEnd/>
            </a:ln>
          </p:spPr>
          <p:txBody>
            <a:bodyPr/>
            <a:lstStyle/>
            <a:p>
              <a:pPr fontAlgn="base">
                <a:spcBef>
                  <a:spcPct val="0"/>
                </a:spcBef>
                <a:spcAft>
                  <a:spcPct val="0"/>
                </a:spcAft>
              </a:pPr>
              <a:endParaRPr lang="vi-VN" sz="2800" smtClean="0">
                <a:solidFill>
                  <a:srgbClr val="000000"/>
                </a:solidFill>
              </a:endParaRPr>
            </a:p>
          </p:txBody>
        </p:sp>
        <p:sp>
          <p:nvSpPr>
            <p:cNvPr id="12311" name="Freeform 12"/>
            <p:cNvSpPr>
              <a:spLocks/>
            </p:cNvSpPr>
            <p:nvPr/>
          </p:nvSpPr>
          <p:spPr bwMode="auto">
            <a:xfrm>
              <a:off x="4656" y="1536"/>
              <a:ext cx="240" cy="432"/>
            </a:xfrm>
            <a:custGeom>
              <a:avLst/>
              <a:gdLst>
                <a:gd name="T0" fmla="*/ 96 w 96"/>
                <a:gd name="T1" fmla="*/ 0 h 528"/>
                <a:gd name="T2" fmla="*/ 0 w 96"/>
                <a:gd name="T3" fmla="*/ 528 h 528"/>
                <a:gd name="T4" fmla="*/ 96 w 96"/>
                <a:gd name="T5" fmla="*/ 0 h 528"/>
                <a:gd name="T6" fmla="*/ 0 60000 65536"/>
                <a:gd name="T7" fmla="*/ 0 60000 65536"/>
                <a:gd name="T8" fmla="*/ 0 60000 65536"/>
                <a:gd name="T9" fmla="*/ 0 w 96"/>
                <a:gd name="T10" fmla="*/ 0 h 528"/>
                <a:gd name="T11" fmla="*/ 96 w 96"/>
                <a:gd name="T12" fmla="*/ 528 h 528"/>
              </a:gdLst>
              <a:ahLst/>
              <a:cxnLst>
                <a:cxn ang="T6">
                  <a:pos x="T0" y="T1"/>
                </a:cxn>
                <a:cxn ang="T7">
                  <a:pos x="T2" y="T3"/>
                </a:cxn>
                <a:cxn ang="T8">
                  <a:pos x="T4" y="T5"/>
                </a:cxn>
              </a:cxnLst>
              <a:rect l="T9" t="T10" r="T11" b="T12"/>
              <a:pathLst>
                <a:path w="96" h="528">
                  <a:moveTo>
                    <a:pt x="96" y="0"/>
                  </a:moveTo>
                  <a:cubicBezTo>
                    <a:pt x="96" y="0"/>
                    <a:pt x="0" y="528"/>
                    <a:pt x="0" y="528"/>
                  </a:cubicBezTo>
                  <a:cubicBezTo>
                    <a:pt x="0" y="528"/>
                    <a:pt x="96" y="0"/>
                    <a:pt x="96" y="0"/>
                  </a:cubicBezTo>
                  <a:close/>
                </a:path>
              </a:pathLst>
            </a:custGeom>
            <a:solidFill>
              <a:schemeClr val="accent1"/>
            </a:solidFill>
            <a:ln w="28575">
              <a:solidFill>
                <a:srgbClr val="FF00FF"/>
              </a:solidFill>
              <a:round/>
              <a:headEnd/>
              <a:tailEnd/>
            </a:ln>
          </p:spPr>
          <p:txBody>
            <a:bodyPr/>
            <a:lstStyle/>
            <a:p>
              <a:pPr fontAlgn="base">
                <a:spcBef>
                  <a:spcPct val="0"/>
                </a:spcBef>
                <a:spcAft>
                  <a:spcPct val="0"/>
                </a:spcAft>
              </a:pPr>
              <a:endParaRPr lang="vi-VN" sz="2800" smtClean="0">
                <a:solidFill>
                  <a:srgbClr val="000000"/>
                </a:solidFill>
              </a:endParaRPr>
            </a:p>
          </p:txBody>
        </p:sp>
      </p:grpSp>
      <p:pic>
        <p:nvPicPr>
          <p:cNvPr id="12295" name="Picture 13" descr="WBS02T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21417" y="19812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descr="WBS01SL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58154" y="609600"/>
            <a:ext cx="35169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descr="WBS01SLC"/>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62708" y="457200"/>
            <a:ext cx="35169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descr="WBS01SRG"/>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503877" y="1828800"/>
            <a:ext cx="37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7" descr="WBS01S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284677" y="7620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8" descr="WBS01SR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879015" y="8382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9" descr="WBS01SRY"/>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127632" y="9144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0" descr="WBS02TLB"/>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690078" y="13716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1" descr="WBS02TLC"/>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627079" y="12954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2" descr="WBS02TL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689231" y="11430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3" descr="WBS02T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28185" y="11430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4" descr="WBS02TLC"/>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283571" y="762001"/>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281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132102"/>
                                        </p:tgtEl>
                                        <p:attrNameLst>
                                          <p:attrName>style.visibility</p:attrName>
                                        </p:attrNameLst>
                                      </p:cBhvr>
                                      <p:to>
                                        <p:strVal val="visible"/>
                                      </p:to>
                                    </p:set>
                                    <p:anim calcmode="lin" valueType="num">
                                      <p:cBhvr>
                                        <p:cTn id="11" dur="500" decel="50000" fill="hold">
                                          <p:stCondLst>
                                            <p:cond delay="0"/>
                                          </p:stCondLst>
                                        </p:cTn>
                                        <p:tgtEl>
                                          <p:spTgt spid="13210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210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2102"/>
                                        </p:tgtEl>
                                        <p:attrNameLst>
                                          <p:attrName>ppt_w</p:attrName>
                                        </p:attrNameLst>
                                      </p:cBhvr>
                                      <p:tavLst>
                                        <p:tav tm="0">
                                          <p:val>
                                            <p:strVal val="#ppt_w*.05"/>
                                          </p:val>
                                        </p:tav>
                                        <p:tav tm="100000">
                                          <p:val>
                                            <p:strVal val="#ppt_w"/>
                                          </p:val>
                                        </p:tav>
                                      </p:tavLst>
                                    </p:anim>
                                    <p:anim calcmode="lin" valueType="num">
                                      <p:cBhvr>
                                        <p:cTn id="14" dur="1000" fill="hold"/>
                                        <p:tgtEl>
                                          <p:spTgt spid="13210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210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210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210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2102"/>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80773" y="-27576"/>
            <a:ext cx="5542961"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 K</a:t>
            </a:r>
            <a:r>
              <a:rPr lang="vi-VN" sz="3200" b="1" dirty="0">
                <a:solidFill>
                  <a:srgbClr val="FF0000"/>
                </a:solidFill>
                <a:latin typeface="Times New Roman" panose="02020603050405020304" pitchFamily="18" charset="0"/>
                <a:cs typeface="Times New Roman" panose="02020603050405020304" pitchFamily="18" charset="0"/>
              </a:rPr>
              <a:t>IẾN THỨC </a:t>
            </a:r>
            <a:r>
              <a:rPr lang="en-US" sz="3200" b="1" dirty="0" smtClean="0">
                <a:solidFill>
                  <a:srgbClr val="FF0000"/>
                </a:solidFill>
                <a:latin typeface="Times New Roman" panose="02020603050405020304" pitchFamily="18" charset="0"/>
                <a:cs typeface="Times New Roman" panose="02020603050405020304" pitchFamily="18" charset="0"/>
              </a:rPr>
              <a:t>NGỮ VĂN</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9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0"/>
            <a:ext cx="11582400" cy="1143000"/>
          </a:xfrm>
        </p:spPr>
        <p:txBody>
          <a:bodyPr/>
          <a:lstStyle/>
          <a:p>
            <a:pPr eaLnBrk="1" hangingPunct="1"/>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đặc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biệt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câu</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rút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gọn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dưới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đây</a:t>
            </a:r>
            <a:r>
              <a:rPr lang="en-US" sz="4000" dirty="0">
                <a:solidFill>
                  <a:srgbClr val="FF0000"/>
                </a:solidFill>
                <a:latin typeface="Times New Roman" panose="02020603050405020304" pitchFamily="18" charset="0"/>
                <a:cs typeface="Times New Roman" panose="02020603050405020304" pitchFamily="18" charset="0"/>
              </a:rPr>
              <a:t> ?</a:t>
            </a:r>
          </a:p>
        </p:txBody>
      </p:sp>
      <p:sp>
        <p:nvSpPr>
          <p:cNvPr id="11267" name="Rectangle 3"/>
          <p:cNvSpPr>
            <a:spLocks noGrp="1" noChangeArrowheads="1"/>
          </p:cNvSpPr>
          <p:nvPr>
            <p:ph type="body" idx="1"/>
          </p:nvPr>
        </p:nvSpPr>
        <p:spPr>
          <a:xfrm>
            <a:off x="1524000" y="1524000"/>
            <a:ext cx="9144000" cy="5334000"/>
          </a:xfrm>
          <a:ln w="3175">
            <a:solidFill>
              <a:srgbClr val="000000"/>
            </a:solidFill>
            <a:miter lim="800000"/>
            <a:headEnd/>
            <a:tailEnd/>
          </a:ln>
        </p:spPr>
        <p:txBody>
          <a:bodyPr/>
          <a:lstStyle/>
          <a:p>
            <a:pPr eaLnBrk="1" hangingPunct="1">
              <a:buFontTx/>
              <a:buNone/>
            </a:pP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sz="2800" b="1" dirty="0" smtClean="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biệt</a:t>
            </a:r>
            <a:endParaRPr lang="en-US" sz="2800" b="1" dirty="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b="1" dirty="0" smtClean="0">
                <a:latin typeface="Times New Roman" panose="02020603050405020304" pitchFamily="18" charset="0"/>
                <a:cs typeface="Times New Roman" panose="02020603050405020304" pitchFamily="18" charset="0"/>
              </a:rPr>
              <a:t>    b.  A </a:t>
            </a:r>
            <a:r>
              <a:rPr lang="en-US" b="1" dirty="0" err="1" smtClean="0">
                <a:latin typeface="Times New Roman" panose="02020603050405020304" pitchFamily="18" charset="0"/>
                <a:cs typeface="Times New Roman" panose="02020603050405020304" pitchFamily="18" charset="0"/>
              </a:rPr>
              <a:t>hỏi</a:t>
            </a:r>
            <a:r>
              <a:rPr lang="en-US" b="1" dirty="0" smtClean="0">
                <a:latin typeface="Times New Roman" panose="02020603050405020304" pitchFamily="18" charset="0"/>
                <a:cs typeface="Times New Roman" panose="02020603050405020304" pitchFamily="18" charset="0"/>
              </a:rPr>
              <a:t> B:</a:t>
            </a:r>
          </a:p>
          <a:p>
            <a:pPr eaLnBrk="1" hangingPunct="1">
              <a:buFontTx/>
              <a:buNone/>
            </a:pPr>
            <a:r>
              <a:rPr lang="en-US" b="1" dirty="0" smtClean="0">
                <a:latin typeface="Times New Roman" panose="02020603050405020304" pitchFamily="18" charset="0"/>
                <a:cs typeface="Times New Roman" panose="02020603050405020304" pitchFamily="18" charset="0"/>
              </a:rPr>
              <a:t>       - A: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trong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gọi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gì</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b="1" dirty="0" smtClean="0">
                <a:latin typeface="Times New Roman" panose="02020603050405020304" pitchFamily="18" charset="0"/>
                <a:cs typeface="Times New Roman" panose="02020603050405020304" pitchFamily="18" charset="0"/>
              </a:rPr>
              <a:t>       - B: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sz="2800" b="1" dirty="0">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rút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gọn</a:t>
            </a:r>
            <a:r>
              <a:rPr lang="en-US" sz="2800" b="1" dirty="0">
                <a:solidFill>
                  <a:srgbClr val="0000FF"/>
                </a:solidFill>
                <a:latin typeface="Times New Roman" panose="02020603050405020304" pitchFamily="18" charset="0"/>
                <a:cs typeface="Times New Roman" panose="02020603050405020304" pitchFamily="18" charset="0"/>
              </a:rPr>
              <a:t> </a:t>
            </a:r>
          </a:p>
          <a:p>
            <a:pPr eaLnBrk="1" hangingPunct="1">
              <a:buFontTx/>
              <a:buNone/>
            </a:pPr>
            <a:endParaRPr lang="en-US" sz="2000" b="1" dirty="0">
              <a:latin typeface="Times New Roman" panose="02020603050405020304" pitchFamily="18" charset="0"/>
              <a:cs typeface="Times New Roman" panose="02020603050405020304" pitchFamily="18" charset="0"/>
            </a:endParaRPr>
          </a:p>
          <a:p>
            <a:pPr eaLnBrk="1" hangingPunct="1">
              <a:buFontTx/>
              <a:buNone/>
            </a:pPr>
            <a:endParaRPr lang="en-US" sz="4000" dirty="0">
              <a:latin typeface="Times New Roman" panose="02020603050405020304" pitchFamily="18" charset="0"/>
              <a:cs typeface="Times New Roman" panose="02020603050405020304" pitchFamily="18" charset="0"/>
            </a:endParaRPr>
          </a:p>
        </p:txBody>
      </p:sp>
      <p:sp>
        <p:nvSpPr>
          <p:cNvPr id="8196" name="Text Box 9"/>
          <p:cNvSpPr txBox="1">
            <a:spLocks noChangeArrowheads="1"/>
          </p:cNvSpPr>
          <p:nvPr/>
        </p:nvSpPr>
        <p:spPr bwMode="auto">
          <a:xfrm>
            <a:off x="1828800" y="37592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solidFill>
                  <a:srgbClr val="FF0066"/>
                </a:solidFill>
                <a:latin typeface="Times New Roman" panose="02020603050405020304" pitchFamily="18" charset="0"/>
                <a:cs typeface="Times New Roman" panose="02020603050405020304" pitchFamily="18" charset="0"/>
              </a:rPr>
              <a:t>      </a:t>
            </a:r>
          </a:p>
        </p:txBody>
      </p:sp>
      <p:sp>
        <p:nvSpPr>
          <p:cNvPr id="7176" name="Line 8"/>
          <p:cNvSpPr>
            <a:spLocks noChangeShapeType="1"/>
          </p:cNvSpPr>
          <p:nvPr/>
        </p:nvSpPr>
        <p:spPr bwMode="auto">
          <a:xfrm>
            <a:off x="2514600" y="1981200"/>
            <a:ext cx="17526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00">
              <a:solidFill>
                <a:srgbClr val="000000"/>
              </a:solidFill>
              <a:latin typeface="Times New Roman" panose="02020603050405020304" pitchFamily="18" charset="0"/>
              <a:cs typeface="Times New Roman" panose="02020603050405020304" pitchFamily="18" charset="0"/>
            </a:endParaRPr>
          </a:p>
        </p:txBody>
      </p:sp>
      <p:sp>
        <p:nvSpPr>
          <p:cNvPr id="7177" name="Line 9"/>
          <p:cNvSpPr>
            <a:spLocks noChangeShapeType="1"/>
          </p:cNvSpPr>
          <p:nvPr/>
        </p:nvSpPr>
        <p:spPr bwMode="auto">
          <a:xfrm flipV="1">
            <a:off x="3200400" y="4343400"/>
            <a:ext cx="17526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00">
              <a:solidFill>
                <a:srgbClr val="000000"/>
              </a:solidFill>
              <a:latin typeface="Times New Roman" panose="02020603050405020304" pitchFamily="18" charset="0"/>
              <a:cs typeface="Times New Roman" panose="02020603050405020304" pitchFamily="18" charset="0"/>
            </a:endParaRPr>
          </a:p>
        </p:txBody>
      </p:sp>
      <p:sp>
        <p:nvSpPr>
          <p:cNvPr id="8" name="Cloud Callout 7"/>
          <p:cNvSpPr>
            <a:spLocks noChangeArrowheads="1"/>
          </p:cNvSpPr>
          <p:nvPr/>
        </p:nvSpPr>
        <p:spPr bwMode="auto">
          <a:xfrm>
            <a:off x="2286000" y="4648200"/>
            <a:ext cx="8382000" cy="2209800"/>
          </a:xfrm>
          <a:prstGeom prst="cloudCallout">
            <a:avLst>
              <a:gd name="adj1" fmla="val -7292"/>
              <a:gd name="adj2" fmla="val -85921"/>
            </a:avLst>
          </a:prstGeom>
          <a:solidFill>
            <a:schemeClr val="bg1"/>
          </a:solidFill>
          <a:ln w="25400" algn="ctr">
            <a:solidFill>
              <a:srgbClr val="B9B9E7"/>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Hãy</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so </a:t>
            </a:r>
            <a:r>
              <a:rPr lang="en-US" sz="3600" b="1" dirty="0" err="1">
                <a:solidFill>
                  <a:srgbClr val="0000FF"/>
                </a:solidFill>
                <a:latin typeface="Times New Roman" panose="02020603050405020304" pitchFamily="18" charset="0"/>
                <a:cs typeface="Times New Roman" panose="02020603050405020304" pitchFamily="18" charset="0"/>
              </a:rPr>
              <a:t>sánh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rút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gọn</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5676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2" dur="500"/>
                                        <p:tgtEl>
                                          <p:spTgt spid="11267">
                                            <p:txEl>
                                              <p:pRg st="0" end="0"/>
                                            </p:txEl>
                                          </p:spTgt>
                                        </p:tgtEl>
                                      </p:cBhvr>
                                    </p:animEffect>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p:cTn id="15"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26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267">
                                            <p:txEl>
                                              <p:pRg st="2" end="2"/>
                                            </p:txEl>
                                          </p:spTgt>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p:cTn id="21"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1267">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11267">
                                            <p:txEl>
                                              <p:pRg st="3" end="3"/>
                                            </p:txEl>
                                          </p:spTgt>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1267">
                                            <p:txEl>
                                              <p:pRg st="4" end="4"/>
                                            </p:txEl>
                                          </p:spTgt>
                                        </p:tgtEl>
                                        <p:attrNameLst>
                                          <p:attrName>style.visibility</p:attrName>
                                        </p:attrNameLst>
                                      </p:cBhvr>
                                      <p:to>
                                        <p:strVal val="visible"/>
                                      </p:to>
                                    </p:set>
                                    <p:anim calcmode="lin" valueType="num">
                                      <p:cBhvr>
                                        <p:cTn id="27" dur="10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11267">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1126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176"/>
                                        </p:tgtEl>
                                        <p:attrNameLst>
                                          <p:attrName>style.visibility</p:attrName>
                                        </p:attrNameLst>
                                      </p:cBhvr>
                                      <p:to>
                                        <p:strVal val="visible"/>
                                      </p:to>
                                    </p:set>
                                    <p:animEffect transition="in" filter="blinds(horizontal)">
                                      <p:cBhvr>
                                        <p:cTn id="35" dur="500"/>
                                        <p:tgtEl>
                                          <p:spTgt spid="717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40" dur="500"/>
                                        <p:tgtEl>
                                          <p:spTgt spid="11267">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177"/>
                                        </p:tgtEl>
                                        <p:attrNameLst>
                                          <p:attrName>style.visibility</p:attrName>
                                        </p:attrNameLst>
                                      </p:cBhvr>
                                      <p:to>
                                        <p:strVal val="visible"/>
                                      </p:to>
                                    </p:set>
                                    <p:animEffect transition="in" filter="blinds(horizontal)">
                                      <p:cBhvr>
                                        <p:cTn id="45" dur="500"/>
                                        <p:tgtEl>
                                          <p:spTgt spid="717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iterate type="lt">
                                    <p:tmPct val="0"/>
                                  </p:iterate>
                                  <p:childTnLst>
                                    <p:set>
                                      <p:cBhvr>
                                        <p:cTn id="49"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50" dur="500"/>
                                        <p:tgtEl>
                                          <p:spTgt spid="11267">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grpId="1" nodeType="clickEffect">
                                  <p:stCondLst>
                                    <p:cond delay="0"/>
                                  </p:stCondLst>
                                  <p:childTnLst>
                                    <p:animEffect transition="out" filter="box(in)">
                                      <p:cBhvr>
                                        <p:cTn id="54" dur="500"/>
                                        <p:tgtEl>
                                          <p:spTgt spid="11266"/>
                                        </p:tgtEl>
                                      </p:cBhvr>
                                    </p:animEffect>
                                    <p:set>
                                      <p:cBhvr>
                                        <p:cTn id="55" dur="1" fill="hold">
                                          <p:stCondLst>
                                            <p:cond delay="499"/>
                                          </p:stCondLst>
                                        </p:cTn>
                                        <p:tgtEl>
                                          <p:spTgt spid="11266"/>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linds(horizontal)">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6" grpId="1"/>
      <p:bldP spid="7176" grpId="0" animBg="1"/>
      <p:bldP spid="717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pPr algn="l"/>
            <a:r>
              <a:rPr lang="en-US" sz="3600">
                <a:solidFill>
                  <a:srgbClr val="FF0000"/>
                </a:solidFill>
                <a:latin typeface="Times New Roman" panose="02020603050405020304" pitchFamily="18" charset="0"/>
                <a:cs typeface="Times New Roman" panose="02020603050405020304" pitchFamily="18" charset="0"/>
              </a:rPr>
              <a:t>* Giống nhau</a:t>
            </a:r>
            <a:r>
              <a:rPr lang="en-US" sz="3600">
                <a:latin typeface="Times New Roman" panose="02020603050405020304" pitchFamily="18" charset="0"/>
                <a:cs typeface="Times New Roman" panose="02020603050405020304" pitchFamily="18" charset="0"/>
              </a:rPr>
              <a:t>: Có cấu tạo gồm một từ hoặc một cụm từ.</a:t>
            </a:r>
            <a:br>
              <a:rPr lang="en-US" sz="3600">
                <a:latin typeface="Times New Roman" panose="02020603050405020304" pitchFamily="18" charset="0"/>
                <a:cs typeface="Times New Roman" panose="02020603050405020304" pitchFamily="18" charset="0"/>
              </a:rPr>
            </a:br>
            <a:r>
              <a:rPr lang="en-US" sz="3600">
                <a:solidFill>
                  <a:srgbClr val="FF0000"/>
                </a:solidFill>
                <a:latin typeface="Times New Roman" panose="02020603050405020304" pitchFamily="18" charset="0"/>
                <a:cs typeface="Times New Roman" panose="02020603050405020304" pitchFamily="18" charset="0"/>
              </a:rPr>
              <a:t> * Khác nhau:</a:t>
            </a:r>
            <a:endParaRPr lang="en-US" sz="3600">
              <a:latin typeface="Times New Roman" panose="02020603050405020304" pitchFamily="18" charset="0"/>
              <a:cs typeface="Times New Roman" panose="02020603050405020304" pitchFamily="18" charset="0"/>
            </a:endParaRPr>
          </a:p>
        </p:txBody>
      </p:sp>
      <p:sp>
        <p:nvSpPr>
          <p:cNvPr id="8195" name="Text Placeholder 12"/>
          <p:cNvSpPr>
            <a:spLocks noGrp="1"/>
          </p:cNvSpPr>
          <p:nvPr>
            <p:ph type="body" idx="1"/>
          </p:nvPr>
        </p:nvSpPr>
        <p:spPr>
          <a:xfrm>
            <a:off x="2057400" y="1143001"/>
            <a:ext cx="4040188" cy="1020763"/>
          </a:xfrm>
        </p:spPr>
        <p:txBody>
          <a:bodyPr/>
          <a:lstStyle/>
          <a:p>
            <a:r>
              <a:rPr lang="en-US" smtClean="0">
                <a:latin typeface="Times New Roman" panose="02020603050405020304" pitchFamily="18" charset="0"/>
                <a:cs typeface="Times New Roman" panose="02020603050405020304" pitchFamily="18" charset="0"/>
              </a:rPr>
              <a:t>        </a:t>
            </a:r>
            <a:r>
              <a:rPr lang="en-US" sz="3200">
                <a:solidFill>
                  <a:srgbClr val="6600CC"/>
                </a:solidFill>
                <a:latin typeface="Times New Roman" panose="02020603050405020304" pitchFamily="18" charset="0"/>
                <a:cs typeface="Times New Roman" panose="02020603050405020304" pitchFamily="18" charset="0"/>
              </a:rPr>
              <a:t>Câu rút gọn</a:t>
            </a:r>
          </a:p>
        </p:txBody>
      </p:sp>
      <p:sp>
        <p:nvSpPr>
          <p:cNvPr id="8196" name="Content Placeholder 2"/>
          <p:cNvSpPr>
            <a:spLocks noGrp="1"/>
          </p:cNvSpPr>
          <p:nvPr>
            <p:ph sz="half" idx="2"/>
          </p:nvPr>
        </p:nvSpPr>
        <p:spPr>
          <a:xfrm>
            <a:off x="1905000" y="2286000"/>
            <a:ext cx="4419600" cy="4343400"/>
          </a:xfrm>
        </p:spPr>
        <p:txBody>
          <a:bodyPr/>
          <a:lstStyle/>
          <a:p>
            <a:pPr>
              <a:buFontTx/>
              <a:buNone/>
            </a:pPr>
            <a:r>
              <a:rPr lang="en-US" sz="2800">
                <a:latin typeface="Times New Roman" panose="02020603050405020304" pitchFamily="18" charset="0"/>
                <a:cs typeface="Times New Roman" panose="02020603050405020304" pitchFamily="18" charset="0"/>
              </a:rPr>
              <a:t>- Về bản chất, câu rút gọn </a:t>
            </a:r>
          </a:p>
          <a:p>
            <a:pPr>
              <a:buFontTx/>
              <a:buNone/>
            </a:pPr>
            <a:r>
              <a:rPr lang="en-US" sz="2800">
                <a:latin typeface="Times New Roman" panose="02020603050405020304" pitchFamily="18" charset="0"/>
                <a:cs typeface="Times New Roman" panose="02020603050405020304" pitchFamily="18" charset="0"/>
              </a:rPr>
              <a:t>được tạo ra theo mô hình chủ ngữ-   vị ngữ.</a:t>
            </a:r>
          </a:p>
          <a:p>
            <a:pPr>
              <a:buFontTx/>
              <a:buNone/>
            </a:pPr>
            <a:r>
              <a:rPr lang="en-US" sz="2800">
                <a:latin typeface="Times New Roman" panose="02020603050405020304" pitchFamily="18" charset="0"/>
                <a:cs typeface="Times New Roman" panose="02020603050405020304" pitchFamily="18" charset="0"/>
              </a:rPr>
              <a:t>- Dựa vào hoàn cảnh sử dụng  có thể xác định thành phần rút gọn của câu, qua đó có thể khôi phục các thành phần bị lược bỏ thành câu đầy đủ  . </a:t>
            </a:r>
          </a:p>
        </p:txBody>
      </p:sp>
      <p:sp>
        <p:nvSpPr>
          <p:cNvPr id="8197" name="Text Placeholder 13"/>
          <p:cNvSpPr>
            <a:spLocks noGrp="1"/>
          </p:cNvSpPr>
          <p:nvPr>
            <p:ph type="body" sz="quarter" idx="3"/>
          </p:nvPr>
        </p:nvSpPr>
        <p:spPr/>
        <p:txBody>
          <a:bodyPr/>
          <a:lstStyle/>
          <a:p>
            <a:r>
              <a:rPr lang="en-US" smtClean="0">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Câu đặc biệt</a:t>
            </a:r>
          </a:p>
        </p:txBody>
      </p:sp>
      <p:sp>
        <p:nvSpPr>
          <p:cNvPr id="8198" name="Content Placeholder 14"/>
          <p:cNvSpPr>
            <a:spLocks noGrp="1"/>
          </p:cNvSpPr>
          <p:nvPr>
            <p:ph sz="quarter" idx="4"/>
          </p:nvPr>
        </p:nvSpPr>
        <p:spPr>
          <a:xfrm>
            <a:off x="6248400" y="1905000"/>
            <a:ext cx="4419600" cy="4724400"/>
          </a:xfrm>
        </p:spPr>
        <p:txBody>
          <a:bodyPr/>
          <a:lstStyle/>
          <a:p>
            <a:pPr>
              <a:buFontTx/>
              <a:buNone/>
            </a:pPr>
            <a:endParaRPr lang="en-US" dirty="0" smtClean="0">
              <a:latin typeface="Times New Roman" panose="02020603050405020304" pitchFamily="18" charset="0"/>
              <a:cs typeface="Times New Roman" panose="02020603050405020304" pitchFamily="18" charset="0"/>
            </a:endParaRPr>
          </a:p>
          <a:p>
            <a:pPr>
              <a:buFontTx/>
              <a:buNone/>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a:p>
            <a:pPr>
              <a:buFontTx/>
              <a:buNone/>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a:t>
            </a:r>
          </a:p>
          <a:p>
            <a:pPr>
              <a:buFontTx/>
              <a:buNone/>
            </a:pPr>
            <a:r>
              <a:rPr lang="en-US" sz="2800" dirty="0">
                <a:latin typeface="Times New Roman" panose="02020603050405020304" pitchFamily="18" charset="0"/>
                <a:cs typeface="Times New Roman" panose="02020603050405020304" pitchFamily="18" charset="0"/>
              </a:rPr>
              <a:t> </a:t>
            </a:r>
          </a:p>
        </p:txBody>
      </p:sp>
      <p:cxnSp>
        <p:nvCxnSpPr>
          <p:cNvPr id="5" name="Straight Connector 4"/>
          <p:cNvCxnSpPr/>
          <p:nvPr/>
        </p:nvCxnSpPr>
        <p:spPr>
          <a:xfrm rot="16200000" flipH="1">
            <a:off x="4061619" y="4015582"/>
            <a:ext cx="4297363" cy="762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7493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7">
                                            <p:txEl>
                                              <p:pRg st="0" end="0"/>
                                            </p:txEl>
                                          </p:spTgt>
                                        </p:tgtEl>
                                        <p:attrNameLst>
                                          <p:attrName>style.visibility</p:attrName>
                                        </p:attrNameLst>
                                      </p:cBhvr>
                                      <p:to>
                                        <p:strVal val="visible"/>
                                      </p:to>
                                    </p:set>
                                    <p:animEffect transition="in" filter="blinds(horizontal)">
                                      <p:cBhvr>
                                        <p:cTn id="22" dur="500"/>
                                        <p:tgtEl>
                                          <p:spTgt spid="819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196">
                                            <p:txEl>
                                              <p:pRg st="0" end="0"/>
                                            </p:txEl>
                                          </p:spTgt>
                                        </p:tgtEl>
                                        <p:attrNameLst>
                                          <p:attrName>style.visibility</p:attrName>
                                        </p:attrNameLst>
                                      </p:cBhvr>
                                      <p:to>
                                        <p:strVal val="visible"/>
                                      </p:to>
                                    </p:set>
                                    <p:anim calcmode="lin" valueType="num">
                                      <p:cBhvr additive="base">
                                        <p:cTn id="2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6">
                                            <p:txEl>
                                              <p:pRg st="1" end="1"/>
                                            </p:txEl>
                                          </p:spTgt>
                                        </p:tgtEl>
                                        <p:attrNameLst>
                                          <p:attrName>style.visibility</p:attrName>
                                        </p:attrNameLst>
                                      </p:cBhvr>
                                      <p:to>
                                        <p:strVal val="visible"/>
                                      </p:to>
                                    </p:set>
                                    <p:anim calcmode="lin" valueType="num">
                                      <p:cBhvr additive="base">
                                        <p:cTn id="31"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8">
                                            <p:txEl>
                                              <p:pRg st="1" end="1"/>
                                            </p:txEl>
                                          </p:spTgt>
                                        </p:tgtEl>
                                        <p:attrNameLst>
                                          <p:attrName>style.visibility</p:attrName>
                                        </p:attrNameLst>
                                      </p:cBhvr>
                                      <p:to>
                                        <p:strVal val="visible"/>
                                      </p:to>
                                    </p:set>
                                    <p:anim calcmode="lin" valueType="num">
                                      <p:cBhvr additive="base">
                                        <p:cTn id="37" dur="500" fill="hold"/>
                                        <p:tgtEl>
                                          <p:spTgt spid="819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8196">
                                            <p:txEl>
                                              <p:pRg st="2" end="2"/>
                                            </p:txEl>
                                          </p:spTgt>
                                        </p:tgtEl>
                                        <p:attrNameLst>
                                          <p:attrName>style.visibility</p:attrName>
                                        </p:attrNameLst>
                                      </p:cBhvr>
                                      <p:to>
                                        <p:strVal val="visible"/>
                                      </p:to>
                                    </p:set>
                                    <p:animEffect transition="in" filter="checkerboard(across)">
                                      <p:cBhvr>
                                        <p:cTn id="43" dur="500"/>
                                        <p:tgtEl>
                                          <p:spTgt spid="8196">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8198">
                                            <p:txEl>
                                              <p:pRg st="2" end="2"/>
                                            </p:txEl>
                                          </p:spTgt>
                                        </p:tgtEl>
                                        <p:attrNameLst>
                                          <p:attrName>style.visibility</p:attrName>
                                        </p:attrNameLst>
                                      </p:cBhvr>
                                      <p:to>
                                        <p:strVal val="visible"/>
                                      </p:to>
                                    </p:set>
                                    <p:animEffect transition="in" filter="checkerboard(across)">
                                      <p:cBhvr>
                                        <p:cTn id="48"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角星 4"/>
          <p:cNvSpPr/>
          <p:nvPr/>
        </p:nvSpPr>
        <p:spPr>
          <a:xfrm rot="19903756">
            <a:off x="164369" y="54756"/>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757432" y="79753"/>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7" y="86035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21" y="1675244"/>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901" y="250690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 name="Rounded Rectangle 1"/>
          <p:cNvSpPr/>
          <p:nvPr/>
        </p:nvSpPr>
        <p:spPr>
          <a:xfrm>
            <a:off x="4205026" y="194789"/>
            <a:ext cx="2555321" cy="2647364"/>
          </a:xfrm>
          <a:prstGeom prst="roundRect">
            <a:avLst>
              <a:gd name="adj" fmla="val 338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rút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gọn</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là</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đã</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lược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bỏ</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một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hoặc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một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số</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thành</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phần</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bắt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buộc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trong</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7370562" y="90455"/>
            <a:ext cx="4791456" cy="186866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FontTx/>
              <a:buChar char="-"/>
            </a:pPr>
            <a:r>
              <a:rPr lang="en-US" sz="2000" dirty="0" err="1" smtClean="0">
                <a:solidFill>
                  <a:srgbClr val="0000FF"/>
                </a:solidFill>
                <a:latin typeface="Times New Roman" panose="02020603050405020304" pitchFamily="18" charset="0"/>
                <a:cs typeface="Times New Roman" panose="02020603050405020304" pitchFamily="18" charset="0"/>
              </a:rPr>
              <a:t>Xác</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chốn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diễn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việc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đến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Thường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gặp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miêu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chuyện;như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bày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tiếp</a:t>
            </a:r>
            <a:r>
              <a:rPr lang="en-US" sz="2000" dirty="0">
                <a:solidFill>
                  <a:srgbClr val="FF0066"/>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theo.</a:t>
            </a:r>
            <a:r>
              <a:rPr lang="en-US" sz="2000" dirty="0" err="1">
                <a:solidFill>
                  <a:srgbClr val="0000FF"/>
                </a:solidFill>
                <a:latin typeface="Times New Roman" panose="02020603050405020304" pitchFamily="18" charset="0"/>
                <a:cs typeface="Times New Roman" panose="02020603050405020304" pitchFamily="18" charset="0"/>
              </a:rPr>
              <a:t>Vd</a:t>
            </a:r>
            <a:r>
              <a:rPr lang="en-US" sz="2000"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FF"/>
                </a:solidFill>
                <a:latin typeface="Times New Roman" panose="02020603050405020304" pitchFamily="18" charset="0"/>
                <a:cs typeface="Times New Roman" panose="02020603050405020304" pitchFamily="18" charset="0"/>
              </a:rPr>
              <a:t>Sài</a:t>
            </a:r>
            <a:r>
              <a:rPr lang="en-US" sz="2000" b="1" dirty="0" smtClean="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Gòn</a:t>
            </a:r>
            <a:r>
              <a:rPr lang="en-US" sz="2000" b="1" dirty="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Năm</a:t>
            </a:r>
            <a:r>
              <a:rPr lang="en-US" sz="2000" dirty="0">
                <a:solidFill>
                  <a:srgbClr val="CC00FF"/>
                </a:solidFill>
                <a:latin typeface="Times New Roman" panose="02020603050405020304" pitchFamily="18" charset="0"/>
                <a:cs typeface="Times New Roman" panose="02020603050405020304" pitchFamily="18" charset="0"/>
              </a:rPr>
              <a:t> </a:t>
            </a:r>
            <a:r>
              <a:rPr lang="en-US" sz="2000" dirty="0">
                <a:solidFill>
                  <a:srgbClr val="FF00FF"/>
                </a:solidFill>
                <a:latin typeface="Times New Roman" panose="02020603050405020304" pitchFamily="18" charset="0"/>
                <a:cs typeface="Times New Roman" panose="02020603050405020304" pitchFamily="18" charset="0"/>
              </a:rPr>
              <a:t>1975</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Quân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ta </a:t>
            </a:r>
            <a:r>
              <a:rPr lang="en-US" sz="2000" dirty="0" err="1">
                <a:solidFill>
                  <a:srgbClr val="0000FF"/>
                </a:solidFill>
                <a:latin typeface="Times New Roman" panose="02020603050405020304" pitchFamily="18" charset="0"/>
                <a:cs typeface="Times New Roman" panose="02020603050405020304" pitchFamily="18" charset="0"/>
              </a:rPr>
              <a:t>tấn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công</a:t>
            </a:r>
            <a:r>
              <a:rPr lang="en-US" sz="2000" dirty="0">
                <a:solidFill>
                  <a:srgbClr val="CC00FF"/>
                </a:solidFill>
                <a:latin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a:off x="7426249" y="2075688"/>
            <a:ext cx="4709559" cy="162444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FontTx/>
              <a:buChar char="-"/>
            </a:pPr>
            <a:r>
              <a:rPr lang="en-US" sz="2000" dirty="0" err="1">
                <a:solidFill>
                  <a:srgbClr val="0000FF"/>
                </a:solidFill>
                <a:latin typeface="Times New Roman" panose="02020603050405020304" pitchFamily="18" charset="0"/>
                <a:cs typeface="Times New Roman" panose="02020603050405020304" pitchFamily="18" charset="0"/>
              </a:rPr>
              <a:t>Liệt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kê</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tồn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tượng</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Thường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gặp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miêu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đặc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nhau.</a:t>
            </a:r>
            <a:r>
              <a:rPr lang="en-US" sz="1600" dirty="0" err="1">
                <a:solidFill>
                  <a:srgbClr val="0000FF"/>
                </a:solidFill>
                <a:latin typeface="Times New Roman" panose="02020603050405020304" pitchFamily="18" charset="0"/>
                <a:cs typeface="Times New Roman" panose="02020603050405020304" pitchFamily="18" charset="0"/>
              </a:rPr>
              <a:t>Vd</a:t>
            </a:r>
            <a:r>
              <a:rPr lang="en-US" sz="1600"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Gió</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Mưa</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Não</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nùng</a:t>
            </a:r>
            <a:r>
              <a:rPr lang="en-US" sz="2000" dirty="0">
                <a:solidFill>
                  <a:srgbClr val="FF00FF"/>
                </a:solidFill>
                <a:latin typeface="Times New Roman" panose="02020603050405020304" pitchFamily="18" charset="0"/>
                <a:cs typeface="Times New Roman" panose="02020603050405020304" pitchFamily="18" charset="0"/>
              </a:rPr>
              <a:t>.    </a:t>
            </a:r>
          </a:p>
        </p:txBody>
      </p:sp>
      <p:sp>
        <p:nvSpPr>
          <p:cNvPr id="35" name="Rounded Rectangle 34"/>
          <p:cNvSpPr/>
          <p:nvPr/>
        </p:nvSpPr>
        <p:spPr>
          <a:xfrm>
            <a:off x="7452458" y="3867318"/>
            <a:ext cx="4748457" cy="121549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00FF"/>
                </a:solidFill>
                <a:latin typeface="Times New Roman" panose="02020603050405020304" pitchFamily="18" charset="0"/>
                <a:cs typeface="Times New Roman" panose="02020603050405020304" pitchFamily="18" charset="0"/>
              </a:rPr>
              <a:t>-</a:t>
            </a:r>
            <a:r>
              <a:rPr lang="en-US" sz="2000" dirty="0" err="1" smtClean="0">
                <a:solidFill>
                  <a:srgbClr val="0000FF"/>
                </a:solidFill>
                <a:latin typeface="Times New Roman" panose="02020603050405020304" pitchFamily="18" charset="0"/>
                <a:cs typeface="Times New Roman" panose="02020603050405020304" pitchFamily="18" charset="0"/>
              </a:rPr>
              <a:t>Biểu</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sự</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đánh</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giá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thể</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hiện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trực</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tiếp</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tình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đối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từ</a:t>
            </a:r>
            <a:r>
              <a:rPr lang="en-US" sz="2000" dirty="0" err="1">
                <a:solidFill>
                  <a:srgbClr val="FF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Vd</a:t>
            </a:r>
            <a:r>
              <a:rPr lang="en-US" sz="2000" b="1" dirty="0" err="1">
                <a:solidFill>
                  <a:srgbClr val="FF00FF"/>
                </a:solidFill>
                <a:latin typeface="Times New Roman" panose="02020603050405020304" pitchFamily="18" charset="0"/>
                <a:cs typeface="Times New Roman" panose="02020603050405020304" pitchFamily="18" charset="0"/>
              </a:rPr>
              <a:t>:Trời</a:t>
            </a:r>
            <a:r>
              <a:rPr lang="en-US" sz="2000" b="1" dirty="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ơi</a:t>
            </a:r>
            <a:r>
              <a:rPr lang="en-US" sz="2000" b="1" dirty="0">
                <a:solidFill>
                  <a:srgbClr val="FF00FF"/>
                </a:solidFill>
                <a:latin typeface="Times New Roman" panose="02020603050405020304" pitchFamily="18" charset="0"/>
                <a:cs typeface="Times New Roman" panose="02020603050405020304" pitchFamily="18" charset="0"/>
              </a:rPr>
              <a:t> !</a:t>
            </a:r>
          </a:p>
        </p:txBody>
      </p:sp>
      <p:sp>
        <p:nvSpPr>
          <p:cNvPr id="36" name="Rounded Rectangle 35"/>
          <p:cNvSpPr/>
          <p:nvPr/>
        </p:nvSpPr>
        <p:spPr>
          <a:xfrm>
            <a:off x="7492198" y="5173649"/>
            <a:ext cx="4708717" cy="1501689"/>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Gọi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Người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hướng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nghe,kêu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chú</a:t>
            </a:r>
            <a:r>
              <a:rPr lang="en-US" sz="2000" dirty="0">
                <a:solidFill>
                  <a:srgbClr val="FF0000"/>
                </a:solidFill>
                <a:latin typeface="Times New Roman" panose="02020603050405020304" pitchFamily="18" charset="0"/>
                <a:cs typeface="Times New Roman" panose="02020603050405020304" pitchFamily="18" charset="0"/>
              </a:rPr>
              <a:t> ý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a:t>
            </a:r>
            <a:r>
              <a:rPr lang="en-US" sz="2000" dirty="0" smtClean="0">
                <a:solidFill>
                  <a:srgbClr val="FF0000"/>
                </a:solidFill>
                <a:latin typeface="Times New Roman" panose="02020603050405020304" pitchFamily="18" charset="0"/>
                <a:cs typeface="Times New Roman" panose="02020603050405020304" pitchFamily="18" charset="0"/>
              </a:rPr>
              <a:t>.</a:t>
            </a:r>
          </a:p>
          <a:p>
            <a:r>
              <a:rPr lang="en-US" sz="2000" dirty="0" err="1" smtClean="0">
                <a:solidFill>
                  <a:srgbClr val="FF0000"/>
                </a:solidFill>
                <a:latin typeface="Times New Roman" panose="02020603050405020304" pitchFamily="18" charset="0"/>
                <a:cs typeface="Times New Roman" panose="02020603050405020304" pitchFamily="18" charset="0"/>
              </a:rPr>
              <a:t>Trong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hợp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này,thường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xưng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riêng</a:t>
            </a:r>
            <a:r>
              <a:rPr lang="en-US" sz="2000" dirty="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cs typeface="Times New Roman" panose="02020603050405020304" pitchFamily="18" charset="0"/>
              </a:rPr>
              <a:t>Tình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ạ, </a:t>
            </a:r>
            <a:r>
              <a:rPr lang="en-US" sz="2000" dirty="0" err="1">
                <a:solidFill>
                  <a:srgbClr val="FF0000"/>
                </a:solidFill>
                <a:latin typeface="Times New Roman" panose="02020603050405020304" pitchFamily="18" charset="0"/>
                <a:cs typeface="Times New Roman" panose="02020603050405020304" pitchFamily="18" charset="0"/>
              </a:rPr>
              <a:t>ơi,nhỉ</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này</a:t>
            </a:r>
            <a:r>
              <a:rPr lang="en-US" sz="2000" dirty="0">
                <a:solidFill>
                  <a:srgbClr val="FF0000"/>
                </a:solidFill>
                <a:latin typeface="Times New Roman" panose="02020603050405020304" pitchFamily="18" charset="0"/>
                <a:cs typeface="Times New Roman" panose="02020603050405020304" pitchFamily="18" charset="0"/>
              </a:rPr>
              <a:t>, à, </a:t>
            </a:r>
            <a:r>
              <a:rPr lang="en-US" sz="2000" dirty="0" err="1">
                <a:solidFill>
                  <a:srgbClr val="FF0000"/>
                </a:solidFill>
                <a:latin typeface="Times New Roman" panose="02020603050405020304" pitchFamily="18" charset="0"/>
                <a:cs typeface="Times New Roman" panose="02020603050405020304" pitchFamily="18" charset="0"/>
              </a:rPr>
              <a:t>hởi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ới</a:t>
            </a:r>
            <a:r>
              <a:rPr lang="en-US" sz="2000" dirty="0">
                <a:solidFill>
                  <a:srgbClr val="FF0000"/>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flipV="1">
            <a:off x="3840677" y="1502463"/>
            <a:ext cx="623278" cy="1095717"/>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777739" y="2621103"/>
            <a:ext cx="690013" cy="95886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690322" y="573412"/>
            <a:ext cx="680239" cy="259791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674966" y="2569393"/>
            <a:ext cx="800109" cy="571684"/>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5" idx="1"/>
          </p:cNvCxnSpPr>
          <p:nvPr/>
        </p:nvCxnSpPr>
        <p:spPr>
          <a:xfrm>
            <a:off x="6680292" y="3099967"/>
            <a:ext cx="772166" cy="137510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731737" y="3144600"/>
            <a:ext cx="760461" cy="2654613"/>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15142" y="264795"/>
            <a:ext cx="3725535" cy="285219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rgbClr val="0000FF"/>
                </a:solidFill>
                <a:latin typeface="Times New Roman" panose="02020603050405020304" pitchFamily="18" charset="0"/>
                <a:cs typeface="Times New Roman" panose="02020603050405020304" pitchFamily="18" charset="0"/>
              </a:rPr>
              <a:t>Làm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ngắn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gọn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vừa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thông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tin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vừa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tránh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lặp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lại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ngữ</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đã</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xuất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trong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đồng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thời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liên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kết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với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chặt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chẽ</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hơn</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a:off x="36848" y="3545749"/>
            <a:ext cx="3725535" cy="225346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rgbClr val="0000CC"/>
                </a:solidFill>
                <a:latin typeface="Times New Roman" panose="02020603050405020304" pitchFamily="18" charset="0"/>
                <a:cs typeface="Times New Roman" panose="02020603050405020304" pitchFamily="18" charset="0"/>
              </a:rPr>
              <a:t>Trong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một</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số</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trường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hợp</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việc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lược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bỏ</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chủ</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ngữ</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còn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ngụ</a:t>
            </a:r>
            <a:r>
              <a:rPr lang="en-US" sz="2400" dirty="0" smtClean="0">
                <a:solidFill>
                  <a:srgbClr val="0000CC"/>
                </a:solidFill>
                <a:latin typeface="Times New Roman" panose="02020603050405020304" pitchFamily="18" charset="0"/>
                <a:cs typeface="Times New Roman" panose="02020603050405020304" pitchFamily="18" charset="0"/>
              </a:rPr>
              <a:t> ý </a:t>
            </a:r>
            <a:r>
              <a:rPr lang="en-US" sz="2400" dirty="0" err="1" smtClean="0">
                <a:solidFill>
                  <a:srgbClr val="0000CC"/>
                </a:solidFill>
                <a:latin typeface="Times New Roman" panose="02020603050405020304" pitchFamily="18" charset="0"/>
                <a:cs typeface="Times New Roman" panose="02020603050405020304" pitchFamily="18" charset="0"/>
              </a:rPr>
              <a:t>hành</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động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đặc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điểm</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nêu</a:t>
            </a:r>
            <a:r>
              <a:rPr lang="en-US" sz="2400" dirty="0" smtClean="0">
                <a:solidFill>
                  <a:srgbClr val="0000CC"/>
                </a:solidFill>
                <a:latin typeface="Times New Roman" panose="02020603050405020304" pitchFamily="18" charset="0"/>
                <a:cs typeface="Times New Roman" panose="02020603050405020304" pitchFamily="18" charset="0"/>
              </a:rPr>
              <a:t> ở </a:t>
            </a:r>
            <a:r>
              <a:rPr lang="en-US" sz="2400" dirty="0" err="1" smtClean="0">
                <a:solidFill>
                  <a:srgbClr val="0000CC"/>
                </a:solidFill>
                <a:latin typeface="Times New Roman" panose="02020603050405020304" pitchFamily="18" charset="0"/>
                <a:cs typeface="Times New Roman" panose="02020603050405020304" pitchFamily="18" charset="0"/>
              </a:rPr>
              <a:t>vị</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ngữ</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là</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của</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mọi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người</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a:off x="4307864" y="2935589"/>
            <a:ext cx="2645184" cy="2662049"/>
          </a:xfrm>
          <a:prstGeom prst="roundRect">
            <a:avLst>
              <a:gd name="adj" fmla="val 338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đặc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biệt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là</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không</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có</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cấu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tạo</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theo</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mô</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hình</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chủ</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ngữ</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vị</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ngữ</a:t>
            </a:r>
            <a:endParaRPr lang="vi-VN" sz="2400" b="1" dirty="0">
              <a:latin typeface="Times New Roman" panose="02020603050405020304" pitchFamily="18" charset="0"/>
              <a:cs typeface="Times New Roman" panose="02020603050405020304" pitchFamily="18" charset="0"/>
            </a:endParaRPr>
          </a:p>
          <a:p>
            <a:pPr algn="ctr"/>
            <a:endParaRPr lang="en-US"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880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inVertical)">
                                      <p:cBhvr>
                                        <p:cTn id="48" dur="500"/>
                                        <p:tgtEl>
                                          <p:spTgt spid="55"/>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fltVal val="0"/>
                                          </p:val>
                                        </p:tav>
                                        <p:tav tm="100000">
                                          <p:val>
                                            <p:strVal val="#ppt_w"/>
                                          </p:val>
                                        </p:tav>
                                      </p:tavLst>
                                    </p:anim>
                                    <p:anim calcmode="lin" valueType="num">
                                      <p:cBhvr>
                                        <p:cTn id="59" dur="1000" fill="hold"/>
                                        <p:tgtEl>
                                          <p:spTgt spid="36"/>
                                        </p:tgtEl>
                                        <p:attrNameLst>
                                          <p:attrName>ppt_h</p:attrName>
                                        </p:attrNameLst>
                                      </p:cBhvr>
                                      <p:tavLst>
                                        <p:tav tm="0">
                                          <p:val>
                                            <p:fltVal val="0"/>
                                          </p:val>
                                        </p:tav>
                                        <p:tav tm="100000">
                                          <p:val>
                                            <p:strVal val="#ppt_h"/>
                                          </p:val>
                                        </p:tav>
                                      </p:tavLst>
                                    </p:anim>
                                    <p:anim calcmode="lin" valueType="num">
                                      <p:cBhvr>
                                        <p:cTn id="60" dur="1000" fill="hold"/>
                                        <p:tgtEl>
                                          <p:spTgt spid="36"/>
                                        </p:tgtEl>
                                        <p:attrNameLst>
                                          <p:attrName>style.rotation</p:attrName>
                                        </p:attrNameLst>
                                      </p:cBhvr>
                                      <p:tavLst>
                                        <p:tav tm="0">
                                          <p:val>
                                            <p:fltVal val="90"/>
                                          </p:val>
                                        </p:tav>
                                        <p:tav tm="100000">
                                          <p:val>
                                            <p:fltVal val="0"/>
                                          </p:val>
                                        </p:tav>
                                      </p:tavLst>
                                    </p:anim>
                                    <p:animEffect transition="in" filter="fade">
                                      <p:cBhvr>
                                        <p:cTn id="61" dur="1000"/>
                                        <p:tgtEl>
                                          <p:spTgt spid="36"/>
                                        </p:tgtEl>
                                      </p:cBhvr>
                                    </p:animEffect>
                                  </p:childTnLst>
                                </p:cTn>
                              </p:par>
                              <p:par>
                                <p:cTn id="62" presetID="31"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1000" fill="hold"/>
                                        <p:tgtEl>
                                          <p:spTgt spid="59"/>
                                        </p:tgtEl>
                                        <p:attrNameLst>
                                          <p:attrName>ppt_w</p:attrName>
                                        </p:attrNameLst>
                                      </p:cBhvr>
                                      <p:tavLst>
                                        <p:tav tm="0">
                                          <p:val>
                                            <p:fltVal val="0"/>
                                          </p:val>
                                        </p:tav>
                                        <p:tav tm="100000">
                                          <p:val>
                                            <p:strVal val="#ppt_w"/>
                                          </p:val>
                                        </p:tav>
                                      </p:tavLst>
                                    </p:anim>
                                    <p:anim calcmode="lin" valueType="num">
                                      <p:cBhvr>
                                        <p:cTn id="65" dur="1000" fill="hold"/>
                                        <p:tgtEl>
                                          <p:spTgt spid="59"/>
                                        </p:tgtEl>
                                        <p:attrNameLst>
                                          <p:attrName>ppt_h</p:attrName>
                                        </p:attrNameLst>
                                      </p:cBhvr>
                                      <p:tavLst>
                                        <p:tav tm="0">
                                          <p:val>
                                            <p:fltVal val="0"/>
                                          </p:val>
                                        </p:tav>
                                        <p:tav tm="100000">
                                          <p:val>
                                            <p:strVal val="#ppt_h"/>
                                          </p:val>
                                        </p:tav>
                                      </p:tavLst>
                                    </p:anim>
                                    <p:anim calcmode="lin" valueType="num">
                                      <p:cBhvr>
                                        <p:cTn id="66" dur="1000" fill="hold"/>
                                        <p:tgtEl>
                                          <p:spTgt spid="59"/>
                                        </p:tgtEl>
                                        <p:attrNameLst>
                                          <p:attrName>style.rotation</p:attrName>
                                        </p:attrNameLst>
                                      </p:cBhvr>
                                      <p:tavLst>
                                        <p:tav tm="0">
                                          <p:val>
                                            <p:fltVal val="90"/>
                                          </p:val>
                                        </p:tav>
                                        <p:tav tm="100000">
                                          <p:val>
                                            <p:fltVal val="0"/>
                                          </p:val>
                                        </p:tav>
                                      </p:tavLst>
                                    </p:anim>
                                    <p:animEffect transition="in" filter="fade">
                                      <p:cBhvr>
                                        <p:cTn id="67" dur="1000"/>
                                        <p:tgtEl>
                                          <p:spTgt spid="59"/>
                                        </p:tgtEl>
                                      </p:cBhvr>
                                    </p:animEffect>
                                  </p:childTnLst>
                                </p:cTn>
                              </p:par>
                              <p:par>
                                <p:cTn id="68" presetID="16" presetClass="entr" presetSubtype="21"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barn(inVertical)">
                                      <p:cBhvr>
                                        <p:cTn id="7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5" grpId="0" animBg="1"/>
      <p:bldP spid="36" grpId="0" animBg="1"/>
      <p:bldP spid="38" grpId="0" animBg="1"/>
      <p:bldP spid="40"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80773" y="-27576"/>
            <a:ext cx="5542961"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 K</a:t>
            </a:r>
            <a:r>
              <a:rPr lang="vi-VN" sz="3200" b="1" dirty="0">
                <a:solidFill>
                  <a:srgbClr val="FF0000"/>
                </a:solidFill>
                <a:latin typeface="Times New Roman" panose="02020603050405020304" pitchFamily="18" charset="0"/>
                <a:cs typeface="Times New Roman" panose="02020603050405020304" pitchFamily="18" charset="0"/>
              </a:rPr>
              <a:t>IẾN THỨC </a:t>
            </a:r>
            <a:r>
              <a:rPr lang="en-US" sz="3200" b="1" dirty="0">
                <a:solidFill>
                  <a:srgbClr val="FF0000"/>
                </a:solidFill>
                <a:latin typeface="Times New Roman" panose="02020603050405020304" pitchFamily="18" charset="0"/>
                <a:cs typeface="Times New Roman" panose="02020603050405020304" pitchFamily="18" charset="0"/>
              </a:rPr>
              <a:t>NGỮ VĂN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480773" y="1311030"/>
            <a:ext cx="4468305"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II. THỰC</a:t>
            </a:r>
            <a:r>
              <a:rPr lang="vi-VN" sz="3200" b="1" dirty="0">
                <a:solidFill>
                  <a:srgbClr val="FF0000"/>
                </a:solidFill>
                <a:latin typeface="Times New Roman" panose="02020603050405020304" pitchFamily="18" charset="0"/>
                <a:cs typeface="Times New Roman" panose="02020603050405020304" pitchFamily="18" charset="0"/>
              </a:rPr>
              <a:t> HÀNH</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001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202" y="0"/>
            <a:ext cx="12312202" cy="3063969"/>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r>
              <a:rPr lang="en-US" sz="2400" b="1" kern="0" dirty="0" smtClean="0">
                <a:solidFill>
                  <a:srgbClr val="002060"/>
                </a:solidFill>
                <a:latin typeface="Times New Roman" panose="02020603050405020304" pitchFamily="18" charset="0"/>
                <a:cs typeface="Times New Roman" panose="02020603050405020304" pitchFamily="18" charset="0"/>
              </a:rPr>
              <a:t>B</a:t>
            </a:r>
            <a:r>
              <a:rPr lang="vi-VN" sz="2400" b="1" kern="0" dirty="0" smtClean="0">
                <a:solidFill>
                  <a:srgbClr val="002060"/>
                </a:solidFill>
                <a:latin typeface="Times New Roman" panose="02020603050405020304" pitchFamily="18" charset="0"/>
                <a:cs typeface="Times New Roman" panose="02020603050405020304" pitchFamily="18" charset="0"/>
              </a:rPr>
              <a:t>ÀI 1/ </a:t>
            </a:r>
            <a:r>
              <a:rPr lang="en-US" sz="2400" b="1" kern="0" dirty="0" smtClean="0">
                <a:solidFill>
                  <a:srgbClr val="002060"/>
                </a:solidFill>
                <a:latin typeface="Times New Roman" panose="02020603050405020304" pitchFamily="18" charset="0"/>
                <a:cs typeface="Times New Roman" panose="02020603050405020304" pitchFamily="18" charset="0"/>
              </a:rPr>
              <a:t>....</a:t>
            </a:r>
            <a:r>
              <a:rPr lang="vi-VN" sz="2400" b="1" kern="0" dirty="0" smtClean="0">
                <a:solidFill>
                  <a:srgbClr val="0070C0"/>
                </a:solidFill>
                <a:latin typeface="Times New Roman" panose="02020603050405020304" pitchFamily="18" charset="0"/>
                <a:cs typeface="Times New Roman" panose="02020603050405020304" pitchFamily="18" charset="0"/>
              </a:rPr>
              <a:t> </a:t>
            </a:r>
            <a:r>
              <a:rPr lang="en-US" sz="2400" b="1" kern="0" dirty="0" smtClean="0">
                <a:solidFill>
                  <a:srgbClr val="0070C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Tìm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trong </a:t>
            </a:r>
            <a:r>
              <a:rPr lang="en-US" sz="2400" i="1" kern="0" dirty="0" err="1" smtClean="0">
                <a:solidFill>
                  <a:srgbClr val="C00000"/>
                </a:solidFill>
                <a:latin typeface="Times New Roman" panose="02020603050405020304" pitchFamily="18" charset="0"/>
                <a:cs typeface="Times New Roman" panose="02020603050405020304" pitchFamily="18" charset="0"/>
              </a:rPr>
              <a:t>những</a:t>
            </a:r>
            <a:r>
              <a:rPr lang="vi-VN" sz="2400" i="1" kern="0" dirty="0" smtClean="0">
                <a:solidFill>
                  <a:srgbClr val="C00000"/>
                </a:solidFill>
                <a:latin typeface="Times New Roman" panose="02020603050405020304" pitchFamily="18" charset="0"/>
                <a:cs typeface="Times New Roman" panose="02020603050405020304" pitchFamily="18" charset="0"/>
              </a:rPr>
              <a:t> câu </a:t>
            </a:r>
            <a:r>
              <a:rPr lang="en-US" sz="2400" i="1" kern="0" dirty="0" err="1" smtClean="0">
                <a:solidFill>
                  <a:srgbClr val="C00000"/>
                </a:solidFill>
                <a:latin typeface="Times New Roman" panose="02020603050405020304" pitchFamily="18" charset="0"/>
                <a:cs typeface="Times New Roman" panose="02020603050405020304" pitchFamily="18" charset="0"/>
              </a:rPr>
              <a:t>dưới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đây</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Xác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định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thành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phần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bị</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lược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bỏ</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và</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chỉ</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văn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cảnh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cho</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phép</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đúng</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rõ</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nghĩa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của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mỗi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tìm</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được</a:t>
            </a:r>
            <a:r>
              <a:rPr lang="en-US" sz="2400" i="1" kern="0" dirty="0" smtClean="0">
                <a:solidFill>
                  <a:srgbClr val="C00000"/>
                </a:solidFill>
                <a:latin typeface="Times New Roman" panose="02020603050405020304" pitchFamily="18" charset="0"/>
                <a:cs typeface="Times New Roman" panose="02020603050405020304" pitchFamily="18" charset="0"/>
              </a:rPr>
              <a:t>.</a:t>
            </a:r>
            <a:endParaRPr lang="vi-VN" sz="2400" i="1" kern="0" dirty="0" smtClean="0">
              <a:solidFill>
                <a:srgbClr val="C00000"/>
              </a:solidFill>
              <a:latin typeface="Times New Roman" panose="02020603050405020304" pitchFamily="18" charset="0"/>
              <a:cs typeface="Times New Roman" panose="02020603050405020304" pitchFamily="18" charset="0"/>
            </a:endParaRPr>
          </a:p>
          <a:p>
            <a:r>
              <a:rPr lang="vi-VN" sz="2400" kern="0" dirty="0" smtClean="0">
                <a:solidFill>
                  <a:prstClr val="black"/>
                </a:solidFill>
                <a:latin typeface="Times New Roman" panose="02020603050405020304" pitchFamily="18" charset="0"/>
                <a:cs typeface="Times New Roman" panose="02020603050405020304" pitchFamily="18" charset="0"/>
              </a:rPr>
              <a:t>a) </a:t>
            </a:r>
            <a:r>
              <a:rPr lang="en-US" sz="2400" i="1" kern="0" dirty="0" err="1" smtClean="0">
                <a:solidFill>
                  <a:prstClr val="black"/>
                </a:solidFill>
                <a:latin typeface="Times New Roman" panose="02020603050405020304" pitchFamily="18" charset="0"/>
                <a:cs typeface="Times New Roman" panose="02020603050405020304" pitchFamily="18" charset="0"/>
              </a:rPr>
              <a:t>Tiếng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hát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ngừng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Cả tiếng cười</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a:t>
            </a:r>
            <a:r>
              <a:rPr lang="en-US" sz="2400" kern="0" dirty="0" smtClean="0">
                <a:solidFill>
                  <a:prstClr val="black"/>
                </a:solidFill>
                <a:latin typeface="Times New Roman" panose="02020603050405020304" pitchFamily="18" charset="0"/>
                <a:cs typeface="Times New Roman" panose="02020603050405020304" pitchFamily="18" charset="0"/>
              </a:rPr>
              <a:t>Nam Cao</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kern="0" dirty="0" smtClean="0">
                <a:solidFill>
                  <a:prstClr val="black"/>
                </a:solidFill>
                <a:latin typeface="Times New Roman" panose="02020603050405020304" pitchFamily="18" charset="0"/>
                <a:cs typeface="Times New Roman" panose="02020603050405020304" pitchFamily="18" charset="0"/>
              </a:rPr>
              <a:t>b) </a:t>
            </a:r>
            <a:r>
              <a:rPr lang="en-US" sz="2400" i="1" kern="0" dirty="0" err="1" smtClean="0">
                <a:solidFill>
                  <a:prstClr val="black"/>
                </a:solidFill>
                <a:latin typeface="Times New Roman" panose="02020603050405020304" pitchFamily="18" charset="0"/>
                <a:cs typeface="Times New Roman" panose="02020603050405020304" pitchFamily="18" charset="0"/>
              </a:rPr>
              <a:t>Hai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qua </a:t>
            </a:r>
            <a:r>
              <a:rPr lang="en-US" sz="2400" i="1" kern="0" dirty="0" err="1" smtClean="0">
                <a:solidFill>
                  <a:prstClr val="black"/>
                </a:solidFill>
                <a:latin typeface="Times New Roman" panose="02020603050405020304" pitchFamily="18" charset="0"/>
                <a:cs typeface="Times New Roman" panose="02020603050405020304" pitchFamily="18" charset="0"/>
              </a:rPr>
              <a:t>đường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đuổi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theo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nó</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Rồi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ba</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bốn</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sáu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bảy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a:t>
            </a:r>
            <a:r>
              <a:rPr lang="vi-VN" sz="2400" i="1" kern="0" dirty="0" smtClean="0">
                <a:solidFill>
                  <a:prstClr val="black"/>
                </a:solidFill>
                <a:latin typeface="Times New Roman" panose="02020603050405020304" pitchFamily="18" charset="0"/>
                <a:cs typeface="Times New Roman" panose="02020603050405020304" pitchFamily="18" charset="0"/>
              </a:rPr>
              <a:t>.(</a:t>
            </a:r>
            <a:r>
              <a:rPr lang="en-US" sz="2400" kern="0" dirty="0" err="1" smtClean="0">
                <a:solidFill>
                  <a:prstClr val="black"/>
                </a:solidFill>
                <a:latin typeface="Times New Roman" panose="02020603050405020304" pitchFamily="18" charset="0"/>
                <a:cs typeface="Times New Roman" panose="02020603050405020304" pitchFamily="18" charset="0"/>
              </a:rPr>
              <a:t>Nguyễn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Công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Hoan</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i="1" kern="0" dirty="0" smtClean="0">
                <a:solidFill>
                  <a:prstClr val="black"/>
                </a:solidFill>
                <a:latin typeface="Times New Roman" panose="02020603050405020304" pitchFamily="18" charset="0"/>
                <a:cs typeface="Times New Roman" panose="02020603050405020304" pitchFamily="18" charset="0"/>
              </a:rPr>
              <a:t>c) </a:t>
            </a:r>
            <a:r>
              <a:rPr lang="en-US" sz="2400" i="1" kern="0" dirty="0" err="1" smtClean="0">
                <a:solidFill>
                  <a:prstClr val="black"/>
                </a:solidFill>
                <a:latin typeface="Times New Roman" panose="02020603050405020304" pitchFamily="18" charset="0"/>
                <a:cs typeface="Times New Roman" panose="02020603050405020304" pitchFamily="18" charset="0"/>
              </a:rPr>
              <a:t>Cũng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chỉ</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được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bằng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ấy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câu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ông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lão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bỏ</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khác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Còn phải kể cho người khác biết chứ</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smtClean="0">
                <a:solidFill>
                  <a:prstClr val="black"/>
                </a:solidFill>
                <a:latin typeface="Times New Roman" panose="02020603050405020304" pitchFamily="18" charset="0"/>
                <a:cs typeface="Times New Roman" panose="02020603050405020304" pitchFamily="18" charset="0"/>
              </a:rPr>
              <a:t>Kim </a:t>
            </a:r>
            <a:r>
              <a:rPr lang="en-US" sz="2400" kern="0" dirty="0" err="1" smtClean="0">
                <a:solidFill>
                  <a:prstClr val="black"/>
                </a:solidFill>
                <a:latin typeface="Times New Roman" panose="02020603050405020304" pitchFamily="18" charset="0"/>
                <a:cs typeface="Times New Roman" panose="02020603050405020304" pitchFamily="18" charset="0"/>
              </a:rPr>
              <a:t>Lân</a:t>
            </a:r>
            <a:r>
              <a:rPr lang="vi-VN" sz="2400" kern="0" dirty="0" smtClean="0">
                <a:solidFill>
                  <a:prstClr val="black"/>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vi-VN" sz="2400" kern="0" dirty="0" smtClean="0">
                <a:solidFill>
                  <a:prstClr val="black"/>
                </a:solidFill>
                <a:latin typeface="Times New Roman" panose="02020603050405020304" pitchFamily="18" charset="0"/>
                <a:cs typeface="Times New Roman" panose="02020603050405020304" pitchFamily="18" charset="0"/>
              </a:rPr>
              <a:t>d</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Anh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cảm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tháy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yên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tâm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và</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cái</a:t>
            </a:r>
            <a:r>
              <a:rPr lang="en-US" sz="2400" kern="0" dirty="0" smtClean="0">
                <a:solidFill>
                  <a:prstClr val="black"/>
                </a:solidFill>
                <a:latin typeface="Times New Roman" panose="02020603050405020304" pitchFamily="18" charset="0"/>
                <a:cs typeface="Times New Roman" panose="02020603050405020304" pitchFamily="18" charset="0"/>
              </a:rPr>
              <a:t> ý </a:t>
            </a:r>
            <a:r>
              <a:rPr lang="en-US" sz="2400" kern="0" dirty="0" err="1" smtClean="0">
                <a:solidFill>
                  <a:prstClr val="black"/>
                </a:solidFill>
                <a:latin typeface="Times New Roman" panose="02020603050405020304" pitchFamily="18" charset="0"/>
                <a:cs typeface="Times New Roman" panose="02020603050405020304" pitchFamily="18" charset="0"/>
              </a:rPr>
              <a:t>định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đưa</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vợ</a:t>
            </a:r>
            <a:r>
              <a:rPr lang="en-US" sz="2400" kern="0" dirty="0" smtClean="0">
                <a:solidFill>
                  <a:prstClr val="black"/>
                </a:solidFill>
                <a:latin typeface="Times New Roman" panose="02020603050405020304" pitchFamily="18" charset="0"/>
                <a:cs typeface="Times New Roman" panose="02020603050405020304" pitchFamily="18" charset="0"/>
              </a:rPr>
              <a:t> con </a:t>
            </a:r>
            <a:r>
              <a:rPr lang="en-US" sz="2400" kern="0" dirty="0" err="1" smtClean="0">
                <a:solidFill>
                  <a:prstClr val="black"/>
                </a:solidFill>
                <a:latin typeface="Times New Roman" panose="02020603050405020304" pitchFamily="18" charset="0"/>
                <a:cs typeface="Times New Roman" panose="02020603050405020304" pitchFamily="18" charset="0"/>
              </a:rPr>
              <a:t>đi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đây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đó</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mỗi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một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tý</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cho</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mở</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mang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tầm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mắt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cứ</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nhạt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dần</a:t>
            </a:r>
            <a:r>
              <a:rPr lang="vi-VN" sz="2400"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Ngại, rất ngại.</a:t>
            </a:r>
            <a:r>
              <a:rPr lang="en-US" sz="2400" kern="0" dirty="0" smtClean="0">
                <a:solidFill>
                  <a:srgbClr val="000000"/>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Ban ngày bận bù đầu lên ở cơ quan.</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Trần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Đức</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Tiến</a:t>
            </a:r>
            <a:r>
              <a:rPr lang="en-US" sz="2400" kern="0" dirty="0" smtClean="0">
                <a:solidFill>
                  <a:prstClr val="black"/>
                </a:solidFill>
                <a:latin typeface="Times New Roman" panose="02020603050405020304" pitchFamily="18" charset="0"/>
                <a:cs typeface="Times New Roman" panose="02020603050405020304" pitchFamily="18" charset="0"/>
              </a:rPr>
              <a:t>)</a:t>
            </a: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0" y="3155325"/>
            <a:ext cx="12192000" cy="4134118"/>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just" eaLnBrk="0" fontAlgn="base" hangingPunct="0">
              <a:spcBef>
                <a:spcPct val="0"/>
              </a:spcBef>
              <a:spcAft>
                <a:spcPct val="0"/>
              </a:spcAft>
            </a:pPr>
            <a:r>
              <a:rPr lang="en-US" sz="2400" b="1" kern="0" dirty="0" smtClean="0">
                <a:solidFill>
                  <a:srgbClr val="002060"/>
                </a:solidFill>
                <a:latin typeface="Times New Roman" panose="02020603050405020304" pitchFamily="18" charset="0"/>
                <a:cs typeface="Times New Roman" panose="02020603050405020304" pitchFamily="18" charset="0"/>
              </a:rPr>
              <a:t>BÀI TẬP 3/... </a:t>
            </a:r>
            <a:r>
              <a:rPr lang="vi-VN" sz="2400" i="1" kern="0" dirty="0" smtClean="0">
                <a:solidFill>
                  <a:srgbClr val="FF0000"/>
                </a:solidFill>
                <a:latin typeface="Times New Roman" panose="02020603050405020304" pitchFamily="18" charset="0"/>
                <a:cs typeface="Times New Roman" panose="02020603050405020304" pitchFamily="18" charset="0"/>
              </a:rPr>
              <a:t>Tìm câu đặc biệt trong những câu dưới đây. Chỉ ra ý nghĩa, tác dụng của mỗi câu đặc biệt tìm được.</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a) </a:t>
            </a:r>
            <a:r>
              <a:rPr lang="vi-VN" sz="2400" i="1" kern="0" dirty="0" smtClean="0">
                <a:solidFill>
                  <a:srgbClr val="333333"/>
                </a:solidFill>
                <a:latin typeface="Times New Roman" panose="02020603050405020304" pitchFamily="18" charset="0"/>
                <a:cs typeface="Times New Roman" panose="02020603050405020304" pitchFamily="18" charset="0"/>
              </a:rPr>
              <a:t>Chao ôi! Ông lão nhớ làng, nhớ cái làng quá.</a:t>
            </a:r>
            <a:r>
              <a:rPr lang="vi-VN" sz="2400" kern="0" dirty="0" smtClean="0">
                <a:solidFill>
                  <a:srgbClr val="333333"/>
                </a:solidFill>
                <a:latin typeface="Times New Roman" panose="02020603050405020304" pitchFamily="18" charset="0"/>
                <a:cs typeface="Times New Roman" panose="02020603050405020304" pitchFamily="18" charset="0"/>
              </a:rPr>
              <a:t> (Kim Lân)</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b) </a:t>
            </a:r>
            <a:r>
              <a:rPr lang="vi-VN" sz="2400" i="1" kern="0" dirty="0" smtClean="0">
                <a:solidFill>
                  <a:srgbClr val="333333"/>
                </a:solidFill>
                <a:latin typeface="Times New Roman" panose="02020603050405020304" pitchFamily="18" charset="0"/>
                <a:cs typeface="Times New Roman" panose="02020603050405020304" pitchFamily="18" charset="0"/>
              </a:rPr>
              <a:t>Khốn nạn! Nào tôi có tiếc gì đâu?</a:t>
            </a:r>
            <a:r>
              <a:rPr lang="vi-VN" sz="2400" kern="0" dirty="0" smtClean="0">
                <a:solidFill>
                  <a:srgbClr val="333333"/>
                </a:solidFill>
                <a:latin typeface="Times New Roman" panose="02020603050405020304" pitchFamily="18" charset="0"/>
                <a:cs typeface="Times New Roman" panose="02020603050405020304" pitchFamily="18" charset="0"/>
              </a:rPr>
              <a:t> (Ngô Tất Tố)</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c) </a:t>
            </a:r>
            <a:r>
              <a:rPr lang="vi-VN" sz="2400" i="1" kern="0" dirty="0" smtClean="0">
                <a:solidFill>
                  <a:srgbClr val="333333"/>
                </a:solidFill>
                <a:latin typeface="Times New Roman" panose="02020603050405020304" pitchFamily="18" charset="0"/>
                <a:cs typeface="Times New Roman" panose="02020603050405020304" pitchFamily="18" charset="0"/>
              </a:rPr>
              <a:t>Thu! Để ba con đi.</a:t>
            </a:r>
            <a:r>
              <a:rPr lang="vi-VN" sz="2400" kern="0" dirty="0" smtClean="0">
                <a:solidFill>
                  <a:srgbClr val="333333"/>
                </a:solidFill>
                <a:latin typeface="Times New Roman" panose="02020603050405020304" pitchFamily="18" charset="0"/>
                <a:cs typeface="Times New Roman" panose="02020603050405020304" pitchFamily="18" charset="0"/>
              </a:rPr>
              <a:t> (Nguyễn Quang Sáng)</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d) </a:t>
            </a:r>
            <a:r>
              <a:rPr lang="vi-VN" sz="2400" i="1" kern="0" dirty="0" smtClean="0">
                <a:solidFill>
                  <a:srgbClr val="333333"/>
                </a:solidFill>
                <a:latin typeface="Times New Roman" panose="02020603050405020304" pitchFamily="18" charset="0"/>
                <a:cs typeface="Times New Roman" panose="02020603050405020304" pitchFamily="18" charset="0"/>
              </a:rPr>
              <a:t>Cây tre Việt Nam! Cây tre xanh, nhũn nhặn, ngay thẳng, thuỷ chung, can đảm.</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(Thép Mới)</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e) </a:t>
            </a:r>
            <a:r>
              <a:rPr lang="vi-VN" sz="2400" i="1" kern="0" dirty="0" smtClean="0">
                <a:solidFill>
                  <a:srgbClr val="333333"/>
                </a:solidFill>
                <a:latin typeface="Times New Roman" panose="02020603050405020304" pitchFamily="18" charset="0"/>
                <a:cs typeface="Times New Roman" panose="02020603050405020304" pitchFamily="18" charset="0"/>
              </a:rPr>
              <a:t>Một đêm mùa xuân. Trên dòng sông êm ả, cái đ</a:t>
            </a:r>
            <a:r>
              <a:rPr lang="en-US" sz="2400" i="1" kern="0" dirty="0" smtClean="0">
                <a:solidFill>
                  <a:srgbClr val="333333"/>
                </a:solidFill>
                <a:latin typeface="Times New Roman" panose="02020603050405020304" pitchFamily="18" charset="0"/>
                <a:cs typeface="Times New Roman" panose="02020603050405020304" pitchFamily="18" charset="0"/>
              </a:rPr>
              <a:t>ò</a:t>
            </a:r>
            <a:r>
              <a:rPr lang="vi-VN" sz="2400" i="1" kern="0" dirty="0" smtClean="0">
                <a:solidFill>
                  <a:srgbClr val="333333"/>
                </a:solidFill>
                <a:latin typeface="Times New Roman" panose="02020603050405020304" pitchFamily="18" charset="0"/>
                <a:cs typeface="Times New Roman" panose="02020603050405020304" pitchFamily="18" charset="0"/>
              </a:rPr>
              <a:t> cũ của bác tài Phán từ từ trôi.</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(Nguyên Hồng)</a:t>
            </a:r>
          </a:p>
          <a:p>
            <a:pPr eaLnBrk="0" fontAlgn="base" hangingPunct="0">
              <a:spcBef>
                <a:spcPct val="0"/>
              </a:spcBef>
              <a:spcAft>
                <a:spcPct val="0"/>
              </a:spcAft>
            </a:pPr>
            <a:r>
              <a:rPr lang="vi-VN" sz="2400" kern="0" dirty="0" smtClean="0">
                <a:solidFill>
                  <a:srgbClr val="000000"/>
                </a:solidFill>
                <a:latin typeface="Times New Roman" panose="02020603050405020304" pitchFamily="18" charset="0"/>
                <a:cs typeface="Times New Roman" panose="02020603050405020304" pitchFamily="18" charset="0"/>
              </a:rPr>
              <a:t/>
            </a:r>
            <a:br>
              <a:rPr lang="vi-VN" sz="2400" kern="0" dirty="0" smtClean="0">
                <a:solidFill>
                  <a:srgbClr val="000000"/>
                </a:solidFill>
                <a:latin typeface="Times New Roman" panose="02020603050405020304" pitchFamily="18" charset="0"/>
                <a:cs typeface="Times New Roman" panose="02020603050405020304" pitchFamily="18" charset="0"/>
              </a:rPr>
            </a:b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848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801960" y="5144"/>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154908" y="59846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8176" y="1121906"/>
            <a:ext cx="342831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PHIẾU BÀI TẬP SỐ 1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332561" y="1141815"/>
            <a:ext cx="323524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PHIẾU BÀI TẬP SỐ </a:t>
            </a:r>
            <a:r>
              <a:rPr lang="en-US" sz="2400" b="1" dirty="0">
                <a:solidFill>
                  <a:srgbClr val="FF0000"/>
                </a:solidFill>
                <a:latin typeface="Times New Roman" panose="02020603050405020304" pitchFamily="18" charset="0"/>
                <a:cs typeface="Times New Roman" panose="02020603050405020304" pitchFamily="18" charset="0"/>
              </a:rPr>
              <a:t>3</a:t>
            </a:r>
          </a:p>
        </p:txBody>
      </p:sp>
      <p:sp>
        <p:nvSpPr>
          <p:cNvPr id="15" name="TextBox 14"/>
          <p:cNvSpPr txBox="1"/>
          <p:nvPr/>
        </p:nvSpPr>
        <p:spPr>
          <a:xfrm>
            <a:off x="3881026" y="1153965"/>
            <a:ext cx="196527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NHÓM 1,2</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540430" y="1146653"/>
            <a:ext cx="196527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NHÓM 3,4</a:t>
            </a:r>
            <a:endParaRPr lang="en-US" sz="24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930479636"/>
              </p:ext>
            </p:extLst>
          </p:nvPr>
        </p:nvGraphicFramePr>
        <p:xfrm>
          <a:off x="80194" y="1626595"/>
          <a:ext cx="6140302" cy="5231406"/>
        </p:xfrm>
        <a:graphic>
          <a:graphicData uri="http://schemas.openxmlformats.org/drawingml/2006/table">
            <a:tbl>
              <a:tblPr firstRow="1" firstCol="1" bandRow="1">
                <a:tableStyleId>{5C22544A-7EE6-4342-B048-85BDC9FD1C3A}</a:tableStyleId>
              </a:tblPr>
              <a:tblGrid>
                <a:gridCol w="641142">
                  <a:extLst>
                    <a:ext uri="{9D8B030D-6E8A-4147-A177-3AD203B41FA5}">
                      <a16:colId xmlns="" xmlns:a16="http://schemas.microsoft.com/office/drawing/2014/main" val="774375453"/>
                    </a:ext>
                  </a:extLst>
                </a:gridCol>
                <a:gridCol w="905212">
                  <a:extLst>
                    <a:ext uri="{9D8B030D-6E8A-4147-A177-3AD203B41FA5}">
                      <a16:colId xmlns="" xmlns:a16="http://schemas.microsoft.com/office/drawing/2014/main" val="3244269700"/>
                    </a:ext>
                  </a:extLst>
                </a:gridCol>
                <a:gridCol w="1000742">
                  <a:extLst>
                    <a:ext uri="{9D8B030D-6E8A-4147-A177-3AD203B41FA5}">
                      <a16:colId xmlns="" xmlns:a16="http://schemas.microsoft.com/office/drawing/2014/main" val="43931244"/>
                    </a:ext>
                  </a:extLst>
                </a:gridCol>
                <a:gridCol w="3593206">
                  <a:extLst>
                    <a:ext uri="{9D8B030D-6E8A-4147-A177-3AD203B41FA5}">
                      <a16:colId xmlns="" xmlns:a16="http://schemas.microsoft.com/office/drawing/2014/main" val="2154920749"/>
                    </a:ext>
                  </a:extLst>
                </a:gridCol>
              </a:tblGrid>
              <a:tr h="1174658">
                <a:tc>
                  <a:txBody>
                    <a:bodyPr/>
                    <a:lstStyle/>
                    <a:p>
                      <a:pPr marL="0" marR="0" algn="ctr">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1" kern="0" dirty="0" err="1" smtClean="0">
                          <a:solidFill>
                            <a:schemeClr val="tx1"/>
                          </a:solidFill>
                          <a:latin typeface="Times New Roman" panose="02020603050405020304" pitchFamily="18" charset="0"/>
                          <a:cs typeface="Times New Roman" panose="02020603050405020304" pitchFamily="18" charset="0"/>
                        </a:rPr>
                        <a:t>Câu</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rút</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gọn</a:t>
                      </a:r>
                      <a:r>
                        <a:rPr lang="en-US" sz="2000" i="1" kern="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dirty="0" err="1" smtClean="0">
                          <a:solidFill>
                            <a:schemeClr val="tx1"/>
                          </a:solidFill>
                          <a:effectLst/>
                          <a:latin typeface="Times New Roman" panose="02020603050405020304" pitchFamily="18" charset="0"/>
                          <a:cs typeface="Times New Roman" panose="02020603050405020304" pitchFamily="18" charset="0"/>
                        </a:rPr>
                        <a:t>Tp</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bị</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lược</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bỏ</a:t>
                      </a:r>
                      <a:r>
                        <a:rPr lang="en-US" sz="2000" dirty="0" smtClean="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0" kern="0" dirty="0" err="1" smtClean="0">
                          <a:solidFill>
                            <a:schemeClr val="tx1"/>
                          </a:solidFill>
                          <a:latin typeface="Times New Roman" panose="02020603050405020304" pitchFamily="18" charset="0"/>
                          <a:cs typeface="Times New Roman" panose="02020603050405020304" pitchFamily="18" charset="0"/>
                        </a:rPr>
                        <a:t>Văn</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cảnh</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cho</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phép</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đúng</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rõ</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nghĩa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của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mỗi</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câu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rút</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gọn</a:t>
                      </a:r>
                      <a:endParaRPr lang="en-US" sz="2000" i="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extLst>
                  <a:ext uri="{0D108BD9-81ED-4DB2-BD59-A6C34878D82A}">
                    <a16:rowId xmlns="" xmlns:a16="http://schemas.microsoft.com/office/drawing/2014/main" val="1311050045"/>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 xmlns:a16="http://schemas.microsoft.com/office/drawing/2014/main" val="3259840542"/>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 xmlns:a16="http://schemas.microsoft.com/office/drawing/2014/main" val="2264497718"/>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 xmlns:a16="http://schemas.microsoft.com/office/drawing/2014/main" val="2104706032"/>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 xmlns:a16="http://schemas.microsoft.com/office/drawing/2014/main" val="1687589044"/>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674032867"/>
              </p:ext>
            </p:extLst>
          </p:nvPr>
        </p:nvGraphicFramePr>
        <p:xfrm>
          <a:off x="6191876" y="1646680"/>
          <a:ext cx="6000124" cy="5154512"/>
        </p:xfrm>
        <a:graphic>
          <a:graphicData uri="http://schemas.openxmlformats.org/drawingml/2006/table">
            <a:tbl>
              <a:tblPr firstRow="1" bandRow="1"/>
              <a:tblGrid>
                <a:gridCol w="814231"/>
                <a:gridCol w="1738648"/>
                <a:gridCol w="3447245"/>
              </a:tblGrid>
              <a:tr h="1135157">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effectLst/>
                          <a:latin typeface="Times New Roman" panose="02020603050405020304" pitchFamily="18" charset="0"/>
                          <a:cs typeface="Times New Roman" panose="02020603050405020304" pitchFamily="18" charset="0"/>
                        </a:rPr>
                        <a:t>Câu</a:t>
                      </a:r>
                      <a:endPar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âu đặc biệt </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Ý</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nghĩa, tác dụng</a:t>
                      </a: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của mỗi câu đặc biệt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a</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b</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c</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bl>
          </a:graphicData>
        </a:graphic>
      </p:graphicFrame>
    </p:spTree>
    <p:extLst>
      <p:ext uri="{BB962C8B-B14F-4D97-AF65-F5344CB8AC3E}">
        <p14:creationId xmlns:p14="http://schemas.microsoft.com/office/powerpoint/2010/main" val="394660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Office Theme">
  <a:themeElements>
    <a:clrScheme name="自定义 1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4229</TotalTime>
  <Words>1901</Words>
  <Application>Microsoft Office PowerPoint</Application>
  <PresentationFormat>Widescreen</PresentationFormat>
  <Paragraphs>247</Paragraphs>
  <Slides>20</Slides>
  <Notes>2</Notes>
  <HiddenSlides>0</HiddenSlides>
  <MMClips>1</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20</vt:i4>
      </vt:variant>
    </vt:vector>
  </HeadingPairs>
  <TitlesOfParts>
    <vt:vector size="41" baseType="lpstr">
      <vt:lpstr>微软雅黑</vt:lpstr>
      <vt:lpstr>宋体</vt:lpstr>
      <vt:lpstr>宋体</vt:lpstr>
      <vt:lpstr>Arial</vt:lpstr>
      <vt:lpstr>Calibri</vt:lpstr>
      <vt:lpstr>Calibri Light</vt:lpstr>
      <vt:lpstr>Courier New</vt:lpstr>
      <vt:lpstr>Impact</vt:lpstr>
      <vt:lpstr>Roboto</vt:lpstr>
      <vt:lpstr>Times New Roman</vt:lpstr>
      <vt:lpstr>VNI-Times</vt:lpstr>
      <vt:lpstr>等线</vt:lpstr>
      <vt:lpstr>Office Theme</vt:lpstr>
      <vt:lpstr>3_Office Theme</vt:lpstr>
      <vt:lpstr>6_Office Theme</vt:lpstr>
      <vt:lpstr>Default Design</vt:lpstr>
      <vt:lpstr>8_Office Theme</vt:lpstr>
      <vt:lpstr>1_Default Design</vt:lpstr>
      <vt:lpstr>2_Default Design</vt:lpstr>
      <vt:lpstr>3_Default Design</vt:lpstr>
      <vt:lpstr>5_Default Design</vt:lpstr>
      <vt:lpstr>PowerPoint Presentation</vt:lpstr>
      <vt:lpstr>PowerPoint Presentation</vt:lpstr>
      <vt:lpstr>PowerPoint Presentation</vt:lpstr>
      <vt:lpstr>Tìm câu đặc biệt, câu rút gọn trong các ví dụ dưới đây ?</vt:lpstr>
      <vt:lpstr>* Giống nhau: Có cấu tạo gồm một từ hoặc một cụm từ.  * Khác nhau: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188</cp:revision>
  <dcterms:created xsi:type="dcterms:W3CDTF">2022-06-27T10:25:03Z</dcterms:created>
  <dcterms:modified xsi:type="dcterms:W3CDTF">2025-03-12T00:35:06Z</dcterms:modified>
</cp:coreProperties>
</file>