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940D4-C635-4D36-9E48-33B6E9947832}" type="datetimeFigureOut">
              <a:rPr lang="en-US" smtClean="0"/>
              <a:t>15/3/2025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38E94-B45F-467A-870D-AD56C353C9ED}" type="slidenum">
              <a:rPr lang="en-US" smtClean="0"/>
              <a:t>‹#›</a:t>
            </a:fld>
            <a:endParaRPr lang="en-US"/>
          </a:p>
        </p:txBody>
      </p:sp>
    </p:spTree>
    <p:extLst>
      <p:ext uri="{BB962C8B-B14F-4D97-AF65-F5344CB8AC3E}">
        <p14:creationId xmlns:p14="http://schemas.microsoft.com/office/powerpoint/2010/main" val="35752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moryzone.com.vn/luma-a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dirty="0" err="1">
                <a:solidFill>
                  <a:srgbClr val="444444"/>
                </a:solidFill>
                <a:effectLst/>
                <a:highlight>
                  <a:srgbClr val="FFFFFF"/>
                </a:highlight>
                <a:latin typeface="Open Sans" panose="020B0606030504020204" pitchFamily="34" charset="0"/>
              </a:rPr>
              <a:t>Trong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thời</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đại</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công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nghệ</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phát</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triển</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như</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vũ</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bão</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việc</a:t>
            </a:r>
            <a:r>
              <a:rPr lang="en-US" sz="1100" b="0" i="0" dirty="0">
                <a:solidFill>
                  <a:srgbClr val="444444"/>
                </a:solidFill>
                <a:effectLst/>
                <a:highlight>
                  <a:srgbClr val="FFFFFF"/>
                </a:highlight>
                <a:latin typeface="Open Sans" panose="020B0606030504020204" pitchFamily="34" charset="0"/>
              </a:rPr>
              <a:t>  t</a:t>
            </a:r>
            <a:r>
              <a:rPr lang="vi-VN" sz="1100" b="0" i="0" dirty="0">
                <a:solidFill>
                  <a:srgbClr val="444444"/>
                </a:solidFill>
                <a:effectLst/>
                <a:highlight>
                  <a:srgbClr val="FFFFFF"/>
                </a:highlight>
                <a:latin typeface="Open Sans" panose="020B0606030504020204" pitchFamily="34" charset="0"/>
              </a:rPr>
              <a:t>ạo giáo án tự động là một trong những  ứng dụng AI phổ biến nhất mà nhiều thầy cô đ</a:t>
            </a:r>
            <a:r>
              <a:rPr lang="en-US" sz="1100" b="0" i="0" dirty="0" err="1">
                <a:solidFill>
                  <a:srgbClr val="444444"/>
                </a:solidFill>
                <a:effectLst/>
                <a:highlight>
                  <a:srgbClr val="FFFFFF"/>
                </a:highlight>
                <a:latin typeface="Open Sans" panose="020B0606030504020204" pitchFamily="34" charset="0"/>
              </a:rPr>
              <a:t>ang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rất</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mong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muốn</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thực</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hiện</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để</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tiết</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kiệm</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thời</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gian</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đồng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thời</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có</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các</a:t>
            </a:r>
            <a:r>
              <a:rPr lang="en-US" sz="1100" b="0" i="0" dirty="0">
                <a:solidFill>
                  <a:srgbClr val="444444"/>
                </a:solidFill>
                <a:effectLst/>
                <a:highlight>
                  <a:srgbClr val="FFFFFF"/>
                </a:highlight>
                <a:latin typeface="Open Sans" panose="020B0606030504020204" pitchFamily="34" charset="0"/>
              </a:rPr>
              <a:t> slide </a:t>
            </a:r>
            <a:r>
              <a:rPr lang="en-US" sz="1100" b="0" i="0" dirty="0" err="1">
                <a:solidFill>
                  <a:srgbClr val="444444"/>
                </a:solidFill>
                <a:effectLst/>
                <a:highlight>
                  <a:srgbClr val="FFFFFF"/>
                </a:highlight>
                <a:latin typeface="Open Sans" panose="020B0606030504020204" pitchFamily="34" charset="0"/>
              </a:rPr>
              <a:t>bài</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giảng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sinh</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động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trình</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bày</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đẹp</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mắt</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để</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giảng</a:t>
            </a:r>
            <a:r>
              <a:rPr lang="en-US" sz="1100" b="0" i="0" dirty="0">
                <a:solidFill>
                  <a:srgbClr val="444444"/>
                </a:solidFill>
                <a:effectLst/>
                <a:highlight>
                  <a:srgbClr val="FFFFFF"/>
                </a:highlight>
                <a:latin typeface="Open Sans" panose="020B0606030504020204" pitchFamily="34" charset="0"/>
              </a:rPr>
              <a:t> </a:t>
            </a:r>
            <a:r>
              <a:rPr lang="en-US" sz="1100" b="0" i="0" dirty="0" err="1">
                <a:solidFill>
                  <a:srgbClr val="444444"/>
                </a:solidFill>
                <a:effectLst/>
                <a:highlight>
                  <a:srgbClr val="FFFFFF"/>
                </a:highlight>
                <a:latin typeface="Open Sans" panose="020B0606030504020204" pitchFamily="34" charset="0"/>
              </a:rPr>
              <a:t>dạy</a:t>
            </a:r>
            <a:r>
              <a:rPr lang="vi-VN" sz="1100" b="0" i="0" dirty="0">
                <a:solidFill>
                  <a:srgbClr val="444444"/>
                </a:solidFill>
                <a:effectLst/>
                <a:highlight>
                  <a:srgbClr val="FFFFFF"/>
                </a:highlight>
                <a:latin typeface="Open Sans" panose="020B0606030504020204" pitchFamily="34" charset="0"/>
              </a:rPr>
              <a:t>.</a:t>
            </a:r>
            <a:endParaRPr lang="en-US" sz="1100" b="0" i="0" dirty="0">
              <a:solidFill>
                <a:srgbClr val="444444"/>
              </a:solidFill>
              <a:effectLst/>
              <a:highlight>
                <a:srgbClr val="FFFFFF"/>
              </a:highlight>
              <a:latin typeface="Open Sans" panose="020B0606030504020204" pitchFamily="34" charset="0"/>
            </a:endParaRPr>
          </a:p>
          <a:p>
            <a:pPr rtl="0"/>
            <a:r>
              <a:rPr lang="vi-VN" sz="1100" b="0" i="0" u="none" strike="noStrike" cap="none" dirty="0">
                <a:solidFill>
                  <a:srgbClr val="000000"/>
                </a:solidFill>
                <a:effectLst/>
                <a:latin typeface="Arial"/>
                <a:ea typeface="Arial"/>
                <a:cs typeface="Arial"/>
                <a:sym typeface="Arial"/>
              </a:rPr>
              <a:t>Nếu như </a:t>
            </a:r>
            <a:r>
              <a:rPr lang="vi-VN" sz="1100" b="0" i="0" u="none" strike="noStrike" cap="none" dirty="0">
                <a:solidFill>
                  <a:srgbClr val="000000"/>
                </a:solidFill>
                <a:effectLst/>
                <a:latin typeface="Arial"/>
                <a:ea typeface="Arial"/>
                <a:cs typeface="Arial"/>
                <a:sym typeface="Arial"/>
                <a:hlinkClick r:id="rId3"/>
              </a:rPr>
              <a:t>Luma AI</a:t>
            </a:r>
            <a:r>
              <a:rPr lang="vi-VN" sz="1100" b="0" i="0" u="none" strike="noStrike" cap="none" dirty="0">
                <a:solidFill>
                  <a:srgbClr val="000000"/>
                </a:solidFill>
                <a:effectLst/>
                <a:latin typeface="Arial"/>
                <a:ea typeface="Arial"/>
                <a:cs typeface="Arial"/>
                <a:sym typeface="Arial"/>
              </a:rPr>
              <a:t> là công cụ hỗ trợ tạo video “nhanh như chớp” thì Gamma AI được biết đến là nền tảng trực tuyến thông minh, hỗ trợ người dùng tạo ra các bài thuyết trình chuyên nghiệp một cách nhanh chóng và dễ dàng. </a:t>
            </a:r>
          </a:p>
          <a:p>
            <a:pPr rtl="0"/>
            <a:r>
              <a:rPr lang="vi-VN" sz="1100" b="0" i="0" u="none" strike="noStrike" cap="none" dirty="0">
                <a:solidFill>
                  <a:srgbClr val="000000"/>
                </a:solidFill>
                <a:effectLst/>
                <a:latin typeface="Arial"/>
                <a:ea typeface="Arial"/>
                <a:cs typeface="Arial"/>
                <a:sym typeface="Arial"/>
              </a:rPr>
              <a:t>Thay vì phải mất nhiều thời gian để thiết kế từng slide, giờ đây </a:t>
            </a:r>
            <a:r>
              <a:rPr lang="en-US" sz="1100" b="0" i="0" u="none" strike="noStrike" cap="none" dirty="0" err="1">
                <a:solidFill>
                  <a:srgbClr val="000000"/>
                </a:solidFill>
                <a:effectLst/>
                <a:latin typeface="Arial"/>
                <a:ea typeface="Arial"/>
                <a:cs typeface="Arial"/>
                <a:sym typeface="Arial"/>
              </a:rPr>
              <a:t>thầy</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baseline="0" dirty="0" err="1">
                <a:solidFill>
                  <a:srgbClr val="000000"/>
                </a:solidFill>
                <a:effectLst/>
                <a:latin typeface="Arial"/>
                <a:ea typeface="Arial"/>
                <a:cs typeface="Arial"/>
                <a:sym typeface="Arial"/>
              </a:rPr>
              <a:t>cô</a:t>
            </a:r>
            <a:r>
              <a:rPr lang="vi-VN" sz="1100" b="0" i="0" u="none" strike="noStrike" cap="none" dirty="0">
                <a:solidFill>
                  <a:srgbClr val="000000"/>
                </a:solidFill>
                <a:effectLst/>
                <a:latin typeface="Arial"/>
                <a:ea typeface="Arial"/>
                <a:cs typeface="Arial"/>
                <a:sym typeface="Arial"/>
              </a:rPr>
              <a:t> chỉ cần cung cấp nội dung, Gamma AI sẽ tự động tạo ra các slide đẹp mắt, ấn tượng và phù hợp với chủ đề. Nói cách khác, Gamma AI là nhà thiết kế slide ảo và luôn sẵn sàng phục vụ  24/7.</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10565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038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48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37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67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C70D-53B1-C9B1-6A18-28AFDFC17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FD0E1-CCF9-6145-F3F0-CA3C5A9908B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7B4AC1-9F94-ABDD-5F73-DF1C2298C4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894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Những</a:t>
            </a:r>
            <a:r>
              <a:rPr lang="en-US" baseline="0" dirty="0"/>
              <a:t> </a:t>
            </a:r>
            <a:r>
              <a:rPr lang="en-US" baseline="0" dirty="0" err="1"/>
              <a:t>công</a:t>
            </a:r>
            <a:r>
              <a:rPr lang="en-US" baseline="0" dirty="0"/>
              <a:t> </a:t>
            </a:r>
            <a:r>
              <a:rPr lang="en-US" baseline="0" dirty="0" err="1"/>
              <a:t>cụ</a:t>
            </a:r>
            <a:r>
              <a:rPr lang="en-US" baseline="0" dirty="0"/>
              <a:t> </a:t>
            </a:r>
            <a:r>
              <a:rPr lang="en-US" baseline="0" dirty="0" err="1"/>
              <a:t>này</a:t>
            </a:r>
            <a:r>
              <a:rPr lang="en-US" baseline="0" dirty="0"/>
              <a:t> </a:t>
            </a:r>
            <a:r>
              <a:rPr lang="en-US" baseline="0" dirty="0" err="1"/>
              <a:t>mặc</a:t>
            </a:r>
            <a:r>
              <a:rPr lang="en-US" baseline="0" dirty="0"/>
              <a:t> </a:t>
            </a:r>
            <a:r>
              <a:rPr lang="en-US" baseline="0" dirty="0" err="1"/>
              <a:t>dù</a:t>
            </a:r>
            <a:r>
              <a:rPr lang="en-US" baseline="0" dirty="0"/>
              <a:t> </a:t>
            </a:r>
            <a:r>
              <a:rPr lang="en-US" baseline="0" dirty="0" err="1"/>
              <a:t>đang</a:t>
            </a:r>
            <a:r>
              <a:rPr lang="en-US" baseline="0" dirty="0"/>
              <a:t> ở </a:t>
            </a:r>
            <a:r>
              <a:rPr lang="en-US" baseline="0" dirty="0" err="1"/>
              <a:t>giai</a:t>
            </a:r>
            <a:r>
              <a:rPr lang="en-US" baseline="0" dirty="0"/>
              <a:t> </a:t>
            </a:r>
            <a:r>
              <a:rPr lang="en-US" baseline="0" dirty="0" err="1"/>
              <a:t>đoạn</a:t>
            </a:r>
            <a:r>
              <a:rPr lang="en-US" baseline="0" dirty="0"/>
              <a:t> </a:t>
            </a:r>
            <a:r>
              <a:rPr lang="en-US" baseline="0" dirty="0" err="1"/>
              <a:t>phát</a:t>
            </a:r>
            <a:r>
              <a:rPr lang="en-US" baseline="0" dirty="0"/>
              <a:t> </a:t>
            </a:r>
            <a:r>
              <a:rPr lang="en-US" baseline="0" dirty="0" err="1"/>
              <a:t>triển</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nhưng</a:t>
            </a:r>
            <a:r>
              <a:rPr lang="en-US" baseline="0" dirty="0"/>
              <a:t> </a:t>
            </a:r>
            <a:r>
              <a:rPr lang="en-US" baseline="0" dirty="0" err="1"/>
              <a:t>nó</a:t>
            </a:r>
            <a:r>
              <a:rPr lang="en-US" baseline="0" dirty="0"/>
              <a:t> </a:t>
            </a:r>
            <a:r>
              <a:rPr lang="en-US" baseline="0" dirty="0" err="1"/>
              <a:t>đang</a:t>
            </a:r>
            <a:r>
              <a:rPr lang="en-US" baseline="0" dirty="0"/>
              <a:t> </a:t>
            </a:r>
            <a:r>
              <a:rPr lang="en-US" baseline="0" dirty="0" err="1"/>
              <a:t>tiến</a:t>
            </a:r>
            <a:r>
              <a:rPr lang="en-US" baseline="0" dirty="0"/>
              <a:t> </a:t>
            </a:r>
            <a:r>
              <a:rPr lang="en-US" baseline="0" dirty="0" err="1"/>
              <a:t>bộ</a:t>
            </a:r>
            <a:r>
              <a:rPr lang="en-US" baseline="0" dirty="0"/>
              <a:t> </a:t>
            </a:r>
            <a:r>
              <a:rPr lang="en-US" baseline="0" dirty="0" err="1"/>
              <a:t>từng</a:t>
            </a:r>
            <a:r>
              <a:rPr lang="en-US" baseline="0" dirty="0"/>
              <a:t> </a:t>
            </a:r>
            <a:r>
              <a:rPr lang="en-US" baseline="0" dirty="0" err="1"/>
              <a:t>ngày</a:t>
            </a:r>
            <a:r>
              <a:rPr lang="en-US" baseline="0" dirty="0"/>
              <a:t>. </a:t>
            </a:r>
            <a:r>
              <a:rPr lang="en-US" baseline="0" dirty="0" err="1"/>
              <a:t>Tôi</a:t>
            </a:r>
            <a:r>
              <a:rPr lang="en-US" baseline="0" dirty="0"/>
              <a:t> </a:t>
            </a:r>
            <a:r>
              <a:rPr lang="en-US" baseline="0" dirty="0" err="1"/>
              <a:t>hy</a:t>
            </a:r>
            <a:r>
              <a:rPr lang="en-US" baseline="0" dirty="0"/>
              <a:t> </a:t>
            </a:r>
            <a:r>
              <a:rPr lang="en-US" baseline="0" dirty="0" err="1"/>
              <a:t>vọng</a:t>
            </a:r>
            <a:r>
              <a:rPr lang="en-US" baseline="0" dirty="0"/>
              <a:t> </a:t>
            </a:r>
            <a:r>
              <a:rPr lang="en-US" baseline="0" dirty="0" err="1"/>
              <a:t>trong</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tới</a:t>
            </a:r>
            <a:r>
              <a:rPr lang="en-US" baseline="0" dirty="0"/>
              <a:t> </a:t>
            </a:r>
            <a:r>
              <a:rPr lang="en-US" baseline="0" dirty="0" err="1"/>
              <a:t>sẽ</a:t>
            </a:r>
            <a:r>
              <a:rPr lang="en-US" baseline="0" dirty="0"/>
              <a:t> </a:t>
            </a:r>
            <a:r>
              <a:rPr lang="en-US" baseline="0" dirty="0" err="1"/>
              <a:t>có</a:t>
            </a:r>
            <a:r>
              <a:rPr lang="en-US" baseline="0" dirty="0"/>
              <a:t> </a:t>
            </a:r>
            <a:r>
              <a:rPr lang="en-US" baseline="0" dirty="0" err="1"/>
              <a:t>nhiều</a:t>
            </a:r>
            <a:r>
              <a:rPr lang="en-US" baseline="0" dirty="0"/>
              <a:t> </a:t>
            </a:r>
            <a:r>
              <a:rPr lang="en-US" baseline="0" dirty="0" err="1"/>
              <a:t>công</a:t>
            </a:r>
            <a:r>
              <a:rPr lang="en-US" baseline="0" dirty="0"/>
              <a:t> </a:t>
            </a:r>
            <a:r>
              <a:rPr lang="en-US" baseline="0" dirty="0" err="1"/>
              <a:t>cụ</a:t>
            </a:r>
            <a:r>
              <a:rPr lang="en-US" baseline="0" dirty="0"/>
              <a:t> </a:t>
            </a:r>
            <a:r>
              <a:rPr lang="en-US" baseline="0" dirty="0" err="1"/>
              <a:t>mạnh</a:t>
            </a:r>
            <a:r>
              <a:rPr lang="en-US" baseline="0" dirty="0"/>
              <a:t> </a:t>
            </a:r>
            <a:r>
              <a:rPr lang="en-US" baseline="0" dirty="0" err="1"/>
              <a:t>hơn</a:t>
            </a:r>
            <a:r>
              <a:rPr lang="en-US" baseline="0" dirty="0"/>
              <a:t> </a:t>
            </a:r>
            <a:r>
              <a:rPr lang="en-US" baseline="0" dirty="0" err="1"/>
              <a:t>nữa</a:t>
            </a:r>
            <a:r>
              <a:rPr lang="en-US" baseline="0" dirty="0"/>
              <a:t> </a:t>
            </a:r>
            <a:r>
              <a:rPr lang="en-US" baseline="0" dirty="0" err="1"/>
              <a:t>giúp</a:t>
            </a:r>
            <a:r>
              <a:rPr lang="en-US" baseline="0" dirty="0"/>
              <a:t> </a:t>
            </a:r>
            <a:r>
              <a:rPr lang="en-US" baseline="0" dirty="0" err="1"/>
              <a:t>các</a:t>
            </a:r>
            <a:r>
              <a:rPr lang="en-US" baseline="0" dirty="0"/>
              <a:t> </a:t>
            </a:r>
            <a:r>
              <a:rPr lang="en-US" baseline="0" dirty="0" err="1"/>
              <a:t>thầy</a:t>
            </a:r>
            <a:r>
              <a:rPr lang="en-US" baseline="0" dirty="0"/>
              <a:t> </a:t>
            </a:r>
            <a:r>
              <a:rPr lang="en-US" baseline="0" dirty="0" err="1"/>
              <a:t>cô</a:t>
            </a:r>
            <a:r>
              <a:rPr lang="en-US" baseline="0" dirty="0"/>
              <a:t> </a:t>
            </a:r>
            <a:r>
              <a:rPr lang="en-US" baseline="0" dirty="0" err="1"/>
              <a:t>có</a:t>
            </a:r>
            <a:r>
              <a:rPr lang="en-US" baseline="0" dirty="0"/>
              <a:t> </a:t>
            </a:r>
            <a:r>
              <a:rPr lang="en-US" baseline="0" dirty="0" err="1"/>
              <a:t>thể</a:t>
            </a:r>
            <a:r>
              <a:rPr lang="en-US" baseline="0" dirty="0"/>
              <a:t> </a:t>
            </a:r>
            <a:r>
              <a:rPr lang="en-US" baseline="0" dirty="0" err="1"/>
              <a:t>thiết</a:t>
            </a:r>
            <a:r>
              <a:rPr lang="en-US" baseline="0" dirty="0"/>
              <a:t> </a:t>
            </a:r>
            <a:r>
              <a:rPr lang="en-US" baseline="0" dirty="0" err="1"/>
              <a:t>kế</a:t>
            </a:r>
            <a:r>
              <a:rPr lang="en-US" baseline="0" dirty="0"/>
              <a:t> slide 1 </a:t>
            </a:r>
            <a:r>
              <a:rPr lang="en-US" baseline="0" dirty="0" err="1"/>
              <a:t>cách</a:t>
            </a:r>
            <a:r>
              <a:rPr lang="en-US" baseline="0" dirty="0"/>
              <a:t> </a:t>
            </a:r>
            <a:r>
              <a:rPr lang="en-US" baseline="0" dirty="0" err="1"/>
              <a:t>hoàn</a:t>
            </a:r>
            <a:r>
              <a:rPr lang="en-US" baseline="0" dirty="0"/>
              <a:t> </a:t>
            </a:r>
            <a:r>
              <a:rPr lang="en-US" baseline="0" dirty="0" err="1"/>
              <a:t>toàn</a:t>
            </a:r>
            <a:r>
              <a:rPr lang="en-US" baseline="0" dirty="0"/>
              <a:t> </a:t>
            </a:r>
            <a:r>
              <a:rPr lang="en-US" baseline="0" dirty="0" err="1"/>
              <a:t>tự</a:t>
            </a:r>
            <a:r>
              <a:rPr lang="en-US" baseline="0" dirty="0"/>
              <a:t> </a:t>
            </a:r>
            <a:r>
              <a:rPr lang="en-US" baseline="0" dirty="0" err="1"/>
              <a:t>động</a:t>
            </a:r>
            <a:r>
              <a:rPr lang="en-US" baseline="0" dirty="0"/>
              <a:t> </a:t>
            </a:r>
            <a:r>
              <a:rPr lang="en-US" baseline="0" dirty="0" err="1"/>
              <a:t>và</a:t>
            </a:r>
            <a:r>
              <a:rPr lang="en-US" baseline="0" dirty="0"/>
              <a:t> </a:t>
            </a:r>
            <a:r>
              <a:rPr lang="en-US" baseline="0" dirty="0" err="1"/>
              <a:t>bám</a:t>
            </a:r>
            <a:r>
              <a:rPr lang="en-US" baseline="0" dirty="0"/>
              <a:t> </a:t>
            </a:r>
            <a:r>
              <a:rPr lang="en-US" baseline="0" dirty="0" err="1"/>
              <a:t>sát</a:t>
            </a:r>
            <a:r>
              <a:rPr lang="en-US" baseline="0" dirty="0"/>
              <a:t> </a:t>
            </a:r>
            <a:r>
              <a:rPr lang="en-US" baseline="0" dirty="0" err="1"/>
              <a:t>được</a:t>
            </a:r>
            <a:r>
              <a:rPr lang="en-US" baseline="0" dirty="0"/>
              <a:t> </a:t>
            </a:r>
            <a:r>
              <a:rPr lang="en-US" baseline="0" dirty="0" err="1"/>
              <a:t>nhu</a:t>
            </a:r>
            <a:r>
              <a:rPr lang="en-US" baseline="0" dirty="0"/>
              <a:t> </a:t>
            </a:r>
            <a:r>
              <a:rPr lang="en-US" baseline="0" dirty="0" err="1"/>
              <a:t>cầu</a:t>
            </a:r>
            <a:r>
              <a:rPr lang="en-US" baseline="0" dirty="0"/>
              <a:t> </a:t>
            </a:r>
            <a:r>
              <a:rPr lang="en-US" baseline="0" dirty="0" err="1"/>
              <a:t>bài</a:t>
            </a:r>
            <a:r>
              <a:rPr lang="en-US" baseline="0" dirty="0"/>
              <a:t> </a:t>
            </a:r>
            <a:r>
              <a:rPr lang="en-US" baseline="0" dirty="0" err="1"/>
              <a:t>giảng</a:t>
            </a:r>
            <a:r>
              <a:rPr lang="en-US" baseline="0" dirty="0"/>
              <a:t> </a:t>
            </a:r>
            <a:r>
              <a:rPr lang="en-US" baseline="0" dirty="0" err="1"/>
              <a:t>của</a:t>
            </a:r>
            <a:r>
              <a:rPr lang="en-US" baseline="0" dirty="0"/>
              <a:t> </a:t>
            </a:r>
            <a:r>
              <a:rPr lang="en-US" baseline="0" dirty="0" err="1"/>
              <a:t>thầy</a:t>
            </a:r>
            <a:r>
              <a:rPr lang="en-US" baseline="0" dirty="0"/>
              <a:t> </a:t>
            </a:r>
            <a:r>
              <a:rPr lang="en-US" baseline="0" dirty="0" err="1"/>
              <a:t>cô</a:t>
            </a:r>
            <a:endParaRPr lang="en-US" dirty="0"/>
          </a:p>
        </p:txBody>
      </p:sp>
    </p:spTree>
    <p:extLst>
      <p:ext uri="{BB962C8B-B14F-4D97-AF65-F5344CB8AC3E}">
        <p14:creationId xmlns:p14="http://schemas.microsoft.com/office/powerpoint/2010/main" val="237356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800">
                <a:effectLst/>
                <a:latin typeface="Times New Roman" panose="02020603050405020304" pitchFamily="18" charset="0"/>
                <a:ea typeface="Calibri" panose="020F0502020204030204" pitchFamily="34" charset="0"/>
              </a:rPr>
              <a:t>“</a:t>
            </a:r>
            <a:endParaRPr lang="en-US"/>
          </a:p>
        </p:txBody>
      </p:sp>
    </p:spTree>
    <p:extLst>
      <p:ext uri="{BB962C8B-B14F-4D97-AF65-F5344CB8AC3E}">
        <p14:creationId xmlns:p14="http://schemas.microsoft.com/office/powerpoint/2010/main" val="28908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79765-4FD8-DEDA-63F6-D6F459263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A73D4-444D-D098-CB3A-EB7BBF641D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44EA19-0847-A33D-420C-330AB3B2081B}"/>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p>
        </p:txBody>
      </p:sp>
    </p:spTree>
    <p:extLst>
      <p:ext uri="{BB962C8B-B14F-4D97-AF65-F5344CB8AC3E}">
        <p14:creationId xmlns:p14="http://schemas.microsoft.com/office/powerpoint/2010/main" val="410577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AF8C3C-8C71-4C2B-B47B-0AD0F55B912A}"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194141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F8C3C-8C71-4C2B-B47B-0AD0F55B912A}"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319670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F8C3C-8C71-4C2B-B47B-0AD0F55B912A}"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374193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1603833" y="1367633"/>
            <a:ext cx="8984400" cy="1812800"/>
          </a:xfrm>
          <a:prstGeom prst="rect">
            <a:avLst/>
          </a:prstGeom>
        </p:spPr>
        <p:txBody>
          <a:bodyPr spcFirstLastPara="1" wrap="square" lIns="91425" tIns="91425" rIns="91425" bIns="91425" anchor="t" anchorCtr="0">
            <a:noAutofit/>
          </a:bodyPr>
          <a:lstStyle>
            <a:lvl1pPr marL="609630" lvl="0" indent="-304815" algn="ctr">
              <a:lnSpc>
                <a:spcPct val="100000"/>
              </a:lnSpc>
              <a:spcBef>
                <a:spcPts val="0"/>
              </a:spcBef>
              <a:spcAft>
                <a:spcPts val="0"/>
              </a:spcAft>
              <a:buSzPts val="1800"/>
              <a:buNone/>
              <a:defRPr sz="3467">
                <a:solidFill>
                  <a:schemeClr val="accent3"/>
                </a:solidFill>
                <a:latin typeface="Fredoka One"/>
                <a:ea typeface="Fredoka One"/>
                <a:cs typeface="Fredoka One"/>
                <a:sym typeface="Fredoka One"/>
              </a:defRPr>
            </a:lvl1pPr>
          </a:lstStyle>
          <a:p>
            <a:endParaRPr/>
          </a:p>
        </p:txBody>
      </p:sp>
      <p:sp>
        <p:nvSpPr>
          <p:cNvPr id="63" name="Google Shape;63;p10"/>
          <p:cNvSpPr txBox="1">
            <a:spLocks noGrp="1"/>
          </p:cNvSpPr>
          <p:nvPr>
            <p:ph type="title"/>
          </p:nvPr>
        </p:nvSpPr>
        <p:spPr>
          <a:xfrm>
            <a:off x="3814500" y="3314693"/>
            <a:ext cx="4562800" cy="4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atin typeface="Raleway"/>
                <a:ea typeface="Raleway"/>
                <a:cs typeface="Raleway"/>
                <a:sym typeface="Ralew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233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F8C3C-8C71-4C2B-B47B-0AD0F55B912A}"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59949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F8C3C-8C71-4C2B-B47B-0AD0F55B912A}"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413720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AF8C3C-8C71-4C2B-B47B-0AD0F55B912A}"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297167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AF8C3C-8C71-4C2B-B47B-0AD0F55B912A}" type="datetimeFigureOut">
              <a:rPr lang="en-US" smtClean="0"/>
              <a:t>15/3/2025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174303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F8C3C-8C71-4C2B-B47B-0AD0F55B912A}" type="datetimeFigureOut">
              <a:rPr lang="en-US" smtClean="0"/>
              <a:t>15/3/2025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44492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F8C3C-8C71-4C2B-B47B-0AD0F55B912A}" type="datetimeFigureOut">
              <a:rPr lang="en-US" smtClean="0"/>
              <a:t>15/3/2025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29227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F8C3C-8C71-4C2B-B47B-0AD0F55B912A}"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128991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F8C3C-8C71-4C2B-B47B-0AD0F55B912A}"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A9F9B-F30E-4618-8BD9-3421F9CC8BF8}" type="slidenum">
              <a:rPr lang="en-US" smtClean="0"/>
              <a:t>‹#›</a:t>
            </a:fld>
            <a:endParaRPr lang="en-US"/>
          </a:p>
        </p:txBody>
      </p:sp>
    </p:spTree>
    <p:extLst>
      <p:ext uri="{BB962C8B-B14F-4D97-AF65-F5344CB8AC3E}">
        <p14:creationId xmlns:p14="http://schemas.microsoft.com/office/powerpoint/2010/main" val="245950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8C3C-8C71-4C2B-B47B-0AD0F55B912A}" type="datetimeFigureOut">
              <a:rPr lang="en-US" smtClean="0"/>
              <a:t>15/3/2025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A9F9B-F30E-4618-8BD9-3421F9CC8BF8}" type="slidenum">
              <a:rPr lang="en-US" smtClean="0"/>
              <a:t>‹#›</a:t>
            </a:fld>
            <a:endParaRPr lang="en-US"/>
          </a:p>
        </p:txBody>
      </p:sp>
    </p:spTree>
    <p:extLst>
      <p:ext uri="{BB962C8B-B14F-4D97-AF65-F5344CB8AC3E}">
        <p14:creationId xmlns:p14="http://schemas.microsoft.com/office/powerpoint/2010/main" val="794365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bee.v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tts.klmedia.v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gamma.app/?lng=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33926"/>
            <a:ext cx="11905673" cy="3135601"/>
          </a:xfrm>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THIẾT BỊ DẠY HỌC SỐ</a:t>
            </a:r>
            <a:br>
              <a:rPr lang="en-US" dirty="0">
                <a:solidFill>
                  <a:srgbClr val="FF000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GV: PHẠM THỊ SEN</a:t>
            </a:r>
            <a:br>
              <a:rPr lang="en-US" dirty="0">
                <a:latin typeface="Times New Roman" panose="02020603050405020304" pitchFamily="18" charset="0"/>
                <a:cs typeface="Times New Roman" panose="02020603050405020304" pitchFamily="18" charset="0"/>
              </a:rPr>
            </a:br>
            <a:r>
              <a:rPr lang="en-US" sz="5300" dirty="0">
                <a:latin typeface="Times New Roman" panose="02020603050405020304" pitchFamily="18" charset="0"/>
                <a:cs typeface="Times New Roman" panose="02020603050405020304" pitchFamily="18" charset="0"/>
              </a:rPr>
              <a:t>HƯỚNG DẪN SỬ DỤNG CÔNG NGHỆ AI VÀO THIẾT KẾ BÀI GIẢNG POEWPOINT TỰ ĐỘNG</a:t>
            </a:r>
          </a:p>
        </p:txBody>
      </p:sp>
    </p:spTree>
    <p:extLst>
      <p:ext uri="{BB962C8B-B14F-4D97-AF65-F5344CB8AC3E}">
        <p14:creationId xmlns:p14="http://schemas.microsoft.com/office/powerpoint/2010/main" val="309357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3E74-588E-CB25-26B4-F711D6EAF3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D2605B4-D590-D0F0-372B-C030FF5F1754}"/>
              </a:ext>
            </a:extLst>
          </p:cNvPr>
          <p:cNvSpPr txBox="1"/>
          <p:nvPr/>
        </p:nvSpPr>
        <p:spPr>
          <a:xfrm>
            <a:off x="0" y="213034"/>
            <a:ext cx="11904893" cy="666786"/>
          </a:xfrm>
          <a:prstGeom prst="rect">
            <a:avLst/>
          </a:prstGeom>
          <a:noFill/>
        </p:spPr>
        <p:txBody>
          <a:bodyPr wrap="square">
            <a:spAutoFit/>
          </a:bodyPr>
          <a:lstStyle/>
          <a:p>
            <a:r>
              <a:rPr lang="fr-FR" sz="3733" b="1" dirty="0">
                <a:solidFill>
                  <a:srgbClr val="0033CC"/>
                </a:solidFill>
                <a:latin typeface="Times New Roman" panose="02020603050405020304" pitchFamily="18" charset="0"/>
                <a:ea typeface="Calibri" panose="020F0502020204030204" pitchFamily="34" charset="0"/>
              </a:rPr>
              <a:t>PHẦN 4: CHUYỂN VĂN BẢN THÀNH GIỌNG NÓI </a:t>
            </a:r>
            <a:endParaRPr lang="en-US" sz="3733" b="1" dirty="0">
              <a:solidFill>
                <a:srgbClr val="0033CC"/>
              </a:solidFill>
            </a:endParaRPr>
          </a:p>
        </p:txBody>
      </p:sp>
      <p:sp>
        <p:nvSpPr>
          <p:cNvPr id="7" name="TextBox 6">
            <a:extLst>
              <a:ext uri="{FF2B5EF4-FFF2-40B4-BE49-F238E27FC236}">
                <a16:creationId xmlns:a16="http://schemas.microsoft.com/office/drawing/2014/main" id="{6034E675-463E-1758-91F8-F4094BD4B45D}"/>
              </a:ext>
            </a:extLst>
          </p:cNvPr>
          <p:cNvSpPr txBox="1"/>
          <p:nvPr/>
        </p:nvSpPr>
        <p:spPr>
          <a:xfrm>
            <a:off x="287106" y="910661"/>
            <a:ext cx="11617788" cy="3780266"/>
          </a:xfrm>
          <a:prstGeom prst="rect">
            <a:avLst/>
          </a:prstGeom>
          <a:noFill/>
        </p:spPr>
        <p:txBody>
          <a:bodyPr wrap="square">
            <a:spAutoFit/>
          </a:bodyPr>
          <a:lstStyle/>
          <a:p>
            <a:pPr marL="457189" indent="-457189">
              <a:lnSpc>
                <a:spcPct val="107000"/>
              </a:lnSpc>
              <a:buFont typeface="Times New Roman" panose="02020603050405020304" pitchFamily="18" charset="0"/>
              <a:buChar char="-"/>
              <a:tabLst>
                <a:tab pos="914377" algn="l"/>
              </a:tabLst>
            </a:pPr>
            <a:r>
              <a:rPr lang="en-US" sz="3733" kern="100">
                <a:latin typeface="Times New Roman" panose="02020603050405020304" pitchFamily="18" charset="0"/>
                <a:ea typeface="Calibri" panose="020F0502020204030204" pitchFamily="34" charset="0"/>
                <a:cs typeface="Times New Roman" panose="02020603050405020304" pitchFamily="18" charset="0"/>
              </a:rPr>
              <a:t>Bước 1: Đăng nhập vào trang</a:t>
            </a:r>
            <a:r>
              <a:rPr lang="en-US" sz="2667" kern="100">
                <a:latin typeface="Calibri" panose="020F0502020204030204" pitchFamily="34" charset="0"/>
                <a:ea typeface="Calibri" panose="020F0502020204030204" pitchFamily="34" charset="0"/>
                <a:cs typeface="Times New Roman" panose="02020603050405020304" pitchFamily="18" charset="0"/>
              </a:rPr>
              <a:t>: </a:t>
            </a:r>
            <a:r>
              <a:rPr lang="en-US" sz="3733" u="sng" kern="10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https://vbee.vn/</a:t>
            </a:r>
            <a:endParaRPr lang="en-US" sz="2667" kern="10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buFont typeface="Times New Roman" panose="02020603050405020304" pitchFamily="18" charset="0"/>
              <a:buChar char="-"/>
              <a:tabLst>
                <a:tab pos="914377" algn="l"/>
              </a:tabLst>
            </a:pPr>
            <a:r>
              <a:rPr lang="en-US" sz="3733" kern="100">
                <a:latin typeface="Times New Roman" panose="02020603050405020304" pitchFamily="18" charset="0"/>
                <a:ea typeface="Calibri" panose="020F0502020204030204" pitchFamily="34" charset="0"/>
                <a:cs typeface="Times New Roman" panose="02020603050405020304" pitchFamily="18" charset="0"/>
              </a:rPr>
              <a:t>Bước 2: Đăng nhập bằng tài khoản Email hoặc Facebook</a:t>
            </a:r>
            <a:endParaRPr lang="en-US" sz="2667" kern="10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buFont typeface="Times New Roman" panose="02020603050405020304" pitchFamily="18" charset="0"/>
              <a:buChar char="-"/>
              <a:tabLst>
                <a:tab pos="914377" algn="l"/>
              </a:tabLst>
            </a:pPr>
            <a:r>
              <a:rPr lang="en-US" sz="3733" kern="100">
                <a:latin typeface="Times New Roman" panose="02020603050405020304" pitchFamily="18" charset="0"/>
                <a:ea typeface="Calibri" panose="020F0502020204030204" pitchFamily="34" charset="0"/>
                <a:cs typeface="Times New Roman" panose="02020603050405020304" pitchFamily="18" charset="0"/>
              </a:rPr>
              <a:t>Bước 3: Nhập đoạn văn bản/ chọn giọng đọc (nam, nữ, vùng, miển…)</a:t>
            </a:r>
            <a:endParaRPr lang="en-US" sz="2667" kern="10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buFont typeface="Times New Roman" panose="02020603050405020304" pitchFamily="18" charset="0"/>
              <a:buChar char="-"/>
              <a:tabLst>
                <a:tab pos="914377" algn="l"/>
              </a:tabLst>
            </a:pPr>
            <a:r>
              <a:rPr lang="en-US" sz="3733" kern="100">
                <a:latin typeface="Times New Roman" panose="02020603050405020304" pitchFamily="18" charset="0"/>
                <a:ea typeface="Calibri" panose="020F0502020204030204" pitchFamily="34" charset="0"/>
                <a:cs typeface="Times New Roman" panose="02020603050405020304" pitchFamily="18" charset="0"/>
              </a:rPr>
              <a:t>Bước 4: Nhấn vào chữ Chuyển văn bản</a:t>
            </a:r>
            <a:endParaRPr lang="en-US" sz="2667" kern="10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spcAft>
                <a:spcPts val="1067"/>
              </a:spcAft>
              <a:buFont typeface="Times New Roman" panose="02020603050405020304" pitchFamily="18" charset="0"/>
              <a:buChar char="-"/>
              <a:tabLst>
                <a:tab pos="914377" algn="l"/>
              </a:tabLst>
            </a:pPr>
            <a:r>
              <a:rPr lang="en-US" sz="3733" kern="100">
                <a:latin typeface="Times New Roman" panose="02020603050405020304" pitchFamily="18" charset="0"/>
                <a:ea typeface="Calibri" panose="020F0502020204030204" pitchFamily="34" charset="0"/>
                <a:cs typeface="Times New Roman" panose="02020603050405020304" pitchFamily="18" charset="0"/>
              </a:rPr>
              <a:t>Bước 5: Nhấn vào Tải xuống</a:t>
            </a:r>
            <a:endParaRPr lang="en-US" sz="2667"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056" y="217558"/>
            <a:ext cx="11713945" cy="674031"/>
          </a:xfrm>
          <a:prstGeom prst="rect">
            <a:avLst/>
          </a:prstGeom>
        </p:spPr>
        <p:txBody>
          <a:bodyPr wrap="square">
            <a:spAutoFit/>
          </a:bodyPr>
          <a:lstStyle/>
          <a:p>
            <a:pPr algn="just">
              <a:lnSpc>
                <a:spcPct val="135000"/>
              </a:lnSpc>
            </a:pP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giọng</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 https://tts.klmedia.vn</a:t>
            </a:r>
            <a:endPar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795687" y="733591"/>
            <a:ext cx="10138612" cy="5635389"/>
          </a:xfrm>
          <a:prstGeom prst="rect">
            <a:avLst/>
          </a:prstGeom>
        </p:spPr>
        <p:txBody>
          <a:bodyPr wrap="square">
            <a:spAutoFit/>
          </a:bodyPr>
          <a:lstStyle/>
          <a:p>
            <a:pPr>
              <a:lnSpc>
                <a:spcPct val="135000"/>
              </a:lnSpc>
            </a:pPr>
            <a:r>
              <a:rPr lang="en-US" sz="2800" dirty="0" err="1">
                <a:latin typeface="inherit"/>
                <a:ea typeface="Times New Roman" panose="02020603050405020304" pitchFamily="18" charset="0"/>
                <a:cs typeface="Segoe UI Historic" panose="020B0502040204020203" pitchFamily="34" charset="0"/>
              </a:rPr>
              <a:t>Chuyển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văn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bản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thành</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giọng</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đọc</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hỗ</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trợ</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hơn</a:t>
            </a:r>
            <a:r>
              <a:rPr lang="en-US" sz="2800" dirty="0">
                <a:latin typeface="inherit"/>
                <a:ea typeface="Times New Roman" panose="02020603050405020304" pitchFamily="18" charset="0"/>
                <a:cs typeface="Segoe UI Historic" panose="020B0502040204020203" pitchFamily="34" charset="0"/>
              </a:rPr>
              <a:t> 60 </a:t>
            </a:r>
            <a:r>
              <a:rPr lang="en-US" sz="2800" dirty="0" err="1">
                <a:latin typeface="inherit"/>
                <a:ea typeface="Times New Roman" panose="02020603050405020304" pitchFamily="18" charset="0"/>
                <a:cs typeface="Segoe UI Historic" panose="020B0502040204020203" pitchFamily="34" charset="0"/>
              </a:rPr>
              <a:t>ngôn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ngữ</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có</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tiếng</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Việt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pP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Dùng</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miễn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phí</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không</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giới</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hạn</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ký</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tự</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pPr>
            <a:r>
              <a:rPr lang="en-US" sz="2800" dirty="0">
                <a:latin typeface="inherit"/>
                <a:ea typeface="Times New Roman" panose="02020603050405020304" pitchFamily="18" charset="0"/>
                <a:cs typeface="Segoe UI Historic" panose="020B0502040204020203" pitchFamily="34" charset="0"/>
              </a:rPr>
              <a:t>• Cho </a:t>
            </a:r>
            <a:r>
              <a:rPr lang="en-US" sz="2800" dirty="0" err="1">
                <a:latin typeface="inherit"/>
                <a:ea typeface="Times New Roman" panose="02020603050405020304" pitchFamily="18" charset="0"/>
                <a:cs typeface="Segoe UI Historic" panose="020B0502040204020203" pitchFamily="34" charset="0"/>
              </a:rPr>
              <a:t>tải</a:t>
            </a:r>
            <a:r>
              <a:rPr lang="en-US" sz="2800" dirty="0">
                <a:latin typeface="inherit"/>
                <a:ea typeface="Times New Roman" panose="02020603050405020304" pitchFamily="18" charset="0"/>
                <a:cs typeface="Segoe UI Historic" panose="020B0502040204020203" pitchFamily="34" charset="0"/>
              </a:rPr>
              <a:t> audio </a:t>
            </a:r>
            <a:r>
              <a:rPr lang="en-US" sz="2800" dirty="0" err="1">
                <a:latin typeface="inherit"/>
                <a:ea typeface="Times New Roman" panose="02020603050405020304" pitchFamily="18" charset="0"/>
                <a:cs typeface="Segoe UI Historic" panose="020B0502040204020203" pitchFamily="34" charset="0"/>
              </a:rPr>
              <a:t>sau</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khi</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xử</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lý</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về</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không</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giới</a:t>
            </a:r>
            <a:r>
              <a:rPr lang="en-US" sz="2800" dirty="0">
                <a:latin typeface="inherit"/>
                <a:ea typeface="Times New Roman" panose="02020603050405020304" pitchFamily="18" charset="0"/>
                <a:cs typeface="Segoe UI Historic" panose="020B0502040204020203" pitchFamily="34" charset="0"/>
              </a:rPr>
              <a:t> </a:t>
            </a:r>
            <a:r>
              <a:rPr lang="en-US" sz="2800" dirty="0" err="1">
                <a:latin typeface="inherit"/>
                <a:ea typeface="Times New Roman" panose="02020603050405020304" pitchFamily="18" charset="0"/>
                <a:cs typeface="Segoe UI Historic" panose="020B0502040204020203" pitchFamily="34" charset="0"/>
              </a:rPr>
              <a:t>hạn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35000"/>
              </a:lnSpc>
              <a:spcAft>
                <a:spcPts val="600"/>
              </a:spcAft>
              <a:buFont typeface="Wingdings" panose="05000000000000000000" pitchFamily="2" charset="2"/>
              <a:buChar char="ü"/>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hlinkClick r:id="rId2"/>
              </a:rPr>
              <a:t>https://tts.klmedia.vn/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35000"/>
              </a:lnSpc>
              <a:spcAft>
                <a:spcPts val="600"/>
              </a:spcAft>
              <a:buFont typeface="Wingdings" panose="05000000000000000000" pitchFamily="2" charset="2"/>
              <a:buChar char="ü"/>
            </a:pP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khung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35000"/>
              </a:lnSpc>
              <a:spcAft>
                <a:spcPts val="600"/>
              </a:spcAft>
              <a:buFont typeface="Wingdings" panose="05000000000000000000" pitchFamily="2" charset="2"/>
              <a:buChar char="ü"/>
            </a:pP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u="sng"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a:latin typeface="Arial" panose="020B0604020202020204" pitchFamily="34" charset="0"/>
                <a:ea typeface="Calibri" panose="020F0502020204030204" pitchFamily="34" charset="0"/>
                <a:cs typeface="Times New Roman" panose="02020603050405020304" pitchFamily="18" charset="0"/>
              </a:rPr>
              <a:t>Select Voice: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35000"/>
              </a:lnSpc>
              <a:spcAft>
                <a:spcPts val="600"/>
              </a:spcAft>
              <a:buFont typeface="Wingdings" panose="05000000000000000000" pitchFamily="2" charset="2"/>
              <a:buChar char="ü"/>
            </a:pPr>
            <a:r>
              <a:rPr lang="en-US" sz="2800" dirty="0" err="1">
                <a:latin typeface="Arial" panose="020B0604020202020204" pitchFamily="34" charset="0"/>
                <a:ea typeface="Calibri" panose="020F0502020204030204" pitchFamily="34" charset="0"/>
                <a:cs typeface="Times New Roman" panose="02020603050405020304" pitchFamily="18" charset="0"/>
              </a:rPr>
              <a:t>Bước</a:t>
            </a:r>
            <a:r>
              <a:rPr lang="en-US" sz="2800" dirty="0">
                <a:latin typeface="Arial" panose="020B0604020202020204" pitchFamily="34" charset="0"/>
                <a:ea typeface="Calibri" panose="020F0502020204030204" pitchFamily="34" charset="0"/>
                <a:cs typeface="Times New Roman" panose="02020603050405020304" pitchFamily="18" charset="0"/>
              </a:rPr>
              <a:t> 4: </a:t>
            </a:r>
            <a:r>
              <a:rPr lang="en-US" sz="2800" dirty="0" err="1">
                <a:latin typeface="Arial" panose="020B0604020202020204" pitchFamily="34" charset="0"/>
                <a:ea typeface="Calibri" panose="020F0502020204030204" pitchFamily="34" charset="0"/>
                <a:cs typeface="Times New Roman" panose="02020603050405020304" pitchFamily="18" charset="0"/>
              </a:rPr>
              <a:t>Nhấn</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vào</a:t>
            </a:r>
            <a:r>
              <a:rPr lang="en-US" sz="2800" dirty="0">
                <a:latin typeface="Arial" panose="020B0604020202020204" pitchFamily="34" charset="0"/>
                <a:ea typeface="Calibri" panose="020F0502020204030204" pitchFamily="34" charset="0"/>
                <a:cs typeface="Times New Roman" panose="02020603050405020304" pitchFamily="18" charset="0"/>
              </a:rPr>
              <a:t> ô Generate Speech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35000"/>
              </a:lnSpc>
              <a:spcAft>
                <a:spcPts val="600"/>
              </a:spcAft>
              <a:buFont typeface="Wingdings" panose="05000000000000000000" pitchFamily="2" charset="2"/>
              <a:buChar char="ü"/>
            </a:pPr>
            <a:r>
              <a:rPr lang="en-US" sz="2800" dirty="0" err="1">
                <a:latin typeface="Arial" panose="020B0604020202020204" pitchFamily="34" charset="0"/>
                <a:ea typeface="Calibri" panose="020F0502020204030204" pitchFamily="34" charset="0"/>
                <a:cs typeface="Times New Roman" panose="02020603050405020304" pitchFamily="18" charset="0"/>
              </a:rPr>
              <a:t>Bước</a:t>
            </a:r>
            <a:r>
              <a:rPr lang="en-US" sz="2800" dirty="0">
                <a:latin typeface="Arial" panose="020B0604020202020204" pitchFamily="34" charset="0"/>
                <a:ea typeface="Calibri" panose="020F0502020204030204" pitchFamily="34" charset="0"/>
                <a:cs typeface="Times New Roman" panose="02020603050405020304" pitchFamily="18" charset="0"/>
              </a:rPr>
              <a:t> 5: </a:t>
            </a:r>
            <a:r>
              <a:rPr lang="en-US" sz="2800" dirty="0" err="1">
                <a:latin typeface="Arial" panose="020B0604020202020204" pitchFamily="34" charset="0"/>
                <a:ea typeface="Calibri" panose="020F0502020204030204" pitchFamily="34" charset="0"/>
                <a:cs typeface="Times New Roman" panose="02020603050405020304" pitchFamily="18" charset="0"/>
              </a:rPr>
              <a:t>Nhấn</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vào</a:t>
            </a:r>
            <a:r>
              <a:rPr lang="en-US" sz="2800" dirty="0">
                <a:latin typeface="Arial" panose="020B0604020202020204" pitchFamily="34" charset="0"/>
                <a:ea typeface="Calibri" panose="020F0502020204030204" pitchFamily="34" charset="0"/>
                <a:cs typeface="Times New Roman" panose="02020603050405020304" pitchFamily="18" charset="0"/>
              </a:rPr>
              <a:t> Download Speech </a:t>
            </a:r>
            <a:r>
              <a:rPr lang="en-US" sz="2800" dirty="0" err="1">
                <a:latin typeface="Arial" panose="020B0604020202020204" pitchFamily="34" charset="0"/>
                <a:ea typeface="Calibri" panose="020F0502020204030204" pitchFamily="34" charset="0"/>
                <a:cs typeface="Times New Roman" panose="02020603050405020304" pitchFamily="18" charset="0"/>
              </a:rPr>
              <a:t>để</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tải</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về</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máy</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tính</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80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128" y="603506"/>
            <a:ext cx="9389872" cy="6075509"/>
          </a:xfrm>
          <a:prstGeom prst="rect">
            <a:avLst/>
          </a:prstGeom>
        </p:spPr>
        <p:txBody>
          <a:bodyPr wrap="square">
            <a:spAutoFit/>
          </a:bodyPr>
          <a:lstStyle/>
          <a:p>
            <a:pPr algn="just">
              <a:lnSpc>
                <a:spcPct val="135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https://www.ausynclab.io</a:t>
            </a:r>
          </a:p>
          <a:p>
            <a:pPr algn="just">
              <a:lnSpc>
                <a:spcPct val="135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miễn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phí</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tuổi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556889" y="-1129"/>
            <a:ext cx="5800865" cy="766655"/>
          </a:xfrm>
          <a:prstGeom prst="rect">
            <a:avLst/>
          </a:prstGeom>
        </p:spPr>
        <p:txBody>
          <a:bodyPr wrap="square">
            <a:spAutoFit/>
          </a:bodyPr>
          <a:lstStyle/>
          <a:p>
            <a:pPr algn="just">
              <a:lnSpc>
                <a:spcPct val="135000"/>
              </a:lnSpc>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https://www.ausynclab.io</a:t>
            </a:r>
          </a:p>
        </p:txBody>
      </p:sp>
      <p:sp>
        <p:nvSpPr>
          <p:cNvPr id="2" name="TextBox 1"/>
          <p:cNvSpPr txBox="1"/>
          <p:nvPr/>
        </p:nvSpPr>
        <p:spPr>
          <a:xfrm>
            <a:off x="0" y="141841"/>
            <a:ext cx="3762375" cy="461665"/>
          </a:xfrm>
          <a:prstGeom prst="rect">
            <a:avLst/>
          </a:prstGeom>
          <a:noFill/>
        </p:spPr>
        <p:txBody>
          <a:bodyPr wrap="square" rtlCol="0">
            <a:spAutoFit/>
          </a:bodyPr>
          <a:lstStyle/>
          <a:p>
            <a:r>
              <a:rPr lang="en-US" sz="2400" b="1" u="sng" dirty="0">
                <a:solidFill>
                  <a:srgbClr val="FF0000"/>
                </a:solidFill>
              </a:rPr>
              <a:t>NHÂN BẢN GIỌNG NÓI:</a:t>
            </a:r>
          </a:p>
        </p:txBody>
      </p:sp>
    </p:spTree>
    <p:extLst>
      <p:ext uri="{BB962C8B-B14F-4D97-AF65-F5344CB8AC3E}">
        <p14:creationId xmlns:p14="http://schemas.microsoft.com/office/powerpoint/2010/main" val="261355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476" y="177800"/>
            <a:ext cx="11490151" cy="5605984"/>
          </a:xfrm>
          <a:prstGeom prst="rect">
            <a:avLst/>
          </a:prstGeom>
        </p:spPr>
      </p:pic>
      <p:cxnSp>
        <p:nvCxnSpPr>
          <p:cNvPr id="4" name="Straight Arrow Connector 3"/>
          <p:cNvCxnSpPr/>
          <p:nvPr/>
        </p:nvCxnSpPr>
        <p:spPr>
          <a:xfrm flipV="1">
            <a:off x="3251200" y="1761592"/>
            <a:ext cx="1016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82648" y="2565400"/>
            <a:ext cx="2560951" cy="276999"/>
          </a:xfrm>
          <a:prstGeom prst="rect">
            <a:avLst/>
          </a:prstGeom>
          <a:noFill/>
        </p:spPr>
        <p:txBody>
          <a:bodyPr wrap="square" rtlCol="0">
            <a:spAutoFit/>
          </a:bodyPr>
          <a:lstStyle/>
          <a:p>
            <a:r>
              <a:rPr lang="en-US" sz="1200" dirty="0" err="1"/>
              <a:t>Thêm</a:t>
            </a:r>
            <a:r>
              <a:rPr lang="en-US" sz="1200" dirty="0"/>
              <a:t> </a:t>
            </a:r>
            <a:r>
              <a:rPr lang="en-US" sz="1200" dirty="0" err="1"/>
              <a:t>giọng</a:t>
            </a:r>
            <a:r>
              <a:rPr lang="en-US" sz="1200" dirty="0"/>
              <a:t> </a:t>
            </a:r>
            <a:r>
              <a:rPr lang="en-US" sz="1200" dirty="0" err="1"/>
              <a:t>đọc</a:t>
            </a:r>
            <a:endParaRPr lang="en-US" sz="1200" dirty="0"/>
          </a:p>
        </p:txBody>
      </p:sp>
    </p:spTree>
    <p:extLst>
      <p:ext uri="{BB962C8B-B14F-4D97-AF65-F5344CB8AC3E}">
        <p14:creationId xmlns:p14="http://schemas.microsoft.com/office/powerpoint/2010/main" val="160245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1DC0-4C42-6BBE-99EB-BB9583631A4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8BFAF05-E6A0-4DA1-073D-DB2A6E76FF1D}"/>
              </a:ext>
            </a:extLst>
          </p:cNvPr>
          <p:cNvPicPr>
            <a:picLocks noChangeAspect="1"/>
          </p:cNvPicPr>
          <p:nvPr/>
        </p:nvPicPr>
        <p:blipFill rotWithShape="1">
          <a:blip r:embed="rId3"/>
          <a:srcRect t="10425" b="1"/>
          <a:stretch/>
        </p:blipFill>
        <p:spPr>
          <a:xfrm>
            <a:off x="7537874" y="1228450"/>
            <a:ext cx="4654127" cy="3133577"/>
          </a:xfrm>
          <a:prstGeom prst="rect">
            <a:avLst/>
          </a:prstGeom>
        </p:spPr>
      </p:pic>
      <p:sp>
        <p:nvSpPr>
          <p:cNvPr id="5" name="TextBox 4">
            <a:extLst>
              <a:ext uri="{FF2B5EF4-FFF2-40B4-BE49-F238E27FC236}">
                <a16:creationId xmlns:a16="http://schemas.microsoft.com/office/drawing/2014/main" id="{01B90679-3A62-EA11-8F21-DE7F975A2698}"/>
              </a:ext>
            </a:extLst>
          </p:cNvPr>
          <p:cNvSpPr txBox="1"/>
          <p:nvPr/>
        </p:nvSpPr>
        <p:spPr>
          <a:xfrm>
            <a:off x="67733" y="96369"/>
            <a:ext cx="12192000" cy="542713"/>
          </a:xfrm>
          <a:prstGeom prst="rect">
            <a:avLst/>
          </a:prstGeom>
          <a:noFill/>
        </p:spPr>
        <p:txBody>
          <a:bodyPr wrap="square">
            <a:spAutoFit/>
          </a:bodyPr>
          <a:lstStyle/>
          <a:p>
            <a:pPr>
              <a:lnSpc>
                <a:spcPct val="107000"/>
              </a:lnSpc>
              <a:spcAft>
                <a:spcPts val="1067"/>
              </a:spcAft>
            </a:pPr>
            <a:r>
              <a:rPr lang="en-US" sz="2933"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500" b="1" kern="100" dirty="0">
                <a:latin typeface="Times New Roman" panose="02020603050405020304" pitchFamily="18" charset="0"/>
                <a:ea typeface="Calibri" panose="020F0502020204030204" pitchFamily="34" charset="0"/>
                <a:cs typeface="Times New Roman" panose="02020603050405020304" pitchFamily="18" charset="0"/>
              </a:rPr>
              <a:t>SỬ DỤNG CÔNG NGHỆ AI THIẾT KẾ BÀI DẠY POWERPOINT TỰ ĐỘNG</a:t>
            </a:r>
          </a:p>
        </p:txBody>
      </p:sp>
      <p:sp>
        <p:nvSpPr>
          <p:cNvPr id="2" name="Rectangle 1"/>
          <p:cNvSpPr/>
          <p:nvPr/>
        </p:nvSpPr>
        <p:spPr>
          <a:xfrm>
            <a:off x="198444" y="1263435"/>
            <a:ext cx="6753885" cy="5016758"/>
          </a:xfrm>
          <a:prstGeom prst="rect">
            <a:avLst/>
          </a:prstGeom>
        </p:spPr>
        <p:txBody>
          <a:bodyPr wrap="square">
            <a:spAutoFit/>
          </a:bodyPr>
          <a:lstStyle/>
          <a:p>
            <a:r>
              <a:rPr lang="vi-VN" sz="3200" dirty="0">
                <a:latin typeface="+mj-lt"/>
                <a:hlinkClick r:id="rId4"/>
              </a:rPr>
              <a:t>Gamma App AI</a:t>
            </a:r>
            <a:r>
              <a:rPr lang="vi-VN" sz="3200" dirty="0">
                <a:latin typeface="+mj-lt"/>
              </a:rPr>
              <a:t> là một công cụ hỗ trợ người dùng tạo bài thuyết trình</a:t>
            </a:r>
            <a:r>
              <a:rPr lang="en-US" sz="3200" dirty="0">
                <a:latin typeface="+mj-lt"/>
              </a:rPr>
              <a:t>.</a:t>
            </a:r>
            <a:r>
              <a:rPr lang="vi-VN" sz="3200" dirty="0">
                <a:latin typeface="+mj-lt"/>
              </a:rPr>
              <a:t> Công cụ này sử dụng trí tuệ nhân tạo (AI) để tự động hóa các tác vụ như tạo slide, thiết kế bố cục, chèn hình ảnh và video, và thêm hiệu ứng.</a:t>
            </a:r>
          </a:p>
          <a:p>
            <a:r>
              <a:rPr lang="vi-VN" sz="3200" dirty="0">
                <a:latin typeface="+mj-lt"/>
              </a:rPr>
              <a:t>Gamma App AI có thể giúp người dùng tiết kiệm thời gian và công sức, đồng thời tạo ra các bài thuyết trình chất lượng cao hơn.</a:t>
            </a:r>
          </a:p>
        </p:txBody>
      </p:sp>
    </p:spTree>
    <p:extLst>
      <p:ext uri="{BB962C8B-B14F-4D97-AF65-F5344CB8AC3E}">
        <p14:creationId xmlns:p14="http://schemas.microsoft.com/office/powerpoint/2010/main" val="5508556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0E2EC7-57DB-15C9-C534-FC53CAD7048D}"/>
              </a:ext>
            </a:extLst>
          </p:cNvPr>
          <p:cNvSpPr txBox="1"/>
          <p:nvPr/>
        </p:nvSpPr>
        <p:spPr>
          <a:xfrm>
            <a:off x="0" y="739282"/>
            <a:ext cx="11963445" cy="5508431"/>
          </a:xfrm>
          <a:prstGeom prst="rect">
            <a:avLst/>
          </a:prstGeom>
          <a:noFill/>
        </p:spPr>
        <p:txBody>
          <a:bodyPr wrap="square">
            <a:spAutoFit/>
          </a:bodyPr>
          <a:lstStyle/>
          <a:p>
            <a:pPr marL="457189" indent="-457189">
              <a:buFont typeface="Wingdings" pitchFamily="2" charset="2"/>
              <a:buChar char="ü"/>
            </a:pPr>
            <a:r>
              <a:rPr lang="vi-VN" sz="2933" b="1" dirty="0">
                <a:latin typeface="+mj-lt"/>
              </a:rPr>
              <a:t>Tạo slide tự động:</a:t>
            </a:r>
            <a:r>
              <a:rPr lang="en-US" sz="2933" dirty="0">
                <a:latin typeface="+mj-lt"/>
              </a:rPr>
              <a:t> </a:t>
            </a:r>
            <a:r>
              <a:rPr lang="vi-VN" sz="2933" dirty="0">
                <a:latin typeface="+mj-lt"/>
              </a:rPr>
              <a:t>Người dùng chỉ cần cung cấp cho Gamma App AI một chủ đề, và công cụ sẽ tự động tạo ra một bài thuyết trình với các slide đẹp mắt và hấp dẫn.</a:t>
            </a:r>
          </a:p>
          <a:p>
            <a:pPr marL="457189" indent="-457189">
              <a:buFont typeface="Wingdings" pitchFamily="2" charset="2"/>
              <a:buChar char="ü"/>
            </a:pPr>
            <a:r>
              <a:rPr lang="vi-VN" sz="2933" b="1" dirty="0">
                <a:latin typeface="+mj-lt"/>
              </a:rPr>
              <a:t>Thiết kế bố cục:</a:t>
            </a:r>
            <a:r>
              <a:rPr lang="vi-VN" sz="2933" dirty="0">
                <a:latin typeface="+mj-lt"/>
              </a:rPr>
              <a:t> Người dùng có thể chọn từ nhiều mẫu bố cục khác nhau, hoặc tạo bố cục của riêng mình.</a:t>
            </a:r>
          </a:p>
          <a:p>
            <a:pPr marL="457189" indent="-457189">
              <a:buFont typeface="Wingdings" pitchFamily="2" charset="2"/>
              <a:buChar char="ü"/>
            </a:pPr>
            <a:r>
              <a:rPr lang="vi-VN" sz="2933" b="1" dirty="0">
                <a:latin typeface="+mj-lt"/>
              </a:rPr>
              <a:t>Chèn hình ảnh và video:</a:t>
            </a:r>
            <a:r>
              <a:rPr lang="vi-VN" sz="2933" dirty="0">
                <a:latin typeface="+mj-lt"/>
              </a:rPr>
              <a:t> Gamma App  có thể giúp người dùng chèn hình ảnh và video vào bài thuyết trình của mình. Người dùng có thể tải lên hình ảnh và video từ máy tính của mình, hoặc tìm kiếm trên internet.</a:t>
            </a:r>
          </a:p>
          <a:p>
            <a:pPr marL="457189" indent="-457189">
              <a:buFont typeface="Wingdings" pitchFamily="2" charset="2"/>
              <a:buChar char="ü"/>
            </a:pPr>
            <a:r>
              <a:rPr lang="vi-VN" sz="2933" b="1" dirty="0">
                <a:latin typeface="+mj-lt"/>
              </a:rPr>
              <a:t>Thêm hiệu ứng:</a:t>
            </a:r>
            <a:r>
              <a:rPr lang="vi-VN" sz="2933" dirty="0">
                <a:latin typeface="+mj-lt"/>
              </a:rPr>
              <a:t>  Người dùng có thể chọn từ nhiều hiệu ứng khác nhau, hoặc tạo hiệu ứng của riêng mình.</a:t>
            </a:r>
            <a:endParaRPr lang="en-US" sz="2933" dirty="0">
              <a:latin typeface="+mj-lt"/>
            </a:endParaRPr>
          </a:p>
          <a:p>
            <a:pPr marL="457189" indent="-457189">
              <a:buFont typeface="Wingdings" pitchFamily="2" charset="2"/>
              <a:buChar char="ü"/>
            </a:pPr>
            <a:r>
              <a:rPr lang="en-US" sz="2933" b="1" dirty="0" err="1">
                <a:latin typeface="Times New Roman" panose="02020603050405020304" pitchFamily="18" charset="0"/>
                <a:cs typeface="Times New Roman" panose="02020603050405020304" pitchFamily="18" charset="0"/>
              </a:rPr>
              <a:t>Hỗ</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trợ</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nhiều</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dạng</a:t>
            </a:r>
            <a:r>
              <a:rPr lang="en-US" sz="2933" dirty="0">
                <a:latin typeface="Times New Roman" panose="02020603050405020304" pitchFamily="18" charset="0"/>
                <a:cs typeface="Times New Roman" panose="02020603050405020304" pitchFamily="18" charset="0"/>
              </a:rPr>
              <a:t>: Gamma </a:t>
            </a:r>
            <a:r>
              <a:rPr lang="en-US" sz="2933" dirty="0" err="1">
                <a:latin typeface="Times New Roman" panose="02020603050405020304" pitchFamily="18" charset="0"/>
                <a:cs typeface="Times New Roman" panose="02020603050405020304" pitchFamily="18" charset="0"/>
              </a:rPr>
              <a:t>hỗ</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xuất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bài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chiếu</a:t>
            </a:r>
            <a:r>
              <a:rPr lang="en-US" sz="2933" dirty="0">
                <a:latin typeface="Times New Roman" panose="02020603050405020304" pitchFamily="18" charset="0"/>
                <a:cs typeface="Times New Roman" panose="02020603050405020304" pitchFamily="18" charset="0"/>
              </a:rPr>
              <a:t> sang </a:t>
            </a:r>
            <a:r>
              <a:rPr lang="en-US" sz="2933" dirty="0" err="1">
                <a:latin typeface="Times New Roman" panose="02020603050405020304" pitchFamily="18" charset="0"/>
                <a:cs typeface="Times New Roman" panose="02020603050405020304" pitchFamily="18" charset="0"/>
              </a:rPr>
              <a:t>nhiều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định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dạng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khác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nhau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chẳng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hạn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như</a:t>
            </a:r>
            <a:r>
              <a:rPr lang="en-US" sz="2933" dirty="0">
                <a:latin typeface="Times New Roman" panose="02020603050405020304" pitchFamily="18" charset="0"/>
                <a:cs typeface="Times New Roman" panose="02020603050405020304" pitchFamily="18" charset="0"/>
              </a:rPr>
              <a:t> PowerPoint, PDF, HTML</a:t>
            </a:r>
            <a:endParaRPr lang="vi-VN" sz="2933"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0D955AE-35E3-917D-67D9-53BAD1D05A70}"/>
              </a:ext>
            </a:extLst>
          </p:cNvPr>
          <p:cNvSpPr txBox="1"/>
          <p:nvPr/>
        </p:nvSpPr>
        <p:spPr>
          <a:xfrm>
            <a:off x="2262293" y="115179"/>
            <a:ext cx="10607040" cy="619272"/>
          </a:xfrm>
          <a:prstGeom prst="rect">
            <a:avLst/>
          </a:prstGeom>
          <a:noFill/>
        </p:spPr>
        <p:txBody>
          <a:bodyPr wrap="square">
            <a:spAutoFit/>
          </a:bodyPr>
          <a:lstStyle/>
          <a:p>
            <a:pPr>
              <a:lnSpc>
                <a:spcPct val="107000"/>
              </a:lnSpc>
              <a:buSzPts val="1100"/>
              <a:tabLst>
                <a:tab pos="914377" algn="l"/>
              </a:tabLst>
            </a:pPr>
            <a:r>
              <a:rPr lang="en-US" sz="3200" kern="1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Các</a:t>
            </a:r>
            <a:r>
              <a:rPr lang="en-US" sz="3200"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kern="1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chức</a:t>
            </a:r>
            <a:r>
              <a:rPr lang="en-US" sz="3200"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kern="1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năng</a:t>
            </a:r>
            <a:r>
              <a:rPr lang="en-US" sz="3200"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kern="1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chính</a:t>
            </a:r>
            <a:r>
              <a:rPr lang="en-US" sz="3200"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3200" kern="1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của</a:t>
            </a:r>
            <a:r>
              <a:rPr lang="en-US" sz="3200" kern="100" dirty="0">
                <a:solidFill>
                  <a:srgbClr val="FF0000"/>
                </a:solidFill>
                <a:latin typeface="Times New Roman" panose="02020603050405020304" pitchFamily="18" charset="0"/>
                <a:ea typeface="Calibri" panose="020F0502020204030204" pitchFamily="34" charset="0"/>
                <a:cs typeface="Arial" panose="020B0604020202020204" pitchFamily="34" charset="0"/>
              </a:rPr>
              <a:t> Gama App AI</a:t>
            </a:r>
            <a:endParaRPr lang="vi-VN" sz="3200"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853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arn(inVertical)">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3440" y="37007"/>
            <a:ext cx="5710218" cy="584775"/>
          </a:xfrm>
          <a:prstGeom prst="rect">
            <a:avLst/>
          </a:prstGeom>
        </p:spPr>
        <p:txBody>
          <a:bodyPr wrap="none">
            <a:spAutoFit/>
          </a:bodyPr>
          <a:lstStyle/>
          <a:p>
            <a:r>
              <a:rPr lang="en-US" sz="3200" b="1" dirty="0" err="1">
                <a:solidFill>
                  <a:srgbClr val="0033CC"/>
                </a:solidFill>
                <a:latin typeface="Times New Roman" panose="02020603050405020304" pitchFamily="18" charset="0"/>
                <a:cs typeface="Times New Roman" panose="02020603050405020304" pitchFamily="18" charset="0"/>
              </a:rPr>
              <a:t>Tạo</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bài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trình</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chiếu</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với</a:t>
            </a:r>
            <a:r>
              <a:rPr lang="en-US" sz="3200" b="1" dirty="0">
                <a:solidFill>
                  <a:srgbClr val="0033CC"/>
                </a:solidFill>
                <a:latin typeface="Times New Roman" panose="02020603050405020304" pitchFamily="18" charset="0"/>
                <a:cs typeface="Times New Roman" panose="02020603050405020304" pitchFamily="18" charset="0"/>
              </a:rPr>
              <a:t> Gamma</a:t>
            </a:r>
          </a:p>
        </p:txBody>
      </p:sp>
      <p:graphicFrame>
        <p:nvGraphicFramePr>
          <p:cNvPr id="6" name="Table 5"/>
          <p:cNvGraphicFramePr>
            <a:graphicFrameLocks noGrp="1"/>
          </p:cNvGraphicFramePr>
          <p:nvPr/>
        </p:nvGraphicFramePr>
        <p:xfrm>
          <a:off x="386281" y="782917"/>
          <a:ext cx="11322868" cy="4792668"/>
        </p:xfrm>
        <a:graphic>
          <a:graphicData uri="http://schemas.openxmlformats.org/drawingml/2006/table">
            <a:tbl>
              <a:tblPr firstRow="1" bandRow="1">
                <a:tableStyleId>{2D5ABB26-0587-4C30-8999-92F81FD0307C}</a:tableStyleId>
              </a:tblPr>
              <a:tblGrid>
                <a:gridCol w="6657987">
                  <a:extLst>
                    <a:ext uri="{9D8B030D-6E8A-4147-A177-3AD203B41FA5}">
                      <a16:colId xmlns:a16="http://schemas.microsoft.com/office/drawing/2014/main" val="20000"/>
                    </a:ext>
                  </a:extLst>
                </a:gridCol>
                <a:gridCol w="4664881">
                  <a:extLst>
                    <a:ext uri="{9D8B030D-6E8A-4147-A177-3AD203B41FA5}">
                      <a16:colId xmlns:a16="http://schemas.microsoft.com/office/drawing/2014/main" val="20001"/>
                    </a:ext>
                  </a:extLst>
                </a:gridCol>
              </a:tblGrid>
              <a:tr h="555948">
                <a:tc>
                  <a:txBody>
                    <a:bodyPr/>
                    <a:lstStyle/>
                    <a:p>
                      <a:pPr algn="ctr">
                        <a:lnSpc>
                          <a:spcPct val="100000"/>
                        </a:lnSpc>
                      </a:pPr>
                      <a:r>
                        <a:rPr lang="en-US" sz="2700" b="1" dirty="0" err="1">
                          <a:latin typeface="Times New Roman" panose="02020603050405020304" pitchFamily="18" charset="0"/>
                          <a:cs typeface="Times New Roman" panose="02020603050405020304" pitchFamily="18" charset="0"/>
                        </a:rPr>
                        <a:t>Ưu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điểm</a:t>
                      </a:r>
                      <a:r>
                        <a:rPr lang="en-US" sz="2700" b="1" dirty="0">
                          <a:latin typeface="Times New Roman" panose="02020603050405020304" pitchFamily="18" charset="0"/>
                          <a:cs typeface="Times New Roman" panose="02020603050405020304" pitchFamily="18" charset="0"/>
                        </a:rPr>
                        <a:t> </a:t>
                      </a:r>
                      <a:endParaRPr lang="en-US" sz="2700" b="1" dirty="0">
                        <a:solidFill>
                          <a:srgbClr val="FF0000"/>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700" b="1" dirty="0" err="1">
                          <a:latin typeface="Times New Roman" panose="02020603050405020304" pitchFamily="18" charset="0"/>
                          <a:cs typeface="Times New Roman" panose="02020603050405020304" pitchFamily="18" charset="0"/>
                        </a:rPr>
                        <a:t>Nhược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điểm</a:t>
                      </a:r>
                      <a:r>
                        <a:rPr lang="en-US" sz="2700" b="1" dirty="0">
                          <a:latin typeface="Times New Roman" panose="02020603050405020304" pitchFamily="18" charset="0"/>
                          <a:cs typeface="Times New Roman" panose="02020603050405020304" pitchFamily="18" charset="0"/>
                        </a:rPr>
                        <a:t> </a:t>
                      </a:r>
                      <a:endParaRPr lang="en-US" sz="2700" b="1" dirty="0">
                        <a:solidFill>
                          <a:srgbClr val="FF0000"/>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5920">
                <a:tc>
                  <a:txBody>
                    <a:bodyPr/>
                    <a:lstStyle/>
                    <a:p>
                      <a:pPr lvl="0">
                        <a:lnSpc>
                          <a:spcPct val="100000"/>
                        </a:lnSpc>
                      </a:pPr>
                      <a:r>
                        <a:rPr lang="en-US" sz="2700"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Tiết</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kiệm</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thời</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gian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công</a:t>
                      </a:r>
                      <a:r>
                        <a:rPr lang="en-US" sz="2700" b="1" i="1" baseline="0" dirty="0">
                          <a:latin typeface="Times New Roman" panose="02020603050405020304" pitchFamily="18" charset="0"/>
                          <a:cs typeface="Times New Roman" panose="02020603050405020304" pitchFamily="18" charset="0"/>
                        </a:rPr>
                        <a:t> </a:t>
                      </a:r>
                      <a:r>
                        <a:rPr lang="en-US" sz="2700" b="1" i="1" baseline="0" dirty="0" err="1">
                          <a:latin typeface="Times New Roman" panose="02020603050405020304" pitchFamily="18" charset="0"/>
                          <a:cs typeface="Times New Roman" panose="02020603050405020304" pitchFamily="18" charset="0"/>
                        </a:rPr>
                        <a:t>sức</a:t>
                      </a:r>
                      <a:r>
                        <a:rPr lang="en-US" sz="2700" dirty="0">
                          <a:latin typeface="Times New Roman" panose="02020603050405020304" pitchFamily="18" charset="0"/>
                          <a:cs typeface="Times New Roman" panose="02020603050405020304" pitchFamily="18" charset="0"/>
                        </a:rPr>
                        <a:t>: Gamma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kiệm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việc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chiếu</a:t>
                      </a:r>
                      <a:r>
                        <a:rPr lang="en-US" sz="2700" dirty="0">
                          <a:latin typeface="Times New Roman" panose="02020603050405020304" pitchFamily="18" charset="0"/>
                          <a:cs typeface="Times New Roman" panose="02020603050405020304" pitchFamily="18" charset="0"/>
                        </a:rPr>
                        <a:t>.</a:t>
                      </a:r>
                    </a:p>
                    <a:p>
                      <a:pPr lvl="0">
                        <a:lnSpc>
                          <a:spcPct val="100000"/>
                        </a:lnSpc>
                      </a:pPr>
                      <a:r>
                        <a:rPr lang="en-US" sz="2700"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Tạo</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bài</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trình</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chiếu</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chuyên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nghiệp</a:t>
                      </a:r>
                      <a:r>
                        <a:rPr lang="en-US" sz="2700" dirty="0">
                          <a:latin typeface="Times New Roman" panose="02020603050405020304" pitchFamily="18" charset="0"/>
                          <a:cs typeface="Times New Roman" panose="02020603050405020304" pitchFamily="18" charset="0"/>
                        </a:rPr>
                        <a:t>: Gamma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chiếu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nghiệp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nội</a:t>
                      </a:r>
                      <a:r>
                        <a:rPr lang="en-US" sz="2700" dirty="0">
                          <a:latin typeface="Times New Roman" panose="02020603050405020304" pitchFamily="18" charset="0"/>
                          <a:cs typeface="Times New Roman" panose="02020603050405020304" pitchFamily="18" charset="0"/>
                        </a:rPr>
                        <a:t> dung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đẹp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mắt</a:t>
                      </a:r>
                      <a:r>
                        <a:rPr lang="en-US" sz="2700" dirty="0">
                          <a:latin typeface="Times New Roman" panose="02020603050405020304" pitchFamily="18" charset="0"/>
                          <a:cs typeface="Times New Roman" panose="02020603050405020304" pitchFamily="18" charset="0"/>
                        </a:rPr>
                        <a:t>.</a:t>
                      </a:r>
                    </a:p>
                    <a:p>
                      <a:pPr lvl="0">
                        <a:lnSpc>
                          <a:spcPct val="100000"/>
                        </a:lnSpc>
                      </a:pPr>
                      <a:r>
                        <a:rPr lang="en-US" sz="2700"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Dễ</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sử</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dụng</a:t>
                      </a:r>
                      <a:r>
                        <a:rPr lang="en-US" sz="2700" dirty="0">
                          <a:latin typeface="Times New Roman" panose="02020603050405020304" pitchFamily="18" charset="0"/>
                          <a:cs typeface="Times New Roman" panose="02020603050405020304" pitchFamily="18" charset="0"/>
                        </a:rPr>
                        <a:t>: Gamma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giản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dễ</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ngay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người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nghiệm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a:t>
                      </a:r>
                      <a:r>
                        <a:rPr lang="en-US" sz="2700" dirty="0">
                          <a:latin typeface="Times New Roman" panose="02020603050405020304" pitchFamily="18" charset="0"/>
                          <a:cs typeface="Times New Roman" panose="02020603050405020304" pitchFamily="18" charset="0"/>
                        </a:rPr>
                        <a:t>.</a:t>
                      </a:r>
                    </a:p>
                    <a:p>
                      <a:pPr>
                        <a:lnSpc>
                          <a:spcPct val="100000"/>
                        </a:lnSpc>
                      </a:pPr>
                      <a:endParaRPr lang="en-US" sz="2700"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ct val="100000"/>
                        </a:lnSpc>
                      </a:pPr>
                      <a:r>
                        <a:rPr lang="en-US" sz="2700"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Phiên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bản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miễn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phí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lượng</a:t>
                      </a:r>
                      <a:r>
                        <a:rPr lang="en-US" sz="2700" dirty="0">
                          <a:latin typeface="Times New Roman" panose="02020603050405020304" pitchFamily="18" charset="0"/>
                          <a:cs typeface="Times New Roman" panose="02020603050405020304" pitchFamily="18" charset="0"/>
                        </a:rPr>
                        <a:t> slide</a:t>
                      </a:r>
                      <a:r>
                        <a:rPr lang="en-US" sz="2700" baseline="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baseline="0" dirty="0">
                          <a:latin typeface="Times New Roman" panose="02020603050405020304" pitchFamily="18" charset="0"/>
                          <a:cs typeface="Times New Roman" panose="02020603050405020304" pitchFamily="18" charset="0"/>
                        </a:rPr>
                        <a:t> ( </a:t>
                      </a:r>
                      <a:r>
                        <a:rPr lang="en-US" sz="2700" baseline="0" dirty="0" err="1">
                          <a:latin typeface="Times New Roman" panose="02020603050405020304" pitchFamily="18" charset="0"/>
                          <a:cs typeface="Times New Roman" panose="02020603050405020304" pitchFamily="18" charset="0"/>
                        </a:rPr>
                        <a:t>tối</a:t>
                      </a:r>
                      <a:r>
                        <a:rPr lang="en-US" sz="2700" baseline="0" dirty="0">
                          <a:latin typeface="Times New Roman" panose="02020603050405020304" pitchFamily="18" charset="0"/>
                          <a:cs typeface="Times New Roman" panose="02020603050405020304" pitchFamily="18" charset="0"/>
                        </a:rPr>
                        <a:t> </a:t>
                      </a:r>
                      <a:r>
                        <a:rPr lang="en-US" sz="2700" baseline="0" dirty="0" err="1">
                          <a:latin typeface="Times New Roman" panose="02020603050405020304" pitchFamily="18" charset="0"/>
                          <a:cs typeface="Times New Roman" panose="02020603050405020304" pitchFamily="18" charset="0"/>
                        </a:rPr>
                        <a:t>đa</a:t>
                      </a:r>
                      <a:r>
                        <a:rPr lang="en-US" sz="2700" baseline="0" dirty="0">
                          <a:latin typeface="Times New Roman" panose="02020603050405020304" pitchFamily="18" charset="0"/>
                          <a:cs typeface="Times New Roman" panose="02020603050405020304" pitchFamily="18" charset="0"/>
                        </a:rPr>
                        <a:t> 10 slide)</a:t>
                      </a:r>
                      <a:endParaRPr lang="en-US" sz="2700" dirty="0">
                        <a:latin typeface="Times New Roman" panose="02020603050405020304" pitchFamily="18" charset="0"/>
                        <a:cs typeface="Times New Roman" panose="02020603050405020304" pitchFamily="18" charset="0"/>
                      </a:endParaRPr>
                    </a:p>
                    <a:p>
                      <a:pPr lvl="0">
                        <a:lnSpc>
                          <a:spcPct val="100000"/>
                        </a:lnSpc>
                      </a:pPr>
                      <a:r>
                        <a:rPr lang="en-US" sz="2700"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Cần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có</a:t>
                      </a:r>
                      <a:r>
                        <a:rPr lang="en-US" sz="2700" b="1" i="1" dirty="0">
                          <a:latin typeface="Times New Roman" panose="02020603050405020304" pitchFamily="18" charset="0"/>
                          <a:cs typeface="Times New Roman" panose="02020603050405020304" pitchFamily="18" charset="0"/>
                        </a:rPr>
                        <a:t> internet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dụng</a:t>
                      </a:r>
                      <a:r>
                        <a:rPr lang="en-US" sz="2700" dirty="0">
                          <a:latin typeface="Times New Roman" panose="02020603050405020304" pitchFamily="18" charset="0"/>
                          <a:cs typeface="Times New Roman" panose="02020603050405020304" pitchFamily="18" charset="0"/>
                        </a:rPr>
                        <a:t> Gamma </a:t>
                      </a:r>
                      <a:r>
                        <a:rPr lang="en-US" sz="2700" dirty="0" err="1">
                          <a:latin typeface="Times New Roman" panose="02020603050405020304" pitchFamily="18" charset="0"/>
                          <a:cs typeface="Times New Roman" panose="02020603050405020304" pitchFamily="18" charset="0"/>
                        </a:rPr>
                        <a:t>cần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nối</a:t>
                      </a:r>
                      <a:r>
                        <a:rPr lang="en-US" sz="2700" dirty="0">
                          <a:latin typeface="Times New Roman" panose="02020603050405020304" pitchFamily="18" charset="0"/>
                          <a:cs typeface="Times New Roman" panose="02020603050405020304" pitchFamily="18" charset="0"/>
                        </a:rPr>
                        <a:t> internet.</a:t>
                      </a:r>
                    </a:p>
                    <a:p>
                      <a:pPr>
                        <a:lnSpc>
                          <a:spcPct val="100000"/>
                        </a:lnSpc>
                      </a:pPr>
                      <a:endParaRPr lang="en-US" sz="2700" kern="1200" dirty="0">
                        <a:solidFill>
                          <a:schemeClr val="tx1"/>
                        </a:solidFill>
                        <a:latin typeface="Times New Roman" panose="02020603050405020304" pitchFamily="18" charset="0"/>
                        <a:ea typeface="+mn-ea"/>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669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995" y="147937"/>
            <a:ext cx="11595387" cy="6493509"/>
          </a:xfrm>
          <a:prstGeom prst="rect">
            <a:avLst/>
          </a:prstGeom>
        </p:spPr>
        <p:txBody>
          <a:bodyPr wrap="square">
            <a:spAutoFit/>
          </a:bodyPr>
          <a:lstStyle/>
          <a:p>
            <a:pPr algn="ctr">
              <a:spcBef>
                <a:spcPts val="800"/>
              </a:spcBef>
              <a:spcAft>
                <a:spcPts val="800"/>
              </a:spcAft>
            </a:pPr>
            <a:r>
              <a:rPr lang="vi-VN" sz="3733" b="1" dirty="0">
                <a:solidFill>
                  <a:srgbClr val="FF0000"/>
                </a:solidFill>
                <a:latin typeface="+mj-lt"/>
              </a:rPr>
              <a:t>Cách sử dụng Gamma:</a:t>
            </a:r>
            <a:endParaRPr lang="vi-VN" sz="3733" dirty="0">
              <a:solidFill>
                <a:srgbClr val="FF0000"/>
              </a:solidFill>
              <a:latin typeface="+mj-lt"/>
            </a:endParaRPr>
          </a:p>
          <a:p>
            <a:pPr>
              <a:spcBef>
                <a:spcPts val="800"/>
              </a:spcBef>
              <a:spcAft>
                <a:spcPts val="800"/>
              </a:spcAft>
            </a:pPr>
            <a:r>
              <a:rPr lang="en-US" sz="3733" b="1" u="sng" dirty="0" err="1">
                <a:solidFill>
                  <a:srgbClr val="FF0000"/>
                </a:solidFill>
                <a:latin typeface="+mj-lt"/>
              </a:rPr>
              <a:t>Bước</a:t>
            </a:r>
            <a:r>
              <a:rPr lang="en-US" sz="3733" b="1" u="sng" dirty="0">
                <a:solidFill>
                  <a:srgbClr val="FF0000"/>
                </a:solidFill>
                <a:latin typeface="+mj-lt"/>
              </a:rPr>
              <a:t> 1: </a:t>
            </a:r>
            <a:r>
              <a:rPr lang="vi-VN" sz="3733" b="1" dirty="0">
                <a:latin typeface="+mj-lt"/>
              </a:rPr>
              <a:t>Truy cập trang web Gamma:</a:t>
            </a:r>
            <a:r>
              <a:rPr lang="vi-VN" sz="3733" dirty="0">
                <a:latin typeface="+mj-lt"/>
              </a:rPr>
              <a:t> </a:t>
            </a:r>
            <a:r>
              <a:rPr lang="vi-VN" sz="3733" u="sng" dirty="0">
                <a:latin typeface="+mj-lt"/>
                <a:hlinkClick r:id="rId3"/>
              </a:rPr>
              <a:t>https://gamma.app</a:t>
            </a:r>
            <a:endParaRPr lang="vi-VN" sz="3733" dirty="0">
              <a:latin typeface="+mj-lt"/>
            </a:endParaRPr>
          </a:p>
          <a:p>
            <a:pPr>
              <a:spcBef>
                <a:spcPts val="800"/>
              </a:spcBef>
              <a:spcAft>
                <a:spcPts val="800"/>
              </a:spcAft>
            </a:pPr>
            <a:r>
              <a:rPr lang="en-US" sz="3733" b="1" u="sng" dirty="0" err="1">
                <a:solidFill>
                  <a:srgbClr val="FF0000"/>
                </a:solidFill>
                <a:latin typeface="+mj-lt"/>
              </a:rPr>
              <a:t>Bước</a:t>
            </a:r>
            <a:r>
              <a:rPr lang="en-US" sz="3733" b="1" u="sng" dirty="0">
                <a:solidFill>
                  <a:srgbClr val="FF0000"/>
                </a:solidFill>
                <a:latin typeface="+mj-lt"/>
              </a:rPr>
              <a:t> 2: </a:t>
            </a:r>
            <a:r>
              <a:rPr lang="vi-VN" sz="3733" b="1" dirty="0">
                <a:latin typeface="+mj-lt"/>
              </a:rPr>
              <a:t>Đăng ký tài khoản Gamma miễn phí hoặc đăng nhập </a:t>
            </a:r>
            <a:r>
              <a:rPr lang="en-US" sz="3733" b="1" dirty="0" err="1">
                <a:latin typeface="Times New Roman" panose="02020603050405020304" pitchFamily="18" charset="0"/>
                <a:cs typeface="Times New Roman" panose="02020603050405020304" pitchFamily="18" charset="0"/>
              </a:rPr>
              <a:t>bằng</a:t>
            </a:r>
            <a:r>
              <a:rPr lang="en-US" sz="3733" b="1" dirty="0">
                <a:latin typeface="Times New Roman" panose="02020603050405020304" pitchFamily="18" charset="0"/>
                <a:cs typeface="Times New Roman" panose="02020603050405020304" pitchFamily="18" charset="0"/>
              </a:rPr>
              <a:t> Gmail </a:t>
            </a:r>
            <a:r>
              <a:rPr lang="vi-VN" sz="3733" b="1" dirty="0">
                <a:latin typeface="Times New Roman" panose="02020603050405020304" pitchFamily="18" charset="0"/>
                <a:cs typeface="Times New Roman" panose="02020603050405020304" pitchFamily="18" charset="0"/>
              </a:rPr>
              <a:t>.</a:t>
            </a:r>
            <a:r>
              <a:rPr lang="en-US" sz="3733" b="1" dirty="0">
                <a:latin typeface="Times New Roman" panose="02020603050405020304" pitchFamily="18" charset="0"/>
                <a:cs typeface="Times New Roman" panose="02020603050405020304" pitchFamily="18" charset="0"/>
              </a:rPr>
              <a:t> </a:t>
            </a:r>
            <a:endParaRPr lang="vi-VN" sz="3733" b="1" dirty="0">
              <a:latin typeface="Times New Roman" panose="02020603050405020304" pitchFamily="18" charset="0"/>
              <a:cs typeface="Times New Roman" panose="02020603050405020304" pitchFamily="18" charset="0"/>
            </a:endParaRPr>
          </a:p>
          <a:p>
            <a:pPr>
              <a:spcBef>
                <a:spcPts val="800"/>
              </a:spcBef>
              <a:spcAft>
                <a:spcPts val="800"/>
              </a:spcAft>
            </a:pPr>
            <a:r>
              <a:rPr lang="en-US" sz="3733" b="1" u="sng" dirty="0" err="1">
                <a:solidFill>
                  <a:srgbClr val="FF0000"/>
                </a:solidFill>
                <a:latin typeface="+mj-lt"/>
              </a:rPr>
              <a:t>Bước</a:t>
            </a:r>
            <a:r>
              <a:rPr lang="en-US" sz="3733" b="1" u="sng" dirty="0">
                <a:solidFill>
                  <a:srgbClr val="FF0000"/>
                </a:solidFill>
                <a:latin typeface="+mj-lt"/>
              </a:rPr>
              <a:t> 3: </a:t>
            </a:r>
            <a:r>
              <a:rPr lang="vi-VN" sz="3733" b="1" dirty="0">
                <a:latin typeface="+mj-lt"/>
              </a:rPr>
              <a:t>Nhấp vào nút "Tạo bài thuyết trình"</a:t>
            </a:r>
            <a:r>
              <a:rPr lang="vi-VN" sz="3733" dirty="0">
                <a:latin typeface="+mj-lt"/>
              </a:rPr>
              <a:t> </a:t>
            </a:r>
            <a:r>
              <a:rPr lang="vi-VN" sz="3733" b="1" dirty="0">
                <a:solidFill>
                  <a:srgbClr val="FF0000"/>
                </a:solidFill>
                <a:latin typeface="+mj-lt"/>
              </a:rPr>
              <a:t>(Create New).</a:t>
            </a:r>
          </a:p>
          <a:p>
            <a:pPr>
              <a:spcBef>
                <a:spcPts val="800"/>
              </a:spcBef>
              <a:spcAft>
                <a:spcPts val="800"/>
              </a:spcAft>
            </a:pPr>
            <a:r>
              <a:rPr lang="en-US" sz="3733" b="1" dirty="0">
                <a:latin typeface="+mj-lt"/>
              </a:rPr>
              <a:t>	</a:t>
            </a:r>
            <a:r>
              <a:rPr lang="vi-VN" sz="3733" b="1" dirty="0">
                <a:latin typeface="+mj-lt"/>
              </a:rPr>
              <a:t>Chọn chủ đề</a:t>
            </a:r>
            <a:r>
              <a:rPr lang="vi-VN" sz="3733" dirty="0">
                <a:latin typeface="+mj-lt"/>
              </a:rPr>
              <a:t> cho bài trình chiếu của bạn.</a:t>
            </a:r>
          </a:p>
          <a:p>
            <a:pPr>
              <a:spcBef>
                <a:spcPts val="800"/>
              </a:spcBef>
              <a:spcAft>
                <a:spcPts val="800"/>
              </a:spcAft>
            </a:pPr>
            <a:r>
              <a:rPr lang="en-US" sz="3733" b="1" dirty="0">
                <a:latin typeface="+mj-lt"/>
              </a:rPr>
              <a:t>	</a:t>
            </a:r>
            <a:r>
              <a:rPr lang="vi-VN" sz="3733" b="1" dirty="0">
                <a:latin typeface="+mj-lt"/>
              </a:rPr>
              <a:t>Nhập tiêu đề</a:t>
            </a:r>
            <a:r>
              <a:rPr lang="vi-VN" sz="3733" dirty="0">
                <a:latin typeface="+mj-lt"/>
              </a:rPr>
              <a:t> và </a:t>
            </a:r>
            <a:r>
              <a:rPr lang="vi-VN" sz="3733" b="1" dirty="0">
                <a:latin typeface="+mj-lt"/>
              </a:rPr>
              <a:t>phụ đề</a:t>
            </a:r>
            <a:r>
              <a:rPr lang="vi-VN" sz="3733" dirty="0">
                <a:latin typeface="+mj-lt"/>
              </a:rPr>
              <a:t> cho bài trình chiếu.</a:t>
            </a:r>
          </a:p>
          <a:p>
            <a:pPr>
              <a:spcBef>
                <a:spcPts val="800"/>
              </a:spcBef>
              <a:spcAft>
                <a:spcPts val="800"/>
              </a:spcAft>
            </a:pPr>
            <a:r>
              <a:rPr lang="en-US" sz="3733" b="1" u="sng" dirty="0" err="1">
                <a:solidFill>
                  <a:srgbClr val="FF0000"/>
                </a:solidFill>
                <a:latin typeface="+mj-lt"/>
              </a:rPr>
              <a:t>Bước</a:t>
            </a:r>
            <a:r>
              <a:rPr lang="en-US" sz="3733" b="1" u="sng" dirty="0">
                <a:solidFill>
                  <a:srgbClr val="FF0000"/>
                </a:solidFill>
                <a:latin typeface="+mj-lt"/>
              </a:rPr>
              <a:t> 4: </a:t>
            </a:r>
            <a:r>
              <a:rPr lang="vi-VN" sz="3733" b="1" dirty="0">
                <a:latin typeface="+mj-lt"/>
              </a:rPr>
              <a:t>Nhấp vào nút "Tạo"</a:t>
            </a:r>
            <a:r>
              <a:rPr lang="vi-VN" sz="3733" dirty="0">
                <a:latin typeface="+mj-lt"/>
              </a:rPr>
              <a:t> </a:t>
            </a:r>
            <a:r>
              <a:rPr lang="vi-VN" sz="3733" dirty="0">
                <a:solidFill>
                  <a:srgbClr val="FF0000"/>
                </a:solidFill>
                <a:latin typeface="+mj-lt"/>
              </a:rPr>
              <a:t>(Generate).</a:t>
            </a:r>
          </a:p>
        </p:txBody>
      </p:sp>
    </p:spTree>
    <p:extLst>
      <p:ext uri="{BB962C8B-B14F-4D97-AF65-F5344CB8AC3E}">
        <p14:creationId xmlns:p14="http://schemas.microsoft.com/office/powerpoint/2010/main" val="304242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6" b="15270"/>
          <a:stretch/>
        </p:blipFill>
        <p:spPr>
          <a:xfrm>
            <a:off x="0" y="186584"/>
            <a:ext cx="12217139" cy="6814389"/>
          </a:xfrm>
          <a:prstGeom prst="rect">
            <a:avLst/>
          </a:prstGeom>
        </p:spPr>
      </p:pic>
      <p:sp>
        <p:nvSpPr>
          <p:cNvPr id="5" name="Oval 4"/>
          <p:cNvSpPr/>
          <p:nvPr/>
        </p:nvSpPr>
        <p:spPr>
          <a:xfrm>
            <a:off x="980389" y="653593"/>
            <a:ext cx="1973344" cy="4901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ight Arrow 6"/>
          <p:cNvSpPr/>
          <p:nvPr/>
        </p:nvSpPr>
        <p:spPr>
          <a:xfrm>
            <a:off x="2080183" y="2468486"/>
            <a:ext cx="1181493" cy="390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05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2BA6-6960-7F87-FFB8-BA58461E6F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9F7379E-9362-4931-3D62-EA36095C9300}"/>
              </a:ext>
            </a:extLst>
          </p:cNvPr>
          <p:cNvSpPr txBox="1"/>
          <p:nvPr/>
        </p:nvSpPr>
        <p:spPr>
          <a:xfrm>
            <a:off x="1" y="332754"/>
            <a:ext cx="6933457" cy="6819111"/>
          </a:xfrm>
          <a:prstGeom prst="rect">
            <a:avLst/>
          </a:prstGeom>
          <a:noFill/>
        </p:spPr>
        <p:txBody>
          <a:bodyPr wrap="square">
            <a:spAutoFit/>
          </a:bodyPr>
          <a:lstStyle/>
          <a:p>
            <a:pPr>
              <a:lnSpc>
                <a:spcPct val="107000"/>
              </a:lnSpc>
              <a:buSzPts val="1100"/>
              <a:tabLst>
                <a:tab pos="914377" algn="l"/>
              </a:tabLst>
            </a:pPr>
            <a:r>
              <a:rPr lang="en-US" sz="3733"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733"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733"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733"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3733"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endParaRPr lang="en-US" sz="2667"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07000"/>
              </a:lnSpc>
              <a:buFont typeface="Times New Roman" panose="02020603050405020304" pitchFamily="18" charset="0"/>
              <a:buChar char="-"/>
              <a:tabLst>
                <a:tab pos="914377" algn="l"/>
              </a:tabLst>
            </a:pP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1( Paste a in text)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sẵn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dung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giảng</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PowerPoint</a:t>
            </a:r>
            <a:endParaRPr lang="en-US" sz="2667" kern="1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07000"/>
              </a:lnSpc>
              <a:buFont typeface="Times New Roman" panose="02020603050405020304" pitchFamily="18" charset="0"/>
              <a:buChar char="-"/>
              <a:tabLst>
                <a:tab pos="914377" algn="l"/>
              </a:tabLst>
            </a:pPr>
            <a:r>
              <a:rPr lang="vi-VN" sz="3733" b="1" kern="100" dirty="0">
                <a:latin typeface="Times New Roman" panose="02020603050405020304" pitchFamily="18" charset="0"/>
                <a:ea typeface="Calibri" panose="020F0502020204030204" pitchFamily="34" charset="0"/>
                <a:cs typeface="Times New Roman" panose="02020603050405020304" pitchFamily="18" charset="0"/>
              </a:rPr>
              <a:t>Bi</a:t>
            </a: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ểu</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2: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1câu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lệnh</a:t>
            </a:r>
            <a:endParaRPr lang="en-US" sz="2667" kern="100" dirty="0">
              <a:latin typeface="Times New Roman" panose="02020603050405020304" pitchFamily="18" charset="0"/>
              <a:ea typeface="Calibri" panose="020F0502020204030204" pitchFamily="34" charset="0"/>
              <a:cs typeface="Times New Roman" panose="02020603050405020304" pitchFamily="18" charset="0"/>
            </a:endParaRPr>
          </a:p>
          <a:p>
            <a:pPr marL="457189" indent="-457189">
              <a:lnSpc>
                <a:spcPct val="107000"/>
              </a:lnSpc>
              <a:spcAft>
                <a:spcPts val="1067"/>
              </a:spcAft>
              <a:buFont typeface="Times New Roman" panose="02020603050405020304" pitchFamily="18" charset="0"/>
              <a:buChar char="-"/>
              <a:tabLst>
                <a:tab pos="914377" algn="l"/>
              </a:tabLst>
            </a:pP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b="1"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733" b="1" kern="100" dirty="0">
                <a:latin typeface="Times New Roman" panose="02020603050405020304" pitchFamily="18" charset="0"/>
                <a:ea typeface="Calibri" panose="020F0502020204030204" pitchFamily="34" charset="0"/>
                <a:cs typeface="Times New Roman" panose="02020603050405020304" pitchFamily="18" charset="0"/>
              </a:rPr>
              <a:t> 3: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sẵn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1 file PP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nó</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733" kern="100" dirty="0">
                <a:latin typeface="Times New Roman" panose="02020603050405020304" pitchFamily="18" charset="0"/>
                <a:ea typeface="Calibri" panose="020F0502020204030204" pitchFamily="34" charset="0"/>
                <a:cs typeface="Times New Roman" panose="02020603050405020304" pitchFamily="18" charset="0"/>
              </a:rPr>
              <a:t> PP </a:t>
            </a:r>
            <a:r>
              <a:rPr lang="en-US" sz="3733" kern="100" dirty="0" err="1">
                <a:latin typeface="Times New Roman" panose="02020603050405020304" pitchFamily="18" charset="0"/>
                <a:ea typeface="Calibri" panose="020F0502020204030204" pitchFamily="34" charset="0"/>
                <a:cs typeface="Times New Roman" panose="02020603050405020304" pitchFamily="18" charset="0"/>
              </a:rPr>
              <a:t>mới</a:t>
            </a:r>
            <a:endParaRPr lang="en-US" sz="2667"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067"/>
              </a:spcAft>
              <a:tabLst>
                <a:tab pos="914377" algn="l"/>
              </a:tabLst>
            </a:pPr>
            <a:r>
              <a:rPr lang="en-US" sz="2667" b="1" kern="1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67" kern="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51DF540-4F05-628F-6CB6-06E5D64CF12D}"/>
              </a:ext>
            </a:extLst>
          </p:cNvPr>
          <p:cNvPicPr>
            <a:picLocks noChangeAspect="1"/>
          </p:cNvPicPr>
          <p:nvPr/>
        </p:nvPicPr>
        <p:blipFill rotWithShape="1">
          <a:blip r:embed="rId3"/>
          <a:srcRect l="16272" t="28218" r="17646" b="11401"/>
          <a:stretch/>
        </p:blipFill>
        <p:spPr>
          <a:xfrm>
            <a:off x="7096018" y="1177358"/>
            <a:ext cx="4520629" cy="4690223"/>
          </a:xfrm>
          <a:prstGeom prst="rect">
            <a:avLst/>
          </a:prstGeom>
        </p:spPr>
      </p:pic>
      <p:sp>
        <p:nvSpPr>
          <p:cNvPr id="2" name="Oval 1">
            <a:extLst>
              <a:ext uri="{FF2B5EF4-FFF2-40B4-BE49-F238E27FC236}">
                <a16:creationId xmlns:a16="http://schemas.microsoft.com/office/drawing/2014/main" id="{0E61A9BF-C115-53B1-2336-13DE1E4C6ACE}"/>
              </a:ext>
            </a:extLst>
          </p:cNvPr>
          <p:cNvSpPr/>
          <p:nvPr/>
        </p:nvSpPr>
        <p:spPr>
          <a:xfrm>
            <a:off x="7096017" y="5372370"/>
            <a:ext cx="1178560" cy="9904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a:t>1</a:t>
            </a:r>
          </a:p>
        </p:txBody>
      </p:sp>
      <p:sp>
        <p:nvSpPr>
          <p:cNvPr id="3" name="Oval 2">
            <a:extLst>
              <a:ext uri="{FF2B5EF4-FFF2-40B4-BE49-F238E27FC236}">
                <a16:creationId xmlns:a16="http://schemas.microsoft.com/office/drawing/2014/main" id="{A9736F6B-E586-78E0-7FB2-2953E66F4746}"/>
              </a:ext>
            </a:extLst>
          </p:cNvPr>
          <p:cNvSpPr/>
          <p:nvPr/>
        </p:nvSpPr>
        <p:spPr>
          <a:xfrm>
            <a:off x="8767052" y="5372369"/>
            <a:ext cx="1178560" cy="9904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a:t>2</a:t>
            </a:r>
          </a:p>
        </p:txBody>
      </p:sp>
      <p:sp>
        <p:nvSpPr>
          <p:cNvPr id="4" name="Oval 3">
            <a:extLst>
              <a:ext uri="{FF2B5EF4-FFF2-40B4-BE49-F238E27FC236}">
                <a16:creationId xmlns:a16="http://schemas.microsoft.com/office/drawing/2014/main" id="{564D7358-BF6C-0DD3-7C9C-F0B15F77603B}"/>
              </a:ext>
            </a:extLst>
          </p:cNvPr>
          <p:cNvSpPr/>
          <p:nvPr/>
        </p:nvSpPr>
        <p:spPr>
          <a:xfrm>
            <a:off x="10191849" y="5372369"/>
            <a:ext cx="1178560" cy="9904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a:t>3</a:t>
            </a:r>
          </a:p>
        </p:txBody>
      </p:sp>
    </p:spTree>
    <p:extLst>
      <p:ext uri="{BB962C8B-B14F-4D97-AF65-F5344CB8AC3E}">
        <p14:creationId xmlns:p14="http://schemas.microsoft.com/office/powerpoint/2010/main" val="1369501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F28A5B-0D42-1CE6-9E2E-68237F8480DD}"/>
              </a:ext>
            </a:extLst>
          </p:cNvPr>
          <p:cNvSpPr txBox="1"/>
          <p:nvPr/>
        </p:nvSpPr>
        <p:spPr>
          <a:xfrm>
            <a:off x="568960" y="123230"/>
            <a:ext cx="11054080" cy="5509200"/>
          </a:xfrm>
          <a:prstGeom prst="rect">
            <a:avLst/>
          </a:prstGeom>
          <a:noFill/>
        </p:spPr>
        <p:txBody>
          <a:bodyPr wrap="square">
            <a:spAutoFit/>
          </a:bodyPr>
          <a:lstStyle/>
          <a:p>
            <a:pPr algn="l"/>
            <a:r>
              <a:rPr lang="en-US" sz="3200" b="1" u="sng" dirty="0" err="1">
                <a:solidFill>
                  <a:srgbClr val="FF0000"/>
                </a:solidFill>
                <a:latin typeface="Times New Roman" panose="02020603050405020304" pitchFamily="18" charset="0"/>
                <a:cs typeface="Times New Roman" panose="02020603050405020304" pitchFamily="18" charset="0"/>
              </a:rPr>
              <a:t>Lưu</a:t>
            </a:r>
            <a:r>
              <a:rPr lang="en-US" sz="3200" b="1" u="sng" dirty="0">
                <a:solidFill>
                  <a:srgbClr val="FF0000"/>
                </a:solidFill>
                <a:latin typeface="Times New Roman" panose="02020603050405020304" pitchFamily="18" charset="0"/>
                <a:cs typeface="Times New Roman" panose="02020603050405020304" pitchFamily="18" charset="0"/>
              </a:rPr>
              <a:t> ý </a:t>
            </a:r>
            <a:r>
              <a:rPr lang="en-US" sz="3200" b="1" u="sng" dirty="0" err="1">
                <a:solidFill>
                  <a:srgbClr val="FF0000"/>
                </a:solidFill>
                <a:latin typeface="Times New Roman" panose="02020603050405020304" pitchFamily="18" charset="0"/>
                <a:cs typeface="Times New Roman" panose="02020603050405020304" pitchFamily="18" charset="0"/>
              </a:rPr>
              <a:t>để</a:t>
            </a:r>
            <a:r>
              <a:rPr lang="en-US" sz="3200" b="1" u="sng" dirty="0">
                <a:solidFill>
                  <a:srgbClr val="FF0000"/>
                </a:solidFill>
                <a:latin typeface="Times New Roman" panose="02020603050405020304" pitchFamily="18" charset="0"/>
                <a:cs typeface="Times New Roman" panose="02020603050405020304" pitchFamily="18" charset="0"/>
              </a:rPr>
              <a:t> </a:t>
            </a:r>
            <a:r>
              <a:rPr lang="vi-VN" sz="3200" b="1" u="sng" dirty="0">
                <a:solidFill>
                  <a:srgbClr val="FF0000"/>
                </a:solidFill>
                <a:latin typeface="Times New Roman" panose="02020603050405020304" pitchFamily="18" charset="0"/>
                <a:cs typeface="Times New Roman" panose="02020603050405020304" pitchFamily="18" charset="0"/>
              </a:rPr>
              <a:t>sử dụng Gamma App AI hiệu quả:</a:t>
            </a:r>
          </a:p>
          <a:p>
            <a:pPr algn="l"/>
            <a:r>
              <a:rPr lang="en-US" sz="3200" dirty="0">
                <a:solidFill>
                  <a:srgbClr val="2C2F34"/>
                </a:solidFill>
                <a:latin typeface="Times New Roman" panose="02020603050405020304" pitchFamily="18" charset="0"/>
                <a:cs typeface="Times New Roman" panose="02020603050405020304" pitchFamily="18" charset="0"/>
              </a:rPr>
              <a:t>- </a:t>
            </a:r>
            <a:r>
              <a:rPr lang="vi-VN" sz="3200" dirty="0">
                <a:solidFill>
                  <a:srgbClr val="2C2F34"/>
                </a:solidFill>
                <a:latin typeface="Times New Roman" panose="02020603050405020304" pitchFamily="18" charset="0"/>
                <a:cs typeface="Times New Roman" panose="02020603050405020304" pitchFamily="18" charset="0"/>
              </a:rPr>
              <a:t>Sử dụng các từ khóa chính</a:t>
            </a:r>
            <a:r>
              <a:rPr lang="en-US" sz="3200" dirty="0">
                <a:solidFill>
                  <a:srgbClr val="2C2F34"/>
                </a:solidFill>
                <a:latin typeface="Times New Roman" panose="02020603050405020304" pitchFamily="18" charset="0"/>
                <a:cs typeface="Times New Roman" panose="02020603050405020304" pitchFamily="18" charset="0"/>
              </a:rPr>
              <a:t>, </a:t>
            </a:r>
            <a:r>
              <a:rPr lang="en-US" sz="3200" dirty="0" err="1">
                <a:solidFill>
                  <a:srgbClr val="2C2F34"/>
                </a:solidFill>
                <a:latin typeface="Times New Roman" panose="02020603050405020304" pitchFamily="18" charset="0"/>
                <a:cs typeface="Times New Roman" panose="02020603050405020304" pitchFamily="18" charset="0"/>
              </a:rPr>
              <a:t>chuẩn</a:t>
            </a:r>
            <a:r>
              <a:rPr lang="en-US" sz="3200" dirty="0">
                <a:solidFill>
                  <a:srgbClr val="2C2F34"/>
                </a:solidFill>
                <a:latin typeface="Times New Roman" panose="02020603050405020304" pitchFamily="18" charset="0"/>
                <a:cs typeface="Times New Roman" panose="02020603050405020304" pitchFamily="18" charset="0"/>
              </a:rPr>
              <a:t> </a:t>
            </a:r>
            <a:r>
              <a:rPr lang="en-US" sz="3200" dirty="0" err="1">
                <a:solidFill>
                  <a:srgbClr val="2C2F34"/>
                </a:solidFill>
                <a:latin typeface="Times New Roman" panose="02020603050405020304" pitchFamily="18" charset="0"/>
                <a:cs typeface="Times New Roman" panose="02020603050405020304" pitchFamily="18" charset="0"/>
              </a:rPr>
              <a:t>xác</a:t>
            </a:r>
            <a:r>
              <a:rPr lang="en-US" sz="3200" dirty="0">
                <a:solidFill>
                  <a:srgbClr val="2C2F34"/>
                </a:solidFill>
                <a:latin typeface="Times New Roman" panose="02020603050405020304" pitchFamily="18" charset="0"/>
                <a:cs typeface="Times New Roman" panose="02020603050405020304" pitchFamily="18" charset="0"/>
              </a:rPr>
              <a:t> </a:t>
            </a:r>
            <a:r>
              <a:rPr lang="vi-VN" sz="3200" dirty="0">
                <a:solidFill>
                  <a:srgbClr val="2C2F34"/>
                </a:solidFill>
                <a:latin typeface="Times New Roman" panose="02020603050405020304" pitchFamily="18" charset="0"/>
                <a:cs typeface="Times New Roman" panose="02020603050405020304" pitchFamily="18" charset="0"/>
              </a:rPr>
              <a:t> khi nhập chủ đề của bài thuyết trình. </a:t>
            </a:r>
          </a:p>
          <a:p>
            <a:pPr algn="l"/>
            <a:r>
              <a:rPr lang="en-US" sz="3200" dirty="0">
                <a:solidFill>
                  <a:srgbClr val="2C2F34"/>
                </a:solidFill>
                <a:latin typeface="Times New Roman" panose="02020603050405020304" pitchFamily="18" charset="0"/>
                <a:cs typeface="Times New Roman" panose="02020603050405020304" pitchFamily="18" charset="0"/>
              </a:rPr>
              <a:t>- </a:t>
            </a:r>
            <a:r>
              <a:rPr lang="vi-VN" sz="3200" dirty="0">
                <a:solidFill>
                  <a:srgbClr val="2C2F34"/>
                </a:solidFill>
                <a:latin typeface="Times New Roman" panose="02020603050405020304" pitchFamily="18" charset="0"/>
                <a:cs typeface="Times New Roman" panose="02020603050405020304" pitchFamily="18" charset="0"/>
              </a:rPr>
              <a:t>Tùy chỉnh bài thuyết trình của mình bằng cách thêm hoặc xóa các slide, thay đổi nội dung của các slide, chèn hình ảnh và video, và thêm hiệu ứng.</a:t>
            </a:r>
            <a:endParaRPr lang="en-US" sz="3200" dirty="0">
              <a:solidFill>
                <a:srgbClr val="2C2F34"/>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Xuất bài thuyết trình của mình sang định dạng phù hợp với nhu cầu.</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sẻ bài thuyết trình của mình với những người khác bằng cách nhấp vào nút “Chia sẻ”.</a:t>
            </a:r>
          </a:p>
          <a:p>
            <a:pPr algn="l">
              <a:buFont typeface="Arial" panose="020B0604020202020204" pitchFamily="34" charset="0"/>
              <a:buChar char="•"/>
            </a:pPr>
            <a:endParaRPr lang="vi-VN" sz="3200" dirty="0">
              <a:solidFill>
                <a:srgbClr val="2C2F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53279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6EEF68-8A03-7618-1AC0-73C55DEA020D}"/>
              </a:ext>
            </a:extLst>
          </p:cNvPr>
          <p:cNvSpPr txBox="1"/>
          <p:nvPr/>
        </p:nvSpPr>
        <p:spPr>
          <a:xfrm>
            <a:off x="1890499" y="294645"/>
            <a:ext cx="10911156" cy="748988"/>
          </a:xfrm>
          <a:prstGeom prst="rect">
            <a:avLst/>
          </a:prstGeom>
          <a:noFill/>
        </p:spPr>
        <p:txBody>
          <a:bodyPr wrap="square">
            <a:spAutoFit/>
          </a:bodyPr>
          <a:lstStyle/>
          <a:p>
            <a:r>
              <a:rPr lang="fr-FR" sz="4267" b="1">
                <a:solidFill>
                  <a:srgbClr val="FF0000"/>
                </a:solidFill>
                <a:latin typeface="Times New Roman" panose="02020603050405020304" pitchFamily="18" charset="0"/>
                <a:ea typeface="Calibri" panose="020F0502020204030204" pitchFamily="34" charset="0"/>
              </a:rPr>
              <a:t>NỀN TẢNG XỬ LÝ TIẾNG VIỆT: </a:t>
            </a:r>
            <a:endParaRPr lang="en-US" sz="4267" b="1">
              <a:solidFill>
                <a:srgbClr val="FF0000"/>
              </a:solidFill>
            </a:endParaRPr>
          </a:p>
        </p:txBody>
      </p:sp>
      <p:pic>
        <p:nvPicPr>
          <p:cNvPr id="1026" name="Picture 2" descr="Chuyển giọng nói thành văn bản trên điện thoại và máy tính. - Hội đồng bộ  môn Tin học - tỉnh An Giang">
            <a:extLst>
              <a:ext uri="{FF2B5EF4-FFF2-40B4-BE49-F238E27FC236}">
                <a16:creationId xmlns:a16="http://schemas.microsoft.com/office/drawing/2014/main" id="{C81177DE-0AA3-9E7F-B906-065B26B6B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227"/>
          <a:stretch/>
        </p:blipFill>
        <p:spPr bwMode="auto">
          <a:xfrm>
            <a:off x="367074" y="1074345"/>
            <a:ext cx="5728927" cy="5489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ần mềm chuyển văn bản thành giọng nói tiếng Việt miễn phí">
            <a:extLst>
              <a:ext uri="{FF2B5EF4-FFF2-40B4-BE49-F238E27FC236}">
                <a16:creationId xmlns:a16="http://schemas.microsoft.com/office/drawing/2014/main" id="{55970F4F-0B37-3D84-848F-43DAABCCF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042" y="1074345"/>
            <a:ext cx="5281885" cy="528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1204</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Fredoka One</vt:lpstr>
      <vt:lpstr>inherit</vt:lpstr>
      <vt:lpstr>Open Sans</vt:lpstr>
      <vt:lpstr>Raleway</vt:lpstr>
      <vt:lpstr>Times New Roman</vt:lpstr>
      <vt:lpstr>Wingdings</vt:lpstr>
      <vt:lpstr>Office Theme</vt:lpstr>
      <vt:lpstr>THIẾT BỊ DẠY HỌC SỐ GV: PHẠM THỊ SEN HƯỚNG DẪN SỬ DỤNG CÔNG NGHỆ AI VÀO THIẾT KẾ BÀI GIẢNG POEWPOINT TỰ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2</cp:revision>
  <dcterms:created xsi:type="dcterms:W3CDTF">2025-03-05T14:28:52Z</dcterms:created>
  <dcterms:modified xsi:type="dcterms:W3CDTF">2025-03-15T03:13:47Z</dcterms:modified>
</cp:coreProperties>
</file>