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33" r:id="rId2"/>
    <p:sldId id="335" r:id="rId3"/>
    <p:sldId id="357" r:id="rId4"/>
    <p:sldId id="334" r:id="rId5"/>
    <p:sldId id="358" r:id="rId6"/>
    <p:sldId id="359" r:id="rId7"/>
    <p:sldId id="360" r:id="rId8"/>
    <p:sldId id="361" r:id="rId9"/>
    <p:sldId id="362" r:id="rId10"/>
    <p:sldId id="364" r:id="rId11"/>
    <p:sldId id="363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00FF"/>
    <a:srgbClr val="006600"/>
    <a:srgbClr val="0000CC"/>
    <a:srgbClr val="9C0C24"/>
    <a:srgbClr val="A8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298" autoAdjust="0"/>
    <p:restoredTop sz="98566" autoAdjust="0"/>
  </p:normalViewPr>
  <p:slideViewPr>
    <p:cSldViewPr snapToGrid="0">
      <p:cViewPr varScale="1">
        <p:scale>
          <a:sx n="69" d="100"/>
          <a:sy n="69" d="100"/>
        </p:scale>
        <p:origin x="-11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90658" y="4413719"/>
            <a:ext cx="32362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GIÁO VIÊN: TRƯƠNG THẾ THẢO</a:t>
            </a:r>
            <a:endParaRPr lang="vi-VN" b="1" dirty="0">
              <a:solidFill>
                <a:srgbClr val="FF00FF"/>
              </a:solidFill>
              <a:cs typeface="Times New Roman" pitchFamily="18" charset="0"/>
            </a:endParaRPr>
          </a:p>
        </p:txBody>
      </p:sp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TỬ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KHOA HỌC TỰ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NHIÊN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 8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75069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19385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158178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20504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252151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7818" y="3491344"/>
            <a:ext cx="38377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144653" y="-189345"/>
            <a:ext cx="6040583" cy="805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058414"/>
            <a:ext cx="12192000" cy="1415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30 °C: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216,7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 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635" y="0"/>
            <a:ext cx="11028218" cy="141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1662" y="706582"/>
            <a:ext cx="3210373" cy="387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7120" y="5430977"/>
            <a:ext cx="5541753" cy="968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058414"/>
            <a:ext cx="12192000" cy="1415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60 °C: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288,8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 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635" y="0"/>
            <a:ext cx="11028218" cy="141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1662" y="706582"/>
            <a:ext cx="3210373" cy="387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6108" y="5527964"/>
            <a:ext cx="4795979" cy="928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256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75069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19385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158178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20504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252151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99934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342462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555674" y="595745"/>
            <a:ext cx="6516112" cy="6151415"/>
            <a:chOff x="4113885" y="57140"/>
            <a:chExt cx="5242425" cy="524242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C2B49A"/>
                </a:clrFrom>
                <a:clrTo>
                  <a:srgbClr val="C2B4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13885" y="57140"/>
              <a:ext cx="5242425" cy="524242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572000" y="502247"/>
              <a:ext cx="3056398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tan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môi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dịch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cụ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ta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khái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niệm</a:t>
              </a:r>
              <a:r>
                <a:rPr lang="en-US" sz="26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nồng</a:t>
              </a:r>
              <a:r>
                <a:rPr lang="en-US" sz="26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6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2600" b="1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dịch</a:t>
              </a:r>
              <a:r>
                <a:rPr lang="en-US" sz="26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0" y="3905692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C%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66248" y="4766268"/>
            <a:ext cx="5515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indent="176213" algn="just">
              <a:buFont typeface="Arial" panose="020B0604020202020204" pitchFamily="34" charset="0"/>
              <a:buChar char="•"/>
            </a:pP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ct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(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176213" algn="just">
              <a:buFont typeface="Arial" panose="020B0604020202020204" pitchFamily="34" charset="0"/>
              <a:buChar char="•"/>
            </a:pP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95650" y="6017253"/>
            <a:ext cx="320680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ct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35483" y="5375561"/>
            <a:ext cx="5888183" cy="1118966"/>
            <a:chOff x="1551708" y="3671456"/>
            <a:chExt cx="5888183" cy="1118966"/>
          </a:xfrm>
        </p:grpSpPr>
        <p:sp>
          <p:nvSpPr>
            <p:cNvPr id="37" name="TextBox 36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C%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               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(%)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x 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47995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dd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8" grpId="0" uiExpand="1" build="p"/>
      <p:bldP spid="29" grpId="0" build="p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7619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C%,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263245" y="1676398"/>
            <a:ext cx="5888183" cy="1118966"/>
            <a:chOff x="1551708" y="3671456"/>
            <a:chExt cx="5888183" cy="1118966"/>
          </a:xfrm>
        </p:grpSpPr>
        <p:sp>
          <p:nvSpPr>
            <p:cNvPr id="37" name="TextBox 36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C%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               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(%)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x 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47995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dd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Group 35"/>
          <p:cNvGrpSpPr/>
          <p:nvPr/>
        </p:nvGrpSpPr>
        <p:grpSpPr>
          <a:xfrm>
            <a:off x="5472569" y="1620979"/>
            <a:ext cx="5888183" cy="1118966"/>
            <a:chOff x="1551708" y="3671456"/>
            <a:chExt cx="5888183" cy="1118966"/>
          </a:xfrm>
        </p:grpSpPr>
        <p:sp>
          <p:nvSpPr>
            <p:cNvPr id="35" name="TextBox 34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                     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dd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C%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410679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ight Arrow 45"/>
          <p:cNvSpPr/>
          <p:nvPr/>
        </p:nvSpPr>
        <p:spPr>
          <a:xfrm>
            <a:off x="3893127" y="2105891"/>
            <a:ext cx="1496291" cy="346364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2061967">
            <a:off x="3671454" y="3131127"/>
            <a:ext cx="1496291" cy="346364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35"/>
          <p:cNvGrpSpPr/>
          <p:nvPr/>
        </p:nvGrpSpPr>
        <p:grpSpPr>
          <a:xfrm>
            <a:off x="5237042" y="3228106"/>
            <a:ext cx="5888183" cy="1118966"/>
            <a:chOff x="1551708" y="3671456"/>
            <a:chExt cx="5888183" cy="1118966"/>
          </a:xfrm>
        </p:grpSpPr>
        <p:sp>
          <p:nvSpPr>
            <p:cNvPr id="49" name="TextBox 48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dd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                     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410679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C%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8075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9520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07928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C%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3020248" y="1662451"/>
            <a:ext cx="5888183" cy="1118966"/>
            <a:chOff x="1551708" y="3671456"/>
            <a:chExt cx="5888183" cy="1118966"/>
          </a:xfrm>
        </p:grpSpPr>
        <p:sp>
          <p:nvSpPr>
            <p:cNvPr id="37" name="TextBox 36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C%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               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(%)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x 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47995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dd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285403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10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C%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380999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43087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10 + 40 = 50 (g)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48213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35"/>
          <p:cNvGrpSpPr/>
          <p:nvPr/>
        </p:nvGrpSpPr>
        <p:grpSpPr>
          <a:xfrm>
            <a:off x="2022721" y="5333905"/>
            <a:ext cx="5888183" cy="1118966"/>
            <a:chOff x="1551708" y="3671456"/>
            <a:chExt cx="5888183" cy="1118966"/>
          </a:xfrm>
        </p:grpSpPr>
        <p:sp>
          <p:nvSpPr>
            <p:cNvPr id="46" name="TextBox 45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C%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               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20(%)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 x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47995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8075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9520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07928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C%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285403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20%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380999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538939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200 - 40 = 160 (g)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48213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4405703" y="4045432"/>
            <a:ext cx="5888183" cy="1118966"/>
            <a:chOff x="1551708" y="3671456"/>
            <a:chExt cx="5888183" cy="1118966"/>
          </a:xfrm>
        </p:grpSpPr>
        <p:sp>
          <p:nvSpPr>
            <p:cNvPr id="46" name="TextBox 45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muối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               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40 (g)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4621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200 x 20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840187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47995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35"/>
          <p:cNvGrpSpPr/>
          <p:nvPr/>
        </p:nvGrpSpPr>
        <p:grpSpPr>
          <a:xfrm>
            <a:off x="2964896" y="1579416"/>
            <a:ext cx="5888183" cy="1118966"/>
            <a:chOff x="1551708" y="3671456"/>
            <a:chExt cx="5888183" cy="1118966"/>
          </a:xfrm>
        </p:grpSpPr>
        <p:sp>
          <p:nvSpPr>
            <p:cNvPr id="33" name="TextBox 32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               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;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dd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C%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410679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7292486" y="1791615"/>
            <a:ext cx="320680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2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57600" cy="686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893126" y="761997"/>
            <a:ext cx="829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5308" y="3283500"/>
            <a:ext cx="8506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500 - 25 = 475 (g)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6872" y="2507670"/>
            <a:ext cx="8465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35"/>
          <p:cNvGrpSpPr/>
          <p:nvPr/>
        </p:nvGrpSpPr>
        <p:grpSpPr>
          <a:xfrm>
            <a:off x="4516540" y="1482342"/>
            <a:ext cx="5888183" cy="1118966"/>
            <a:chOff x="1551708" y="3671456"/>
            <a:chExt cx="5888183" cy="1118966"/>
          </a:xfrm>
        </p:grpSpPr>
        <p:sp>
          <p:nvSpPr>
            <p:cNvPr id="14" name="TextBox 13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dd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               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500 (g)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8393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25 x 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272129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93126" y="761997"/>
            <a:ext cx="829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5308" y="3283500"/>
            <a:ext cx="8506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500 – 4,5 = 495,5 (g)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6872" y="2507670"/>
            <a:ext cx="8465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4516540" y="1482342"/>
            <a:ext cx="5888183" cy="1118966"/>
            <a:chOff x="1551708" y="3671456"/>
            <a:chExt cx="5888183" cy="1118966"/>
          </a:xfrm>
        </p:grpSpPr>
        <p:sp>
          <p:nvSpPr>
            <p:cNvPr id="14" name="TextBox 13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               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4,5 (g)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8393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500 x 0,9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355259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24" y="1334784"/>
            <a:ext cx="3505094" cy="219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0" y="3809997"/>
            <a:ext cx="9102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4,5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1000 ml.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32261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495,5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0,9%.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69" y="-1"/>
            <a:ext cx="1091484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8075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9520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07928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C%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264869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3199090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mol/L,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569808" y="4973680"/>
            <a:ext cx="50301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indent="176213" algn="just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(mol)</a:t>
            </a:r>
          </a:p>
          <a:p>
            <a:pPr indent="176213" algn="just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867847" y="1676397"/>
            <a:ext cx="5888183" cy="1118966"/>
            <a:chOff x="1551708" y="3671456"/>
            <a:chExt cx="5888183" cy="1118966"/>
          </a:xfrm>
        </p:grpSpPr>
        <p:sp>
          <p:nvSpPr>
            <p:cNvPr id="50" name="TextBox 49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C%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               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(%)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x 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247995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dd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81848" y="5140035"/>
            <a:ext cx="2105862" cy="952706"/>
            <a:chOff x="581848" y="5140035"/>
            <a:chExt cx="2105862" cy="952706"/>
          </a:xfrm>
        </p:grpSpPr>
        <p:grpSp>
          <p:nvGrpSpPr>
            <p:cNvPr id="54" name="Group 53"/>
            <p:cNvGrpSpPr/>
            <p:nvPr/>
          </p:nvGrpSpPr>
          <p:grpSpPr>
            <a:xfrm>
              <a:off x="581848" y="5140035"/>
              <a:ext cx="2105862" cy="952706"/>
              <a:chOff x="1551709" y="3726876"/>
              <a:chExt cx="2105862" cy="952706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551709" y="3976255"/>
                <a:ext cx="1704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aseline="-25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=                      </a:t>
                </a:r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773353" y="3726876"/>
                <a:ext cx="18842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773349" y="4156362"/>
                <a:ext cx="18842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1" name="Straight Connector 60"/>
            <p:cNvCxnSpPr/>
            <p:nvPr/>
          </p:nvCxnSpPr>
          <p:spPr>
            <a:xfrm>
              <a:off x="1482439" y="5638800"/>
              <a:ext cx="595746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8075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70899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1120840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mol/L,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61"/>
          <p:cNvGrpSpPr/>
          <p:nvPr/>
        </p:nvGrpSpPr>
        <p:grpSpPr>
          <a:xfrm>
            <a:off x="2646175" y="2216720"/>
            <a:ext cx="2105862" cy="952706"/>
            <a:chOff x="581848" y="5140035"/>
            <a:chExt cx="2105862" cy="952706"/>
          </a:xfrm>
        </p:grpSpPr>
        <p:grpSp>
          <p:nvGrpSpPr>
            <p:cNvPr id="4" name="Group 53"/>
            <p:cNvGrpSpPr/>
            <p:nvPr/>
          </p:nvGrpSpPr>
          <p:grpSpPr>
            <a:xfrm>
              <a:off x="581848" y="5140035"/>
              <a:ext cx="2105862" cy="952706"/>
              <a:chOff x="1551709" y="3726876"/>
              <a:chExt cx="2105862" cy="952706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551709" y="3976255"/>
                <a:ext cx="1704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aseline="-25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=                      </a:t>
                </a:r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773353" y="3726876"/>
                <a:ext cx="18842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773349" y="4156362"/>
                <a:ext cx="18842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1" name="Straight Connector 60"/>
            <p:cNvCxnSpPr/>
            <p:nvPr/>
          </p:nvCxnSpPr>
          <p:spPr>
            <a:xfrm>
              <a:off x="1482439" y="5638800"/>
              <a:ext cx="595746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0" y="285403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82,8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380999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3087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K2CO3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82,8 : 138= 0,6 (mol)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48213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022721" y="5333905"/>
            <a:ext cx="5888183" cy="1118966"/>
            <a:chOff x="1551708" y="3671456"/>
            <a:chExt cx="5888183" cy="1118966"/>
          </a:xfrm>
        </p:grpSpPr>
        <p:sp>
          <p:nvSpPr>
            <p:cNvPr id="39" name="TextBox 38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800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               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0,3(M)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522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0,6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2576942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47995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7619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3893127" y="2105891"/>
            <a:ext cx="1496291" cy="346364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2061967">
            <a:off x="3671454" y="3131127"/>
            <a:ext cx="1496291" cy="346364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5"/>
          <p:cNvGrpSpPr/>
          <p:nvPr/>
        </p:nvGrpSpPr>
        <p:grpSpPr>
          <a:xfrm>
            <a:off x="5237042" y="3228106"/>
            <a:ext cx="5888183" cy="1118966"/>
            <a:chOff x="1551708" y="3671456"/>
            <a:chExt cx="5888183" cy="1118966"/>
          </a:xfrm>
        </p:grpSpPr>
        <p:sp>
          <p:nvSpPr>
            <p:cNvPr id="49" name="TextBox 48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 =		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(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 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4262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202857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195346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800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Group 61"/>
          <p:cNvGrpSpPr/>
          <p:nvPr/>
        </p:nvGrpSpPr>
        <p:grpSpPr>
          <a:xfrm>
            <a:off x="1690225" y="1939626"/>
            <a:ext cx="2105862" cy="952706"/>
            <a:chOff x="581848" y="5140035"/>
            <a:chExt cx="2105862" cy="952706"/>
          </a:xfrm>
        </p:grpSpPr>
        <p:grpSp>
          <p:nvGrpSpPr>
            <p:cNvPr id="34" name="Group 53"/>
            <p:cNvGrpSpPr/>
            <p:nvPr/>
          </p:nvGrpSpPr>
          <p:grpSpPr>
            <a:xfrm>
              <a:off x="581848" y="5140035"/>
              <a:ext cx="2105862" cy="952706"/>
              <a:chOff x="1551709" y="3726876"/>
              <a:chExt cx="2105862" cy="952706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1551709" y="3976255"/>
                <a:ext cx="1704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aseline="-25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=                      </a:t>
                </a:r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773353" y="3726876"/>
                <a:ext cx="18842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773349" y="4156362"/>
                <a:ext cx="18842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>
              <a:off x="1482439" y="5638800"/>
              <a:ext cx="595746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5527964" y="1981200"/>
            <a:ext cx="379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= C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 V (mol)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 animBg="1"/>
      <p:bldP spid="47" grpId="0" animBg="1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30982" y="761997"/>
            <a:ext cx="6761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97236" y="2549210"/>
            <a:ext cx="6428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0,01 x 160= 1,6 (g)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2036615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6310"/>
            <a:ext cx="3842792" cy="29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486399" y="1343885"/>
            <a:ext cx="6483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0,1 x 0,1 = 0,01 (mol)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8" y="0"/>
            <a:ext cx="4239491" cy="681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789" y="0"/>
            <a:ext cx="90011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28" y="1884193"/>
            <a:ext cx="12175972" cy="27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595764"/>
            <a:ext cx="1219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nồng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%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Hòa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92g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Hòa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92g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Hòa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BaCl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45g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2341431"/>
            <a:ext cx="1219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nồng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mol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Hòa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0,5mol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HNO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200ml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Hòa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0,25mol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250ml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Hòa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5,6g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40ml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4211782"/>
            <a:ext cx="1219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120g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15%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30%.</a:t>
            </a:r>
          </a:p>
          <a:p>
            <a:pPr lvl="0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250ml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4,5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MgSO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0,8M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7170" grpId="0"/>
      <p:bldP spid="9" grpId="0"/>
      <p:bldP spid="71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12" y="2345209"/>
            <a:ext cx="12019722" cy="167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816096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3671454"/>
            <a:ext cx="1201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tan,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4336472"/>
            <a:ext cx="1201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492420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tan.</a:t>
            </a: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 build="p"/>
      <p:bldP spid="31" grpId="0" uiExpand="1" build="allAtOnce"/>
      <p:bldP spid="32" grpId="0" build="allAtOnce"/>
      <p:bldP spid="33" grpId="0" uiExpand="1" build="p"/>
      <p:bldP spid="33" grpId="1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05834" y="171293"/>
            <a:ext cx="10180333" cy="2092877"/>
          </a:xfrm>
          <a:prstGeom prst="rect">
            <a:avLst/>
          </a:prstGeom>
          <a:solidFill>
            <a:srgbClr val="FFFFCC">
              <a:alpha val="62353"/>
            </a:srgbClr>
          </a:solidFill>
          <a:ln>
            <a:solidFill>
              <a:srgbClr val="EE681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g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20 °C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35,9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nói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tan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muối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ăn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20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°C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35,9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gam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816096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480045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20 °C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35,9 g/100 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20 °C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 g/100 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559634"/>
            <a:ext cx="12192000" cy="1508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20 °C:</a:t>
            </a:r>
          </a:p>
          <a:p>
            <a:pPr algn="just"/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35,9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 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1459" y="328898"/>
            <a:ext cx="4428297" cy="317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6655" y="5140036"/>
            <a:ext cx="5110790" cy="1108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75069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19385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63483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25 </a:t>
            </a:r>
            <a:r>
              <a:rPr lang="en-US" sz="2800" baseline="30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76,75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250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534397"/>
            <a:ext cx="12192000" cy="984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20 °C, 250 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76,75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20 °C, 100 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551708" y="3380501"/>
            <a:ext cx="5888183" cy="1118966"/>
            <a:chOff x="1551708" y="3671456"/>
            <a:chExt cx="5888183" cy="1118966"/>
          </a:xfrm>
        </p:grpSpPr>
        <p:sp>
          <p:nvSpPr>
            <p:cNvPr id="22" name="TextBox 21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=&gt; S = 		 = 30,7 (g/100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9079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100 x 76,75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673927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64621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0" y="430874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25 </a:t>
            </a:r>
            <a:r>
              <a:rPr lang="en-US" sz="2800" baseline="30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30,7 g/100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47105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72813" y="5195446"/>
            <a:ext cx="5888183" cy="1118966"/>
            <a:chOff x="1551708" y="3671456"/>
            <a:chExt cx="5888183" cy="1118966"/>
          </a:xfrm>
        </p:grpSpPr>
        <p:sp>
          <p:nvSpPr>
            <p:cNvPr id="33" name="TextBox 32"/>
            <p:cNvSpPr txBox="1"/>
            <p:nvPr/>
          </p:nvSpPr>
          <p:spPr>
            <a:xfrm>
              <a:off x="1551708" y="3976255"/>
              <a:ext cx="588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 =                      (g/100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75148" y="3671456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x 100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258277" y="4225636"/>
              <a:ext cx="1704109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230564" y="4267202"/>
              <a:ext cx="188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510785" y="5416203"/>
            <a:ext cx="5515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indent="176213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" y="587480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6213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 build="p"/>
      <p:bldP spid="30" grpId="0"/>
      <p:bldP spid="31" grpId="0"/>
      <p:bldP spid="37" grpId="0" build="p"/>
      <p:bldP spid="3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559634"/>
            <a:ext cx="12192000" cy="1508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20 °C:</a:t>
            </a:r>
          </a:p>
          <a:p>
            <a:pPr algn="just"/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35,9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 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6655" y="5140036"/>
            <a:ext cx="5110790" cy="1108364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6054" y="-1"/>
            <a:ext cx="3202564" cy="368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2166</TotalTime>
  <Words>1889</Words>
  <Application>Microsoft Office PowerPoint</Application>
  <PresentationFormat>Custom</PresentationFormat>
  <Paragraphs>217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MỞ ĐẦU KHTN 7-HIỀN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AsuS</cp:lastModifiedBy>
  <cp:revision>465</cp:revision>
  <dcterms:created xsi:type="dcterms:W3CDTF">2022-07-11T10:05:56Z</dcterms:created>
  <dcterms:modified xsi:type="dcterms:W3CDTF">2023-09-23T02:58:52Z</dcterms:modified>
</cp:coreProperties>
</file>