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470" r:id="rId3"/>
    <p:sldId id="352" r:id="rId4"/>
    <p:sldId id="473" r:id="rId5"/>
    <p:sldId id="472" r:id="rId6"/>
    <p:sldId id="513" r:id="rId7"/>
    <p:sldId id="533" r:id="rId8"/>
    <p:sldId id="474" r:id="rId9"/>
    <p:sldId id="512" r:id="rId10"/>
    <p:sldId id="511" r:id="rId11"/>
    <p:sldId id="518" r:id="rId12"/>
    <p:sldId id="519" r:id="rId13"/>
    <p:sldId id="471" r:id="rId14"/>
    <p:sldId id="377" r:id="rId15"/>
    <p:sldId id="515" r:id="rId16"/>
    <p:sldId id="523" r:id="rId17"/>
    <p:sldId id="524" r:id="rId18"/>
    <p:sldId id="525" r:id="rId19"/>
    <p:sldId id="293" r:id="rId20"/>
    <p:sldId id="517" r:id="rId21"/>
    <p:sldId id="527" r:id="rId22"/>
    <p:sldId id="528" r:id="rId23"/>
    <p:sldId id="529" r:id="rId24"/>
    <p:sldId id="530" r:id="rId25"/>
    <p:sldId id="510" r:id="rId26"/>
    <p:sldId id="531" r:id="rId27"/>
    <p:sldId id="520" r:id="rId28"/>
    <p:sldId id="329" r:id="rId29"/>
    <p:sldId id="532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EFF"/>
    <a:srgbClr val="FF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258" y="77"/>
      </p:cViewPr>
      <p:guideLst>
        <p:guide orient="horz" pos="21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B5BC77-7716-4DB7-B8E3-1AAD11E0D9A6}" type="datetimeFigureOut">
              <a:rPr lang="en-US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615EE87-FB58-4C33-AA04-92D1A8BC583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5EE87-FB58-4C33-AA04-92D1A8BC5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12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806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388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645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70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36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458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999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7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845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17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FEE0-4FAA-4B22-8A21-A71C5F3ABB80}" type="datetimeFigureOut">
              <a:rPr lang="en-US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DED11-721A-4E13-BF15-3F15CC99CC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F7772-EE7D-4860-846E-25D1DC4B73E9}" type="datetimeFigureOut">
              <a:rPr lang="en-US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2B3C6-4518-4CB6-AB78-070CC13B7F6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C674E-1DE2-4F3C-A9C0-99844858791F}" type="datetimeFigureOut">
              <a:rPr lang="en-US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8181B-6BE6-48BE-AD55-3AEBAAC402F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5979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160757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A391-6C63-4059-9EF0-E8EB765F553E}" type="datetimeFigureOut">
              <a:rPr lang="en-US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63425-6D85-4E6C-B995-BAE34DC228E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C650-BDFF-49B5-ADC1-D7191CEC93E2}" type="datetimeFigureOut">
              <a:rPr lang="en-US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5B74-AF07-4356-8E61-C7384CC5F47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C5D1C-9CE7-4EC3-BAE0-41069D6F486D}" type="datetimeFigureOut">
              <a:rPr lang="en-US"/>
              <a:t>2/5/2025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4850A-C294-46B0-A243-FCB0BA66B3E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28EE4-7DF6-443E-B457-8C13DF67106F}" type="datetimeFigureOut">
              <a:rPr lang="en-US"/>
              <a:t>2/5/2025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7884F-135C-42EF-8A02-92CF08A3121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E4AF-818C-4ABE-9D01-E60272771021}" type="datetimeFigureOut">
              <a:rPr lang="en-US"/>
              <a:t>2/5/2025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40934-B909-452B-A66E-DB2675BF3D5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064B-F1A3-4305-9D94-0F4160A4706C}" type="datetimeFigureOut">
              <a:rPr lang="en-US"/>
              <a:t>2/5/2025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A1B6D-682E-4C9F-9523-60638ECEA8A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8E185-0968-4E30-AA53-91A1DC6DEA18}" type="datetimeFigureOut">
              <a:rPr lang="en-US"/>
              <a:t>2/5/2025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1F735-937A-419F-BBD1-73BFFA57675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F4738-FCC6-4729-A64B-C44E32E3F341}" type="datetimeFigureOut">
              <a:rPr lang="en-US"/>
              <a:t>2/5/2025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6B06E-8EE2-4015-AF95-FC1EB893D07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9B92C1-C152-443A-A24B-175F7003542F}" type="datetimeFigureOut">
              <a:rPr lang="en-US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278EEA-A3EA-4B67-B338-9F1BC0B7845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tags" Target="../tags/tag2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304800"/>
            <a:ext cx="7696200" cy="1981200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Chào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mừng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thầy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giáo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về dự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tiết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hôm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5979" y="2133600"/>
            <a:ext cx="3173730" cy="13220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 dirty="0" err="1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Môn</a:t>
            </a:r>
            <a:r>
              <a:rPr lang="en-US" sz="40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</a:t>
            </a:r>
            <a:r>
              <a:rPr lang="en-US" sz="4000" b="1" cap="all" dirty="0" err="1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gdcd</a:t>
            </a:r>
            <a:endParaRPr lang="en-US" sz="4000" b="1" cap="all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000" b="1" cap="all" dirty="0" err="1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Lớp</a:t>
            </a:r>
            <a:r>
              <a:rPr lang="en-US" sz="40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7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2" y="-256992"/>
            <a:ext cx="8060838" cy="18879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3360" y="381000"/>
            <a:ext cx="6154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58635" y="1630986"/>
            <a:ext cx="3017226" cy="47130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u="sng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Đau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Đau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Đau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Đau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Đau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Tim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1967" y="1630986"/>
            <a:ext cx="1607233" cy="47253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 </a:t>
            </a:r>
            <a:r>
              <a:rPr lang="en-US" sz="2400" b="1" u="sng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4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Uể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oải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5306" y="1630986"/>
            <a:ext cx="1811294" cy="47130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u="sng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gổ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1" y="1618629"/>
            <a:ext cx="1676400" cy="47253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u="sng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4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Lo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96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696012-5904-3FB2-014E-A25A470AE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F94406ED-B7B7-A219-B21A-A376B924C7DD}"/>
              </a:ext>
            </a:extLst>
          </p:cNvPr>
          <p:cNvSpPr txBox="1"/>
          <p:nvPr/>
        </p:nvSpPr>
        <p:spPr>
          <a:xfrm>
            <a:off x="228600" y="-36731"/>
            <a:ext cx="404309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10E58CB0-F264-1F80-DAD2-D575C4E7136D}"/>
              </a:ext>
            </a:extLst>
          </p:cNvPr>
          <p:cNvSpPr txBox="1"/>
          <p:nvPr/>
        </p:nvSpPr>
        <p:spPr>
          <a:xfrm>
            <a:off x="228601" y="609600"/>
            <a:ext cx="8686800" cy="60939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just"/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	Khi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căng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thẳng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sơ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̣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hãi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thê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̉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tập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hơi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thở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mình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đê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̉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giúp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bản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thân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bình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tĩnh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xử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lí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tình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huống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một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cách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tỉnh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táo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just"/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	Em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hãy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ghi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lại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xúc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nhận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cơ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thê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̉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mình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trước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tập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này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just"/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Ngồi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ghê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́,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thẳng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lưng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thả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lỏng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cơ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bắp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bàn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chân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vuông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góc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mặt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đất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đặt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đùi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just"/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Hít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vào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bằng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mũi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tối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đê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̉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mở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rộng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lồng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ngực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đó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thở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bằng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miệng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môi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mím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giống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thổi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sáo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just"/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Hít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nhẹ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nhàng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̀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đếm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đầu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chậm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1 – 2,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đến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2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̀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thở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đếm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đầu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chậm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1, 2, 3, 4. Có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nghĩa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thời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gian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thở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dài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gấp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đôi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so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thời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gian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hít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just"/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- Khi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hít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thở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cần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gắng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sức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quá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nhiều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mà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chỉ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cần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hít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sâu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vừa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sức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thở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vừa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sức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just"/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Lặp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lặp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lại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vậy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khoảng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thời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gian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3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đến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5 </a:t>
            </a:r>
            <a:r>
              <a:rPr lang="en-US" sz="26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phút</a:t>
            </a:r>
            <a:r>
              <a:rPr lang="en-US" sz="26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90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0E86DF-5D6B-B334-6A9F-B07C86928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9">
            <a:extLst>
              <a:ext uri="{FF2B5EF4-FFF2-40B4-BE49-F238E27FC236}">
                <a16:creationId xmlns:a16="http://schemas.microsoft.com/office/drawing/2014/main" id="{A2C47AAC-99F2-D01F-3511-B1B71D8102D6}"/>
              </a:ext>
            </a:extLst>
          </p:cNvPr>
          <p:cNvSpPr txBox="1"/>
          <p:nvPr/>
        </p:nvSpPr>
        <p:spPr>
          <a:xfrm>
            <a:off x="162560" y="1600200"/>
            <a:ext cx="888809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just"/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nhận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cơ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 algn="just"/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+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Trước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tác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thấy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mỏi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cổ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căng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thẳng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sợ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hãi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băn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khoăn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hồi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hộp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buồn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ngủ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,….</a:t>
            </a:r>
          </a:p>
          <a:p>
            <a:pPr marL="0" indent="0" algn="just"/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+ Sau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tác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thấy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</a:p>
          <a:p>
            <a:pPr marL="0" indent="0" algn="just"/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cơ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thả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lỏng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nên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thấy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thoải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mái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dễ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chịu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đầu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óc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tỉnh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táo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,….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97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152400"/>
            <a:ext cx="13030199" cy="82296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660381" y="1829833"/>
            <a:ext cx="6763391" cy="2541606"/>
            <a:chOff x="880390" y="1789966"/>
            <a:chExt cx="9016681" cy="3388366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880390" y="3413977"/>
              <a:ext cx="9016681" cy="1764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hưởng</a:t>
              </a:r>
              <a:endPara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5996674" y="1789966"/>
              <a:ext cx="246276" cy="113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4951" b="1" spc="4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457200"/>
            <a:ext cx="7696200" cy="1981200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2590800"/>
            <a:ext cx="693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cap="all" dirty="0" err="1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</a:t>
            </a:r>
            <a:r>
              <a:rPr lang="en-US" sz="4000" b="1" cap="all" dirty="0" err="1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gdcd</a:t>
            </a:r>
            <a:r>
              <a:rPr lang="en-US" sz="40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en-US" sz="4000" b="1" cap="all" dirty="0" err="1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Lớp</a:t>
            </a:r>
            <a:r>
              <a:rPr lang="en-US" sz="40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7</a:t>
            </a:r>
          </a:p>
        </p:txBody>
      </p:sp>
      <p:pic>
        <p:nvPicPr>
          <p:cNvPr id="3" name="Một học sinh bị đánh hội đồng khi vừa tan họ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553875" y="1360289"/>
            <a:ext cx="5576886" cy="1234929"/>
            <a:chOff x="3380009" y="947016"/>
            <a:chExt cx="7434880" cy="164635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35"/>
              <a:ext cx="7434880" cy="53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625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2625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25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2625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2625" b="1" dirty="0">
                <a:solidFill>
                  <a:srgbClr val="00B0F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414" y="2630777"/>
            <a:ext cx="2784693" cy="208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7736896" y="2404017"/>
            <a:ext cx="595123" cy="344567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9" tIns="34294" rIns="68589" bIns="34294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3114309" y="2572893"/>
            <a:ext cx="4456020" cy="11576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062403" y="1872605"/>
            <a:ext cx="555019" cy="572762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177188" y="4678574"/>
            <a:ext cx="2430316" cy="13502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2784694" y="2907107"/>
            <a:ext cx="1538627" cy="62340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760513" y="5276385"/>
            <a:ext cx="1418843" cy="36241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2412681" y="754257"/>
            <a:ext cx="5641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7643" y="2847905"/>
            <a:ext cx="4570214" cy="17979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mệt mỏi vì vừa phải học tập ở trường và trung tâm, không có thời gian thư giãn.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kì thi đến, lượng kiến thức ôn tập nhiều khiến 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càng thêm lo lắng.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5260" y="5183007"/>
            <a:ext cx="4387740" cy="760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bị đau đầu, chán ăn, mất ngủ và 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quả học tập giảm sút.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76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630335" y="1422069"/>
            <a:ext cx="5576886" cy="1234929"/>
            <a:chOff x="3380009" y="947016"/>
            <a:chExt cx="7434880" cy="164635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35"/>
              <a:ext cx="7434880" cy="53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625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2625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25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2625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2625" b="1" dirty="0">
                <a:solidFill>
                  <a:srgbClr val="00B0F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414" y="2630777"/>
            <a:ext cx="2784693" cy="208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7736896" y="2404017"/>
            <a:ext cx="595123" cy="344567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9" tIns="34294" rIns="68589" bIns="34294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3114309" y="2572893"/>
            <a:ext cx="4456020" cy="11576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276497" y="2026705"/>
            <a:ext cx="555019" cy="572762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177188" y="4678574"/>
            <a:ext cx="2430316" cy="13502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2757176" y="3035873"/>
            <a:ext cx="1538627" cy="62340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844585" y="4143640"/>
            <a:ext cx="1418843" cy="36241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2412681" y="754257"/>
            <a:ext cx="5641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70125" y="2976670"/>
            <a:ext cx="4570214" cy="7605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 những tin nhắn kiếm nhã và thiếu văn hóa từ người lạ.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22598" y="4143640"/>
            <a:ext cx="4791696" cy="11063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oang mang, lo sợ, mất tập trong học tập, 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mất ngủ, giật mình, mơ thấy ác mộng, 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sợ hãi khi đến trường.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43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553875" y="1360289"/>
            <a:ext cx="5576886" cy="1234929"/>
            <a:chOff x="3380009" y="947016"/>
            <a:chExt cx="7434880" cy="164635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35"/>
              <a:ext cx="7434880" cy="53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2625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414" y="2630777"/>
            <a:ext cx="2784693" cy="208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7736896" y="2404017"/>
            <a:ext cx="595123" cy="344567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9" tIns="34294" rIns="68589" bIns="34294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3114309" y="2572893"/>
            <a:ext cx="4456020" cy="11576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359280" y="2022941"/>
            <a:ext cx="555019" cy="572762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177188" y="4678574"/>
            <a:ext cx="2430316" cy="13502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2760513" y="3163448"/>
            <a:ext cx="1538627" cy="62340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792355" y="4434091"/>
            <a:ext cx="1418843" cy="36241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2412681" y="754257"/>
            <a:ext cx="5641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35698" y="3041266"/>
            <a:ext cx="4570214" cy="7605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bị dọa đánh vì không 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bạn chép bài.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27055" y="4404761"/>
            <a:ext cx="4283545" cy="414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sợ hãi, không dám đến trường.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56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553875" y="1360289"/>
            <a:ext cx="5576886" cy="1234929"/>
            <a:chOff x="3380009" y="947016"/>
            <a:chExt cx="7434880" cy="164635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35"/>
              <a:ext cx="7434880" cy="53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2625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414" y="2630777"/>
            <a:ext cx="2784693" cy="208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7736896" y="2404017"/>
            <a:ext cx="595123" cy="344567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8589" tIns="34294" rIns="68589" bIns="34294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3114309" y="2572893"/>
            <a:ext cx="4456020" cy="11576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276497" y="2028236"/>
            <a:ext cx="555019" cy="572762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177188" y="4678574"/>
            <a:ext cx="2430316" cy="13502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2784694" y="2907107"/>
            <a:ext cx="1538627" cy="62340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850129" y="4466516"/>
            <a:ext cx="1418843" cy="36241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2412681" y="754257"/>
            <a:ext cx="5641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7643" y="2847905"/>
            <a:ext cx="4570214" cy="14521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phải học nhiều nơi học ở trường, học ngoại khóa, học ở nhà; sự thay đổi về thể chất và tâm lí tuổi dậy thì; sự kì vọng của bố mẹ.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62515" y="4466516"/>
            <a:ext cx="3717684" cy="11063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cảm thấy áp lực, thu mình,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tiếp xúc với ai,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cáu gắt với bố mẹ và em nhỏ.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57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89219C-6FB7-15A6-BAFD-E9F572BE7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BEE9A26B-1059-6FCA-C1F7-5D8575D23E3D}"/>
              </a:ext>
            </a:extLst>
          </p:cNvPr>
          <p:cNvGrpSpPr/>
          <p:nvPr/>
        </p:nvGrpSpPr>
        <p:grpSpPr>
          <a:xfrm rot="633105">
            <a:off x="-383717" y="4889704"/>
            <a:ext cx="3208222" cy="2105396"/>
            <a:chOff x="0" y="0"/>
            <a:chExt cx="812800" cy="5334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39C8022-2DB6-4C4C-1FB8-E094CA37AA02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C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FE9673F-1781-E949-FB90-CF2B7CCA57DB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eaLnBrk="1" fontAlgn="auto" hangingPunct="1">
                <a:lnSpc>
                  <a:spcPts val="1330"/>
                </a:lnSpc>
                <a:spcAft>
                  <a:spcPts val="0"/>
                </a:spcAft>
                <a:defRPr/>
              </a:pPr>
              <a:endParaRPr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2000" y="1066800"/>
            <a:ext cx="7772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v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ọng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ti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cực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+ Lo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quá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…</a:t>
            </a: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A252C74F-9E35-EFF9-A62F-392CD3E6B5CF}"/>
              </a:ext>
            </a:extLst>
          </p:cNvPr>
          <p:cNvGrpSpPr/>
          <p:nvPr/>
        </p:nvGrpSpPr>
        <p:grpSpPr>
          <a:xfrm rot="-735150">
            <a:off x="-1045152" y="-866629"/>
            <a:ext cx="11386706" cy="8224840"/>
            <a:chOff x="-1804269" y="-1337930"/>
            <a:chExt cx="2578969" cy="2083755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2DC9160D-8BF9-2B94-4F4A-EF295A2346CF}"/>
                </a:ext>
              </a:extLst>
            </p:cNvPr>
            <p:cNvSpPr/>
            <p:nvPr/>
          </p:nvSpPr>
          <p:spPr>
            <a:xfrm rot="735150">
              <a:off x="-1804269" y="-1337930"/>
              <a:ext cx="2396975" cy="2083755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C5C9"/>
            </a:solidFill>
          </p:spPr>
          <p:txBody>
            <a:bodyPr/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pPr algn="ctr"/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Gây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ra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những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ảnh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hưởng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tiêu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cực</a:t>
              </a:r>
              <a:endParaRPr lang="en-US" sz="3000" dirty="0">
                <a:solidFill>
                  <a:srgbClr val="FF0000"/>
                </a:solidFill>
                <a:latin typeface="Merriweather Black" panose="00000A00000000000000" pitchFamily="2" charset="0"/>
              </a:endParaRPr>
            </a:p>
            <a:p>
              <a:pPr algn="ctr"/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khiến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con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người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rơi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vào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trạng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thái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mệt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mỏi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</a:p>
            <a:p>
              <a:pPr algn="ctr"/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cả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về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thể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chất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và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tinh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thần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,</a:t>
              </a:r>
            </a:p>
            <a:p>
              <a:pPr algn="ctr"/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mất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niềm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tin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và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phương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hướng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</a:p>
            <a:p>
              <a:pPr algn="ctr"/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trong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cuộc</a:t>
              </a:r>
              <a:r>
                <a:rPr lang="en-US" sz="3000" dirty="0">
                  <a:solidFill>
                    <a:srgbClr val="FF0000"/>
                  </a:solidFill>
                  <a:latin typeface="Merriweather Black" panose="00000A00000000000000" pitchFamily="2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Merriweather Black" panose="00000A00000000000000" pitchFamily="2" charset="0"/>
                </a:rPr>
                <a:t>sống</a:t>
              </a:r>
              <a:endParaRPr lang="en-US" sz="3000" dirty="0">
                <a:solidFill>
                  <a:srgbClr val="FF0000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6144681A-5D74-79BB-E8E1-AB086472804C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eaLnBrk="1" fontAlgn="auto" hangingPunct="1">
                <a:lnSpc>
                  <a:spcPts val="1330"/>
                </a:lnSpc>
                <a:spcAft>
                  <a:spcPts val="0"/>
                </a:spcAft>
                <a:defRPr/>
              </a:pPr>
              <a:endParaRPr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75152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0"/>
            <a:ext cx="1104900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2936124" y="3483916"/>
            <a:ext cx="3222591" cy="13672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832610" y="2885280"/>
            <a:ext cx="6984944" cy="692634"/>
          </a:xfrm>
          <a:prstGeom prst="rect">
            <a:avLst/>
          </a:prstGeom>
          <a:noFill/>
        </p:spPr>
        <p:txBody>
          <a:bodyPr wrap="none" lIns="68589" tIns="34294" rIns="68589" bIns="34294">
            <a:spAutoFit/>
          </a:bodyPr>
          <a:lstStyle/>
          <a:p>
            <a:pPr algn="ctr"/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5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05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5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5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5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5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4051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0549" y="2175967"/>
            <a:ext cx="1278253" cy="692634"/>
          </a:xfrm>
          <a:prstGeom prst="rect">
            <a:avLst/>
          </a:prstGeom>
          <a:noFill/>
        </p:spPr>
        <p:txBody>
          <a:bodyPr wrap="none" lIns="68589" tIns="34294" rIns="68589" bIns="34294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51" b="1" err="1">
                <a:ln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51" b="1">
                <a:ln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4051" b="1" dirty="0">
              <a:ln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8733" y="5072067"/>
            <a:ext cx="457260" cy="457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872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-685800"/>
            <a:ext cx="14554200" cy="77724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74054" y="1829833"/>
            <a:ext cx="9039655" cy="1621253"/>
            <a:chOff x="498674" y="1789966"/>
            <a:chExt cx="12051303" cy="2161389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498674" y="3007630"/>
              <a:ext cx="12051303" cy="943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phó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tích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cực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5496646" y="1789966"/>
              <a:ext cx="1246334" cy="1138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951" b="1" spc="45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03</a:t>
              </a:r>
              <a:endParaRPr lang="zh-CN" altLang="en-US" sz="4951" b="1" spc="4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961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553875" y="1360289"/>
            <a:ext cx="5576886" cy="1234929"/>
            <a:chOff x="3380009" y="947016"/>
            <a:chExt cx="7434880" cy="164635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35"/>
              <a:ext cx="7434880" cy="53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2625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062" y="2415093"/>
            <a:ext cx="2784693" cy="208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7736896" y="2404017"/>
            <a:ext cx="595123" cy="344567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8589" tIns="34294" rIns="68589" bIns="34294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3114309" y="2572893"/>
            <a:ext cx="4456020" cy="11576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276497" y="2028236"/>
            <a:ext cx="555019" cy="572762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177188" y="4678574"/>
            <a:ext cx="2430316" cy="13502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2659279" y="3235567"/>
            <a:ext cx="1538627" cy="62340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709572" y="4399242"/>
            <a:ext cx="1418843" cy="74419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2927247" y="754257"/>
            <a:ext cx="4612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7643" y="3125607"/>
            <a:ext cx="4570214" cy="4147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0" y="5833606"/>
            <a:ext cx="4742004" cy="414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nhõm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672423" y="5855610"/>
            <a:ext cx="1418843" cy="36241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9843" y="4421007"/>
            <a:ext cx="4570214" cy="4147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286046" algn="l"/>
              </a:tabLst>
            </a:pP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58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8" grpId="0" animBg="1"/>
      <p:bldP spid="52" grpId="0" animBg="1"/>
      <p:bldP spid="2" grpId="0"/>
      <p:bldP spid="24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553875" y="1360289"/>
            <a:ext cx="5576886" cy="1234929"/>
            <a:chOff x="3380009" y="947016"/>
            <a:chExt cx="7434880" cy="164635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35"/>
              <a:ext cx="7434880" cy="53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2625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745" y="2655314"/>
            <a:ext cx="2784693" cy="208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7736896" y="2404017"/>
            <a:ext cx="595123" cy="344567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8589" tIns="34294" rIns="68589" bIns="34294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3114309" y="2572893"/>
            <a:ext cx="4456020" cy="11576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276497" y="2028236"/>
            <a:ext cx="555019" cy="572762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177188" y="4678574"/>
            <a:ext cx="2430316" cy="13502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2659279" y="3235567"/>
            <a:ext cx="1538627" cy="62340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709572" y="4285010"/>
            <a:ext cx="1418843" cy="74419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2927247" y="754257"/>
            <a:ext cx="4612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7643" y="3125607"/>
            <a:ext cx="4570214" cy="7605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3874" y="5452606"/>
            <a:ext cx="4807726" cy="414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sảng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100" dirty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672423" y="5478944"/>
            <a:ext cx="1418843" cy="36241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9843" y="4306775"/>
            <a:ext cx="4032176" cy="760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1286046" algn="l"/>
              </a:tabLst>
            </a:pP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07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553875" y="1360289"/>
            <a:ext cx="5576886" cy="1234929"/>
            <a:chOff x="3380009" y="947016"/>
            <a:chExt cx="7434880" cy="164635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35"/>
              <a:ext cx="7434880" cy="53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2625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745" y="2655314"/>
            <a:ext cx="2784693" cy="208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7736896" y="2404017"/>
            <a:ext cx="595123" cy="344567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8589" tIns="34294" rIns="68589" bIns="34294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3114309" y="2572893"/>
            <a:ext cx="4456020" cy="11576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276497" y="2028236"/>
            <a:ext cx="555019" cy="572762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177188" y="4678574"/>
            <a:ext cx="2430316" cy="13502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2659279" y="3235567"/>
            <a:ext cx="1538627" cy="62340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709572" y="4399242"/>
            <a:ext cx="1418843" cy="74419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2927247" y="754257"/>
            <a:ext cx="4612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7643" y="3319006"/>
            <a:ext cx="4570214" cy="4147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99843" y="5773352"/>
            <a:ext cx="2648482" cy="414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100" dirty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672423" y="5802837"/>
            <a:ext cx="1418843" cy="36241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9843" y="4614406"/>
            <a:ext cx="4570214" cy="4147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286046" algn="l"/>
              </a:tabLst>
            </a:pP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1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553875" y="1360289"/>
            <a:ext cx="5576886" cy="1234929"/>
            <a:chOff x="3380009" y="947016"/>
            <a:chExt cx="7434880" cy="164635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35"/>
              <a:ext cx="7434880" cy="53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25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2625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2625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745" y="2655314"/>
            <a:ext cx="2784693" cy="208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7736896" y="2404017"/>
            <a:ext cx="595123" cy="344567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8589" tIns="34294" rIns="68589" bIns="34294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3114309" y="2572893"/>
            <a:ext cx="4456020" cy="11576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276497" y="2028236"/>
            <a:ext cx="555019" cy="572762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52" tIns="45726" rIns="91452" bIns="45726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177188" y="4678574"/>
            <a:ext cx="2430316" cy="13502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2659279" y="3311767"/>
            <a:ext cx="1538627" cy="62340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709572" y="4513610"/>
            <a:ext cx="1418843" cy="74419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2927247" y="754257"/>
            <a:ext cx="4612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7643" y="3201807"/>
            <a:ext cx="4570214" cy="7605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3400" y="5909806"/>
            <a:ext cx="3493264" cy="414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2100" dirty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2672423" y="5957672"/>
            <a:ext cx="1418843" cy="36241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4" rIns="68589" bIns="3429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9843" y="4535375"/>
            <a:ext cx="4570214" cy="4147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286046" algn="l"/>
              </a:tabLst>
            </a:pP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907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5657" cy="5144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96" y="2514739"/>
            <a:ext cx="4647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0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8" t="27220" r="10991" b="24031"/>
          <a:stretch/>
        </p:blipFill>
        <p:spPr>
          <a:xfrm>
            <a:off x="257489" y="533400"/>
            <a:ext cx="8629021" cy="5562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1800" y="5257800"/>
            <a:ext cx="2972627" cy="484756"/>
          </a:xfrm>
          <a:prstGeom prst="rect">
            <a:avLst/>
          </a:prstGeom>
          <a:noFill/>
        </p:spPr>
        <p:txBody>
          <a:bodyPr wrap="none" lIns="68589" tIns="34294" rIns="68589" bIns="34294">
            <a:spAutoFit/>
          </a:bodyPr>
          <a:lstStyle/>
          <a:p>
            <a:pPr algn="ctr"/>
            <a:r>
              <a:rPr lang="en-US" sz="2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5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5">
            <a:extLst>
              <a:ext uri="{FF2B5EF4-FFF2-40B4-BE49-F238E27FC236}">
                <a16:creationId xmlns:a16="http://schemas.microsoft.com/office/drawing/2014/main" id="{6D29735E-BF04-49C6-9BF0-A72F0309331A}"/>
              </a:ext>
            </a:extLst>
          </p:cNvPr>
          <p:cNvGrpSpPr/>
          <p:nvPr/>
        </p:nvGrpSpPr>
        <p:grpSpPr>
          <a:xfrm>
            <a:off x="50890" y="2444028"/>
            <a:ext cx="1101634" cy="1320972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:a16="http://schemas.microsoft.com/office/drawing/2014/main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28579" tIns="28579" rIns="28579" bIns="28579" numCol="1" anchor="ctr">
              <a:noAutofit/>
            </a:bodyPr>
            <a:lstStyle/>
            <a:p>
              <a:pPr defTabSz="34294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grpSp>
          <p:nvGrpSpPr>
            <p:cNvPr id="17" name="组 13">
              <a:extLst>
                <a:ext uri="{FF2B5EF4-FFF2-40B4-BE49-F238E27FC236}">
                  <a16:creationId xmlns:a16="http://schemas.microsoft.com/office/drawing/2014/main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:a16="http://schemas.microsoft.com/office/drawing/2014/main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:a16="http://schemas.microsoft.com/office/drawing/2014/main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:a16="http://schemas.microsoft.com/office/drawing/2014/main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:a16="http://schemas.microsoft.com/office/drawing/2014/main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:a16="http://schemas.microsoft.com/office/drawing/2014/main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:a16="http://schemas.microsoft.com/office/drawing/2014/main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:a16="http://schemas.microsoft.com/office/drawing/2014/main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:a16="http://schemas.microsoft.com/office/drawing/2014/main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7545" y="2471480"/>
            <a:ext cx="4307929" cy="692634"/>
          </a:xfrm>
          <a:prstGeom prst="rect">
            <a:avLst/>
          </a:prstGeom>
          <a:noFill/>
        </p:spPr>
        <p:txBody>
          <a:bodyPr wrap="none" lIns="68589" tIns="34294" rIns="68589" bIns="34294">
            <a:spAutoFit/>
          </a:bodyPr>
          <a:lstStyle/>
          <a:p>
            <a:pPr algn="ctr"/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5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sz="405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5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4051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BinhMinh-PhamAnhDuy-48544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2775" y="3199774"/>
            <a:ext cx="457260" cy="457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05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28600" y="152400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u="sng" dirty="0">
                <a:solidFill>
                  <a:srgbClr val="C00000"/>
                </a:solidFill>
                <a:latin typeface="Tenorite Display" panose="00000500000000000000" pitchFamily="2" charset="0"/>
                <a:cs typeface="Times New Roman" panose="02020603050405020304" pitchFamily="18" charset="0"/>
              </a:rPr>
              <a:t>VỀ NHÀ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-635" y="914400"/>
            <a:ext cx="8991600" cy="29238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just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Em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huống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căng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thân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lập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kế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hoạch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phòng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tránh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rơi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huống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phó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cực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nếu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huống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969541404"/>
              </p:ext>
            </p:extLst>
          </p:nvPr>
        </p:nvGraphicFramePr>
        <p:xfrm>
          <a:off x="152400" y="3694430"/>
          <a:ext cx="8837930" cy="27728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2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37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9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569128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7" y="856320"/>
            <a:ext cx="9153057" cy="5145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8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114308" y="881702"/>
            <a:ext cx="4813143" cy="512880"/>
            <a:chOff x="4127156" y="308984"/>
            <a:chExt cx="6416688" cy="68375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1914" y="308984"/>
              <a:ext cx="5479527" cy="615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3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3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khởi</a:t>
              </a:r>
              <a:r>
                <a:rPr lang="en-US" altLang="zh-CN" sz="3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endParaRPr lang="zh-CN" altLang="en-US" sz="3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5">
            <a:extLst>
              <a:ext uri="{FF2B5EF4-FFF2-40B4-BE49-F238E27FC236}">
                <a16:creationId xmlns:a16="http://schemas.microsoft.com/office/drawing/2014/main" id="{6D29735E-BF04-49C6-9BF0-A72F0309331A}"/>
              </a:ext>
            </a:extLst>
          </p:cNvPr>
          <p:cNvGrpSpPr/>
          <p:nvPr/>
        </p:nvGrpSpPr>
        <p:grpSpPr>
          <a:xfrm>
            <a:off x="105024" y="1988363"/>
            <a:ext cx="2025549" cy="2881274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:a16="http://schemas.microsoft.com/office/drawing/2014/main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28579" tIns="28579" rIns="28579" bIns="28579" numCol="1" anchor="ctr">
              <a:noAutofit/>
            </a:bodyPr>
            <a:lstStyle/>
            <a:p>
              <a:pPr defTabSz="34294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grpSp>
          <p:nvGrpSpPr>
            <p:cNvPr id="17" name="组 13">
              <a:extLst>
                <a:ext uri="{FF2B5EF4-FFF2-40B4-BE49-F238E27FC236}">
                  <a16:creationId xmlns:a16="http://schemas.microsoft.com/office/drawing/2014/main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:a16="http://schemas.microsoft.com/office/drawing/2014/main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:a16="http://schemas.microsoft.com/office/drawing/2014/main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:a16="http://schemas.microsoft.com/office/drawing/2014/main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:a16="http://schemas.microsoft.com/office/drawing/2014/main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:a16="http://schemas.microsoft.com/office/drawing/2014/main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:a16="http://schemas.microsoft.com/office/drawing/2014/main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:a16="http://schemas.microsoft.com/office/drawing/2014/main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:a16="http://schemas.microsoft.com/office/drawing/2014/main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9" tIns="28579" rIns="28579" bIns="28579" numCol="1" anchor="ctr">
                <a:noAutofit/>
              </a:bodyPr>
              <a:lstStyle/>
              <a:p>
                <a:pPr defTabSz="34294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85" y="1565114"/>
            <a:ext cx="3676677" cy="2446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17" y="2737590"/>
            <a:ext cx="3731044" cy="24828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1139451" y="4182308"/>
            <a:ext cx="3784620" cy="1301206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06453" y="4313469"/>
            <a:ext cx="374834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 rot="10800000">
            <a:off x="5018962" y="1732345"/>
            <a:ext cx="2955484" cy="667483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22143" y="1769232"/>
            <a:ext cx="2149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22143" y="5213275"/>
            <a:ext cx="2871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57250"/>
            <a:ext cx="395200" cy="5143500"/>
            <a:chOff x="0" y="0"/>
            <a:chExt cx="20817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171" cy="2709333"/>
            </a:xfrm>
            <a:custGeom>
              <a:avLst/>
              <a:gdLst/>
              <a:ahLst/>
              <a:cxnLst/>
              <a:rect l="l" t="t" r="r" b="b"/>
              <a:pathLst>
                <a:path w="208171" h="2709333">
                  <a:moveTo>
                    <a:pt x="0" y="0"/>
                  </a:moveTo>
                  <a:lnTo>
                    <a:pt x="208171" y="0"/>
                  </a:lnTo>
                  <a:lnTo>
                    <a:pt x="20817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86E8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8171" cy="27474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1576851">
            <a:off x="-619899" y="-372065"/>
            <a:ext cx="3771321" cy="1464407"/>
          </a:xfrm>
          <a:custGeom>
            <a:avLst/>
            <a:gdLst/>
            <a:ahLst/>
            <a:cxnLst/>
            <a:rect l="l" t="t" r="r" b="b"/>
            <a:pathLst>
              <a:path w="6468580" h="2304432">
                <a:moveTo>
                  <a:pt x="0" y="0"/>
                </a:moveTo>
                <a:lnTo>
                  <a:pt x="6468580" y="0"/>
                </a:lnTo>
                <a:lnTo>
                  <a:pt x="6468580" y="2304431"/>
                </a:lnTo>
                <a:lnTo>
                  <a:pt x="0" y="2304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019100">
            <a:off x="-259279" y="5926289"/>
            <a:ext cx="3050081" cy="787801"/>
          </a:xfrm>
          <a:custGeom>
            <a:avLst/>
            <a:gdLst/>
            <a:ahLst/>
            <a:cxnLst/>
            <a:rect l="l" t="t" r="r" b="b"/>
            <a:pathLst>
              <a:path w="4497698" h="1602305">
                <a:moveTo>
                  <a:pt x="0" y="0"/>
                </a:moveTo>
                <a:lnTo>
                  <a:pt x="4497698" y="0"/>
                </a:lnTo>
                <a:lnTo>
                  <a:pt x="4497698" y="1602305"/>
                </a:lnTo>
                <a:lnTo>
                  <a:pt x="0" y="16023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E8175CA-ED20-04D6-4106-1F7FC37434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15200" y="4191736"/>
            <a:ext cx="1828800" cy="2650434"/>
          </a:xfrm>
          <a:prstGeom prst="rect">
            <a:avLst/>
          </a:prstGeom>
        </p:spPr>
      </p:pic>
      <p:sp>
        <p:nvSpPr>
          <p:cNvPr id="16" name="文本框 283">
            <a:extLst>
              <a:ext uri="{FF2B5EF4-FFF2-40B4-BE49-F238E27FC236}">
                <a16:creationId xmlns:a16="http://schemas.microsoft.com/office/drawing/2014/main" id="{8636B2C5-16CB-F51A-7C15-2261CEC0017C}"/>
              </a:ext>
            </a:extLst>
          </p:cNvPr>
          <p:cNvSpPr txBox="1"/>
          <p:nvPr/>
        </p:nvSpPr>
        <p:spPr>
          <a:xfrm>
            <a:off x="569141" y="2844224"/>
            <a:ext cx="80057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indent="-914400" algn="ctr">
              <a:buAutoNum type="arabicPeriod"/>
            </a:pP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gây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cơ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3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98E3A1-B59A-814A-253B-48B211DC0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28" y="-326719"/>
            <a:ext cx="1833315" cy="1833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54A75F-5A8F-7577-00B1-3FFE32130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41" y="1092824"/>
            <a:ext cx="1869187" cy="18691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65918C-DB5A-40E9-E7CF-E5CA7E571A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07" y="159410"/>
            <a:ext cx="1809114" cy="180911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3848E2A-F8E1-E3B4-55BB-A3E73A91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83105">
            <a:off x="6608922" y="-318883"/>
            <a:ext cx="3931874" cy="30127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489978">
            <a:off x="6442207" y="-399463"/>
            <a:ext cx="3234290" cy="1152216"/>
          </a:xfrm>
          <a:custGeom>
            <a:avLst/>
            <a:gdLst/>
            <a:ahLst/>
            <a:cxnLst/>
            <a:rect l="l" t="t" r="r" b="b"/>
            <a:pathLst>
              <a:path w="6468580" h="2304432">
                <a:moveTo>
                  <a:pt x="0" y="0"/>
                </a:moveTo>
                <a:lnTo>
                  <a:pt x="6468580" y="0"/>
                </a:lnTo>
                <a:lnTo>
                  <a:pt x="6468580" y="2304431"/>
                </a:lnTo>
                <a:lnTo>
                  <a:pt x="0" y="2304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056056">
            <a:off x="-355917" y="6241983"/>
            <a:ext cx="3050081" cy="787801"/>
          </a:xfrm>
          <a:custGeom>
            <a:avLst/>
            <a:gdLst/>
            <a:ahLst/>
            <a:cxnLst/>
            <a:rect l="l" t="t" r="r" b="b"/>
            <a:pathLst>
              <a:path w="4497698" h="1602305">
                <a:moveTo>
                  <a:pt x="0" y="0"/>
                </a:moveTo>
                <a:lnTo>
                  <a:pt x="4497698" y="0"/>
                </a:lnTo>
                <a:lnTo>
                  <a:pt x="4497698" y="1602305"/>
                </a:lnTo>
                <a:lnTo>
                  <a:pt x="0" y="16023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E8175CA-ED20-04D6-4106-1F7FC37434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72305" y="5639561"/>
            <a:ext cx="840723" cy="1218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C55347-9BD9-972E-4CF4-1BD2807EFDE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0" t="19179" r="28651" b="15290"/>
          <a:stretch/>
        </p:blipFill>
        <p:spPr bwMode="auto">
          <a:xfrm>
            <a:off x="1130490" y="938283"/>
            <a:ext cx="6946710" cy="4776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Pentagon 5">
            <a:extLst>
              <a:ext uri="{FF2B5EF4-FFF2-40B4-BE49-F238E27FC236}">
                <a16:creationId xmlns:a16="http://schemas.microsoft.com/office/drawing/2014/main" id="{E7D90BEB-9A32-CA93-90F2-1A92F3B8E80B}"/>
              </a:ext>
            </a:extLst>
          </p:cNvPr>
          <p:cNvSpPr/>
          <p:nvPr/>
        </p:nvSpPr>
        <p:spPr>
          <a:xfrm>
            <a:off x="-1137" y="976622"/>
            <a:ext cx="1601337" cy="1995177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Căng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thẳng</a:t>
            </a:r>
            <a:r>
              <a:rPr lang="en-US" sz="2000" b="1" dirty="0">
                <a:solidFill>
                  <a:schemeClr val="tx1"/>
                </a:solidFill>
              </a:rPr>
              <a:t> do </a:t>
            </a:r>
            <a:r>
              <a:rPr lang="en-US" sz="2000" b="1" dirty="0" err="1">
                <a:solidFill>
                  <a:schemeClr val="tx1"/>
                </a:solidFill>
              </a:rPr>
              <a:t>bị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các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bạn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trêu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đùa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chế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giễu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Pentagon 5">
            <a:extLst>
              <a:ext uri="{FF2B5EF4-FFF2-40B4-BE49-F238E27FC236}">
                <a16:creationId xmlns:a16="http://schemas.microsoft.com/office/drawing/2014/main" id="{A8AAB94A-2E72-43C7-BDF9-EDB44A7BE3D7}"/>
              </a:ext>
            </a:extLst>
          </p:cNvPr>
          <p:cNvSpPr/>
          <p:nvPr/>
        </p:nvSpPr>
        <p:spPr>
          <a:xfrm>
            <a:off x="-1138" y="3553105"/>
            <a:ext cx="1601337" cy="199517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Căng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thẳng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bị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điểm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kém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Pentagon 5">
            <a:extLst>
              <a:ext uri="{FF2B5EF4-FFF2-40B4-BE49-F238E27FC236}">
                <a16:creationId xmlns:a16="http://schemas.microsoft.com/office/drawing/2014/main" id="{57DFFD03-C8B9-7EF7-80FD-45C344EFDE31}"/>
              </a:ext>
            </a:extLst>
          </p:cNvPr>
          <p:cNvSpPr/>
          <p:nvPr/>
        </p:nvSpPr>
        <p:spPr>
          <a:xfrm flipH="1">
            <a:off x="7542663" y="1052823"/>
            <a:ext cx="1601337" cy="199517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Căng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thẳng</a:t>
            </a:r>
            <a:r>
              <a:rPr lang="en-US" sz="2000" b="1" dirty="0">
                <a:solidFill>
                  <a:schemeClr val="tx1"/>
                </a:solidFill>
              </a:rPr>
              <a:t> do </a:t>
            </a:r>
            <a:r>
              <a:rPr lang="en-US" sz="2000" b="1" dirty="0" err="1">
                <a:solidFill>
                  <a:schemeClr val="tx1"/>
                </a:solidFill>
              </a:rPr>
              <a:t>áp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lực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học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hành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Pentagon 5">
            <a:extLst>
              <a:ext uri="{FF2B5EF4-FFF2-40B4-BE49-F238E27FC236}">
                <a16:creationId xmlns:a16="http://schemas.microsoft.com/office/drawing/2014/main" id="{66F8024A-6641-271E-73D3-A434A9C4E27D}"/>
              </a:ext>
            </a:extLst>
          </p:cNvPr>
          <p:cNvSpPr/>
          <p:nvPr/>
        </p:nvSpPr>
        <p:spPr>
          <a:xfrm flipH="1">
            <a:off x="7542663" y="3612026"/>
            <a:ext cx="1601337" cy="1995177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Căng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thẳng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bởi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chuyện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gia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đình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89219C-6FB7-15A6-BAFD-E9F572BE7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BEE9A26B-1059-6FCA-C1F7-5D8575D23E3D}"/>
              </a:ext>
            </a:extLst>
          </p:cNvPr>
          <p:cNvGrpSpPr/>
          <p:nvPr/>
        </p:nvGrpSpPr>
        <p:grpSpPr>
          <a:xfrm rot="633105">
            <a:off x="-383717" y="4889704"/>
            <a:ext cx="3208222" cy="2105396"/>
            <a:chOff x="0" y="0"/>
            <a:chExt cx="812800" cy="5334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39C8022-2DB6-4C4C-1FB8-E094CA37AA02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C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FE9673F-1781-E949-FB90-CF2B7CCA57DB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eaLnBrk="1" fontAlgn="auto" hangingPunct="1">
                <a:lnSpc>
                  <a:spcPts val="1330"/>
                </a:lnSpc>
                <a:spcAft>
                  <a:spcPts val="0"/>
                </a:spcAft>
                <a:defRPr/>
              </a:pPr>
              <a:endParaRPr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252C74F-9E35-EFF9-A62F-392CD3E6B5CF}"/>
              </a:ext>
            </a:extLst>
          </p:cNvPr>
          <p:cNvGrpSpPr/>
          <p:nvPr/>
        </p:nvGrpSpPr>
        <p:grpSpPr>
          <a:xfrm rot="-735150">
            <a:off x="6298278" y="4965904"/>
            <a:ext cx="3208222" cy="2105396"/>
            <a:chOff x="0" y="0"/>
            <a:chExt cx="812800" cy="5334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DC9160D-8BF9-2B94-4F4A-EF295A2346CF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C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144681A-5D74-79BB-E8E1-AB086472804C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eaLnBrk="1" fontAlgn="auto" hangingPunct="1">
                <a:lnSpc>
                  <a:spcPts val="1330"/>
                </a:lnSpc>
                <a:spcAft>
                  <a:spcPts val="0"/>
                </a:spcAft>
                <a:defRPr/>
              </a:pPr>
              <a:endParaRPr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4">
            <a:extLst>
              <a:ext uri="{FF2B5EF4-FFF2-40B4-BE49-F238E27FC236}">
                <a16:creationId xmlns:a16="http://schemas.microsoft.com/office/drawing/2014/main" id="{E4E00264-AA06-D4BF-FB6A-8B3ABCF4BED0}"/>
              </a:ext>
            </a:extLst>
          </p:cNvPr>
          <p:cNvGrpSpPr/>
          <p:nvPr/>
        </p:nvGrpSpPr>
        <p:grpSpPr>
          <a:xfrm>
            <a:off x="304800" y="1700478"/>
            <a:ext cx="523055" cy="585522"/>
            <a:chOff x="0" y="0"/>
            <a:chExt cx="807366" cy="906807"/>
          </a:xfrm>
          <a:noFill/>
        </p:grpSpPr>
        <p:sp>
          <p:nvSpPr>
            <p:cNvPr id="17" name="Shape 42">
              <a:extLst>
                <a:ext uri="{FF2B5EF4-FFF2-40B4-BE49-F238E27FC236}">
                  <a16:creationId xmlns:a16="http://schemas.microsoft.com/office/drawing/2014/main" id="{05E309E0-C2C2-159C-7952-D5CC95882F0F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" name="Shape 43">
              <a:extLst>
                <a:ext uri="{FF2B5EF4-FFF2-40B4-BE49-F238E27FC236}">
                  <a16:creationId xmlns:a16="http://schemas.microsoft.com/office/drawing/2014/main" id="{322F9AFE-2675-4F02-BA73-099DA9468FE9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0" name="文本框 24">
            <a:extLst>
              <a:ext uri="{FF2B5EF4-FFF2-40B4-BE49-F238E27FC236}">
                <a16:creationId xmlns:a16="http://schemas.microsoft.com/office/drawing/2014/main" id="{1F7D7E67-1B39-F99F-4982-96D89A1A531A}"/>
              </a:ext>
            </a:extLst>
          </p:cNvPr>
          <p:cNvSpPr txBox="1"/>
          <p:nvPr/>
        </p:nvSpPr>
        <p:spPr>
          <a:xfrm>
            <a:off x="934818" y="1738577"/>
            <a:ext cx="5176594" cy="55399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B1D00C-3EA6-07D5-FB8A-A2285D82C146}"/>
              </a:ext>
            </a:extLst>
          </p:cNvPr>
          <p:cNvSpPr txBox="1"/>
          <p:nvPr/>
        </p:nvSpPr>
        <p:spPr>
          <a:xfrm>
            <a:off x="1676400" y="2593538"/>
            <a:ext cx="7086600" cy="181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tình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huống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tác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động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gây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ảnh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hưởng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tiêu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cực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thể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chất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tinh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thần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latin typeface="Bahnschrift SemiLight" panose="020B0502040204020203" pitchFamily="34" charset="0"/>
              </a:rPr>
              <a:t>người</a:t>
            </a:r>
            <a:endParaRPr lang="en-US" sz="2600" b="1" dirty="0">
              <a:solidFill>
                <a:srgbClr val="002060"/>
              </a:solidFill>
              <a:latin typeface="Bahnschrift SemiLight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79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5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:wedge/>
      </p:transition>
    </mc:Choice>
    <mc:Fallback xmlns="">
      <p:transition advClick="0">
        <p:wedg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9219C-6FB7-15A6-BAFD-E9F572BE7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5D08E32-D629-E237-3AC9-DE1508A61A4E}"/>
              </a:ext>
            </a:extLst>
          </p:cNvPr>
          <p:cNvSpPr/>
          <p:nvPr/>
        </p:nvSpPr>
        <p:spPr>
          <a:xfrm>
            <a:off x="6979102" y="-457200"/>
            <a:ext cx="3536498" cy="1259878"/>
          </a:xfrm>
          <a:custGeom>
            <a:avLst/>
            <a:gdLst/>
            <a:ahLst/>
            <a:cxnLst/>
            <a:rect l="l" t="t" r="r" b="b"/>
            <a:pathLst>
              <a:path w="7072996" h="2519755">
                <a:moveTo>
                  <a:pt x="0" y="0"/>
                </a:moveTo>
                <a:lnTo>
                  <a:pt x="7072996" y="0"/>
                </a:lnTo>
                <a:lnTo>
                  <a:pt x="7072996" y="2519755"/>
                </a:lnTo>
                <a:lnTo>
                  <a:pt x="0" y="25197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A707AFD-20E8-DF23-927A-4AC7E6648A6E}"/>
              </a:ext>
            </a:extLst>
          </p:cNvPr>
          <p:cNvSpPr/>
          <p:nvPr/>
        </p:nvSpPr>
        <p:spPr>
          <a:xfrm flipH="1">
            <a:off x="-990600" y="-76200"/>
            <a:ext cx="3536498" cy="1259878"/>
          </a:xfrm>
          <a:custGeom>
            <a:avLst/>
            <a:gdLst/>
            <a:ahLst/>
            <a:cxnLst/>
            <a:rect l="l" t="t" r="r" b="b"/>
            <a:pathLst>
              <a:path w="7072996" h="2519755">
                <a:moveTo>
                  <a:pt x="7072996" y="0"/>
                </a:moveTo>
                <a:lnTo>
                  <a:pt x="0" y="0"/>
                </a:lnTo>
                <a:lnTo>
                  <a:pt x="0" y="2519755"/>
                </a:lnTo>
                <a:lnTo>
                  <a:pt x="7072996" y="2519755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AAFCB00-20FD-8854-60AE-48F847D31DCE}"/>
              </a:ext>
            </a:extLst>
          </p:cNvPr>
          <p:cNvSpPr/>
          <p:nvPr/>
        </p:nvSpPr>
        <p:spPr>
          <a:xfrm rot="1593991" flipH="1">
            <a:off x="1432774" y="-371953"/>
            <a:ext cx="2276473" cy="810994"/>
          </a:xfrm>
          <a:custGeom>
            <a:avLst/>
            <a:gdLst/>
            <a:ahLst/>
            <a:cxnLst/>
            <a:rect l="l" t="t" r="r" b="b"/>
            <a:pathLst>
              <a:path w="4552945" h="1621987">
                <a:moveTo>
                  <a:pt x="4552945" y="0"/>
                </a:moveTo>
                <a:lnTo>
                  <a:pt x="0" y="0"/>
                </a:lnTo>
                <a:lnTo>
                  <a:pt x="0" y="1621987"/>
                </a:lnTo>
                <a:lnTo>
                  <a:pt x="4552945" y="1621987"/>
                </a:lnTo>
                <a:lnTo>
                  <a:pt x="455294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27DDAA2-D2B2-53F5-1211-C06DCB95AEAD}"/>
              </a:ext>
            </a:extLst>
          </p:cNvPr>
          <p:cNvSpPr/>
          <p:nvPr/>
        </p:nvSpPr>
        <p:spPr>
          <a:xfrm rot="-1622924">
            <a:off x="5893228" y="-364942"/>
            <a:ext cx="2276473" cy="810994"/>
          </a:xfrm>
          <a:custGeom>
            <a:avLst/>
            <a:gdLst/>
            <a:ahLst/>
            <a:cxnLst/>
            <a:rect l="l" t="t" r="r" b="b"/>
            <a:pathLst>
              <a:path w="4552945" h="1621987">
                <a:moveTo>
                  <a:pt x="0" y="0"/>
                </a:moveTo>
                <a:lnTo>
                  <a:pt x="4552946" y="0"/>
                </a:lnTo>
                <a:lnTo>
                  <a:pt x="4552946" y="1621987"/>
                </a:lnTo>
                <a:lnTo>
                  <a:pt x="0" y="16219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EE9A26B-1059-6FCA-C1F7-5D8575D23E3D}"/>
              </a:ext>
            </a:extLst>
          </p:cNvPr>
          <p:cNvGrpSpPr/>
          <p:nvPr/>
        </p:nvGrpSpPr>
        <p:grpSpPr>
          <a:xfrm rot="633105">
            <a:off x="-383717" y="6000654"/>
            <a:ext cx="3208222" cy="2105396"/>
            <a:chOff x="0" y="0"/>
            <a:chExt cx="812800" cy="5334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39C8022-2DB6-4C4C-1FB8-E094CA37AA02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C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FE9673F-1781-E949-FB90-CF2B7CCA57DB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eaLnBrk="1" fontAlgn="auto" hangingPunct="1">
                <a:lnSpc>
                  <a:spcPts val="1330"/>
                </a:lnSpc>
                <a:spcAft>
                  <a:spcPts val="0"/>
                </a:spcAft>
                <a:defRPr/>
              </a:pPr>
              <a:endParaRPr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252C74F-9E35-EFF9-A62F-392CD3E6B5CF}"/>
              </a:ext>
            </a:extLst>
          </p:cNvPr>
          <p:cNvGrpSpPr/>
          <p:nvPr/>
        </p:nvGrpSpPr>
        <p:grpSpPr>
          <a:xfrm rot="-735150">
            <a:off x="6298278" y="5883957"/>
            <a:ext cx="3208222" cy="2105396"/>
            <a:chOff x="0" y="0"/>
            <a:chExt cx="812800" cy="5334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DC9160D-8BF9-2B94-4F4A-EF295A2346CF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C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144681A-5D74-79BB-E8E1-AB086472804C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eaLnBrk="1" fontAlgn="auto" hangingPunct="1">
                <a:lnSpc>
                  <a:spcPts val="1330"/>
                </a:lnSpc>
                <a:spcAft>
                  <a:spcPts val="0"/>
                </a:spcAft>
                <a:defRPr/>
              </a:pPr>
              <a:endParaRPr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1BDD36EF-1527-41AD-F4D4-EC02D2600739}"/>
              </a:ext>
            </a:extLst>
          </p:cNvPr>
          <p:cNvSpPr/>
          <p:nvPr/>
        </p:nvSpPr>
        <p:spPr>
          <a:xfrm rot="9330344" flipH="1">
            <a:off x="7152282" y="5992584"/>
            <a:ext cx="2276473" cy="810994"/>
          </a:xfrm>
          <a:custGeom>
            <a:avLst/>
            <a:gdLst/>
            <a:ahLst/>
            <a:cxnLst/>
            <a:rect l="l" t="t" r="r" b="b"/>
            <a:pathLst>
              <a:path w="4552945" h="1621987">
                <a:moveTo>
                  <a:pt x="4552945" y="0"/>
                </a:moveTo>
                <a:lnTo>
                  <a:pt x="0" y="0"/>
                </a:lnTo>
                <a:lnTo>
                  <a:pt x="0" y="1621987"/>
                </a:lnTo>
                <a:lnTo>
                  <a:pt x="4552945" y="1621987"/>
                </a:lnTo>
                <a:lnTo>
                  <a:pt x="455294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B17FFDF-42FC-2892-2A26-AA979FC9F7FA}"/>
              </a:ext>
            </a:extLst>
          </p:cNvPr>
          <p:cNvSpPr/>
          <p:nvPr/>
        </p:nvSpPr>
        <p:spPr>
          <a:xfrm rot="-9335952">
            <a:off x="-965493" y="6146400"/>
            <a:ext cx="2276473" cy="810994"/>
          </a:xfrm>
          <a:custGeom>
            <a:avLst/>
            <a:gdLst/>
            <a:ahLst/>
            <a:cxnLst/>
            <a:rect l="l" t="t" r="r" b="b"/>
            <a:pathLst>
              <a:path w="4552945" h="1621987">
                <a:moveTo>
                  <a:pt x="0" y="0"/>
                </a:moveTo>
                <a:lnTo>
                  <a:pt x="4552946" y="0"/>
                </a:lnTo>
                <a:lnTo>
                  <a:pt x="4552946" y="1621987"/>
                </a:lnTo>
                <a:lnTo>
                  <a:pt x="0" y="16219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489597B-D7AC-1E24-E9CF-D500FBAF5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30501"/>
            <a:ext cx="8458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pt-B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thời gian </a:t>
            </a:r>
            <a:r>
              <a:rPr lang="en-US" altLang="pt-B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phút, lần lượt từng thành viên trong đội lên viết những tình huống khác có thể gây căng thẳng cho </a:t>
            </a:r>
            <a:r>
              <a:rPr lang="en-US" altLang="pt-B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pt-B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pt-B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đội nào viết được nhiều tình huống hơn đội đó sẽ thắng cuộc.</a:t>
            </a:r>
          </a:p>
        </p:txBody>
      </p:sp>
      <p:pic>
        <p:nvPicPr>
          <p:cNvPr id="17" name="2">
            <a:hlinkClick r:id="" action="ppaction://media"/>
            <a:extLst>
              <a:ext uri="{FF2B5EF4-FFF2-40B4-BE49-F238E27FC236}">
                <a16:creationId xmlns:a16="http://schemas.microsoft.com/office/drawing/2014/main" id="{24C14E4E-62A8-C02C-468F-6944104AD414}"/>
              </a:ext>
            </a:extLst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68293" y="5083910"/>
            <a:ext cx="1831975" cy="10890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24287" y="885359"/>
            <a:ext cx="49551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Stencil" panose="040409050D0802020404" pitchFamily="82" charset="0"/>
                <a:cs typeface="Times New Roman" panose="02020603050405020304" pitchFamily="18" charset="0"/>
              </a:rPr>
              <a:t>THI TIẾP SỨC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73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9219C-6FB7-15A6-BAFD-E9F572BE7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5D08E32-D629-E237-3AC9-DE1508A61A4E}"/>
              </a:ext>
            </a:extLst>
          </p:cNvPr>
          <p:cNvSpPr/>
          <p:nvPr/>
        </p:nvSpPr>
        <p:spPr>
          <a:xfrm>
            <a:off x="7086600" y="-704613"/>
            <a:ext cx="3536498" cy="1259878"/>
          </a:xfrm>
          <a:custGeom>
            <a:avLst/>
            <a:gdLst/>
            <a:ahLst/>
            <a:cxnLst/>
            <a:rect l="l" t="t" r="r" b="b"/>
            <a:pathLst>
              <a:path w="7072996" h="2519755">
                <a:moveTo>
                  <a:pt x="0" y="0"/>
                </a:moveTo>
                <a:lnTo>
                  <a:pt x="7072996" y="0"/>
                </a:lnTo>
                <a:lnTo>
                  <a:pt x="7072996" y="2519755"/>
                </a:lnTo>
                <a:lnTo>
                  <a:pt x="0" y="2519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EE9A26B-1059-6FCA-C1F7-5D8575D23E3D}"/>
              </a:ext>
            </a:extLst>
          </p:cNvPr>
          <p:cNvGrpSpPr/>
          <p:nvPr/>
        </p:nvGrpSpPr>
        <p:grpSpPr>
          <a:xfrm rot="633105">
            <a:off x="-890760" y="4184057"/>
            <a:ext cx="3208222" cy="2105396"/>
            <a:chOff x="0" y="0"/>
            <a:chExt cx="812800" cy="5334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39C8022-2DB6-4C4C-1FB8-E094CA37AA02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C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FE9673F-1781-E949-FB90-CF2B7CCA57DB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eaLnBrk="1" fontAlgn="auto" hangingPunct="1">
                <a:lnSpc>
                  <a:spcPts val="1330"/>
                </a:lnSpc>
                <a:spcAft>
                  <a:spcPts val="0"/>
                </a:spcAft>
                <a:defRPr/>
              </a:pPr>
              <a:endParaRPr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252C74F-9E35-EFF9-A62F-392CD3E6B5CF}"/>
              </a:ext>
            </a:extLst>
          </p:cNvPr>
          <p:cNvGrpSpPr/>
          <p:nvPr/>
        </p:nvGrpSpPr>
        <p:grpSpPr>
          <a:xfrm rot="-735150">
            <a:off x="6163059" y="2590660"/>
            <a:ext cx="3208222" cy="2105396"/>
            <a:chOff x="0" y="0"/>
            <a:chExt cx="812800" cy="5334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DC9160D-8BF9-2B94-4F4A-EF295A2346CF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C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144681A-5D74-79BB-E8E1-AB086472804C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eaLnBrk="1" fontAlgn="auto" hangingPunct="1">
                <a:lnSpc>
                  <a:spcPts val="1330"/>
                </a:lnSpc>
                <a:spcAft>
                  <a:spcPts val="0"/>
                </a:spcAft>
                <a:defRPr/>
              </a:pPr>
              <a:endParaRPr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1BDD36EF-1527-41AD-F4D4-EC02D2600739}"/>
              </a:ext>
            </a:extLst>
          </p:cNvPr>
          <p:cNvSpPr/>
          <p:nvPr/>
        </p:nvSpPr>
        <p:spPr>
          <a:xfrm rot="9330344" flipH="1">
            <a:off x="7832853" y="6078623"/>
            <a:ext cx="2276473" cy="810994"/>
          </a:xfrm>
          <a:custGeom>
            <a:avLst/>
            <a:gdLst/>
            <a:ahLst/>
            <a:cxnLst/>
            <a:rect l="l" t="t" r="r" b="b"/>
            <a:pathLst>
              <a:path w="4552945" h="1621987">
                <a:moveTo>
                  <a:pt x="4552945" y="0"/>
                </a:moveTo>
                <a:lnTo>
                  <a:pt x="0" y="0"/>
                </a:lnTo>
                <a:lnTo>
                  <a:pt x="0" y="1621987"/>
                </a:lnTo>
                <a:lnTo>
                  <a:pt x="4552945" y="1621987"/>
                </a:lnTo>
                <a:lnTo>
                  <a:pt x="45529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B17FFDF-42FC-2892-2A26-AA979FC9F7FA}"/>
              </a:ext>
            </a:extLst>
          </p:cNvPr>
          <p:cNvSpPr/>
          <p:nvPr/>
        </p:nvSpPr>
        <p:spPr>
          <a:xfrm rot="-9335952">
            <a:off x="-646219" y="6200559"/>
            <a:ext cx="2276473" cy="810994"/>
          </a:xfrm>
          <a:custGeom>
            <a:avLst/>
            <a:gdLst/>
            <a:ahLst/>
            <a:cxnLst/>
            <a:rect l="l" t="t" r="r" b="b"/>
            <a:pathLst>
              <a:path w="4552945" h="1621987">
                <a:moveTo>
                  <a:pt x="0" y="0"/>
                </a:moveTo>
                <a:lnTo>
                  <a:pt x="4552946" y="0"/>
                </a:lnTo>
                <a:lnTo>
                  <a:pt x="4552946" y="1621987"/>
                </a:lnTo>
                <a:lnTo>
                  <a:pt x="0" y="1621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A79B2F-41BB-E5B3-F2C9-1D30C08C0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759" y="1418047"/>
            <a:ext cx="6884482" cy="51429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C54372-95CB-CDEA-F6B8-1B3143F6F2E3}"/>
              </a:ext>
            </a:extLst>
          </p:cNvPr>
          <p:cNvSpPr txBox="1"/>
          <p:nvPr/>
        </p:nvSpPr>
        <p:spPr>
          <a:xfrm>
            <a:off x="1295400" y="228600"/>
            <a:ext cx="6457297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biểu</a:t>
            </a:r>
            <a:r>
              <a:rPr lang="en-US" sz="3000" b="1" dirty="0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cơ</a:t>
            </a:r>
            <a:r>
              <a:rPr lang="en-US" sz="3000" b="1" dirty="0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khi</a:t>
            </a:r>
            <a:r>
              <a:rPr lang="en-US" sz="3000" b="1" dirty="0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bị</a:t>
            </a:r>
            <a:r>
              <a:rPr lang="en-US" sz="3000" b="1" dirty="0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căng</a:t>
            </a:r>
            <a:r>
              <a:rPr lang="en-US" sz="3000" b="1" dirty="0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thẳng</a:t>
            </a:r>
            <a:endParaRPr lang="en-US" sz="3000" b="1" dirty="0">
              <a:solidFill>
                <a:srgbClr val="002060"/>
              </a:solidFill>
              <a:latin typeface="Bahnschrift SemiBold" panose="020B0502040204020203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DA707AFD-20E8-DF23-927A-4AC7E6648A6E}"/>
              </a:ext>
            </a:extLst>
          </p:cNvPr>
          <p:cNvSpPr/>
          <p:nvPr/>
        </p:nvSpPr>
        <p:spPr>
          <a:xfrm flipH="1">
            <a:off x="-1575001" y="-401339"/>
            <a:ext cx="3536498" cy="1259878"/>
          </a:xfrm>
          <a:custGeom>
            <a:avLst/>
            <a:gdLst/>
            <a:ahLst/>
            <a:cxnLst/>
            <a:rect l="l" t="t" r="r" b="b"/>
            <a:pathLst>
              <a:path w="7072996" h="2519755">
                <a:moveTo>
                  <a:pt x="7072996" y="0"/>
                </a:moveTo>
                <a:lnTo>
                  <a:pt x="0" y="0"/>
                </a:lnTo>
                <a:lnTo>
                  <a:pt x="0" y="2519755"/>
                </a:lnTo>
                <a:lnTo>
                  <a:pt x="7072996" y="2519755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69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B8A9CCD-EAF2-41C6-8766-3DAAB4D3731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01\uFFFD\u0006{875A60A8-65BA-4876-95CB-D4220A79FC48}&quot;,&quot;D:\\NĂM HỌC 24-25. TRANG\\Giáo án GDCD 7 - Trang\\Bài 7. Ứng phó với tâm lí căng thẳ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6- Ứng phó với tâm lií căng thẳ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501420-27CB-48FA-B159-2A3DACC01882}:5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938475-2BFE-40D5-A644-A595148008FE}:5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69D42B-90EC-4E69-8141-DB7BEC0D5F89}:5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EDD86D-1DE8-4895-936C-CEAA9B232E6A}:4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E3BF70-4F40-446E-B663-F5B717E61D80}:3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87B1F4-64E0-49E8-8B11-7F44132EBC36}:5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FFC564-F5D0-43F4-8518-7BDECC90455D}:52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812716-DCB1-4029-A0E3-A6545C487625}:5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36AC90-D1BF-49FB-87E2-674C1209A8D4}:5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277F6F-2C54-4E0A-BB40-FA83F9441D63}:2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AEA81B-51EE-43FA-A437-020A08A7A61A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72A3CD-6D9F-44B5-A604-AF06841557B0}:5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DCCBA7-B1D2-48C3-8B4F-E49178FD2CE7}:5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8A3AB9-B0D6-408F-B734-41A2A0CBB5AC}:5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57F849-A17A-4BB9-A175-267B8263D646}:52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E6AD62-AFE1-4682-A091-3C808DA77B53}:5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280A96-FFD9-40B4-8200-89390C1E776B}:5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495D1A-3061-4BB9-876B-6962D10900F7}:5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21AA07-2844-47A8-A58F-E5AD52E24599}:5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ACCCFD-C0D9-4363-A19C-79DBF6677EEA}:32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0E3DCB-801B-4EEB-BA16-73CC10C94641}:5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CDFFCB-FA9B-4937-8E2A-811B1022335A}:4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3AEBF-87A4-4F8E-AFFE-3631D90F9D62}:3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647C95-D956-437C-89D8-40ED44CF311F}:4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DC3301-C5F4-4C18-9E85-43F96173A15E}:4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58C685-5E9B-457D-BFA3-19764A2081BF}:5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875B67-7FFA-4028-B65B-84095A18A5AD}:4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A16B02-CEB0-478F-B129-3334437BFA49}:512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201</TotalTime>
  <Words>1354</Words>
  <Application>Microsoft Office PowerPoint</Application>
  <PresentationFormat>On-screen Show (4:3)</PresentationFormat>
  <Paragraphs>208</Paragraphs>
  <Slides>29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华文新魏</vt:lpstr>
      <vt:lpstr>Arial</vt:lpstr>
      <vt:lpstr>Bahnschrift</vt:lpstr>
      <vt:lpstr>Bahnschrift SemiBold</vt:lpstr>
      <vt:lpstr>Bahnschrift SemiLight</vt:lpstr>
      <vt:lpstr>Calibri</vt:lpstr>
      <vt:lpstr>Merriweather Black</vt:lpstr>
      <vt:lpstr>Stencil</vt:lpstr>
      <vt:lpstr>Tenorite Display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6- Ứng phó với tâm lií căng thẳng</dc:title>
  <dc:creator>PC</dc:creator>
  <cp:lastModifiedBy>Phạm Trang</cp:lastModifiedBy>
  <cp:revision>95</cp:revision>
  <dcterms:created xsi:type="dcterms:W3CDTF">2020-09-10T01:56:00Z</dcterms:created>
  <dcterms:modified xsi:type="dcterms:W3CDTF">2025-02-05T02:45:24Z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72E4572D67DE4C919F9BDEA139379A0E</vt:lpwstr>
  </property>
  <property fmtid="{D5CDD505-2E9C-101B-9397-08002B2CF9AE}" pid="3" name="KSOProductBuildVer">
    <vt:lpwstr>1033-11.2.0.11254</vt:lpwstr>
  </property>
</Properties>
</file>