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83" r:id="rId5"/>
    <p:sldId id="290" r:id="rId6"/>
    <p:sldId id="287" r:id="rId7"/>
    <p:sldId id="289" r:id="rId8"/>
    <p:sldId id="292" r:id="rId9"/>
    <p:sldId id="291" r:id="rId10"/>
    <p:sldId id="288" r:id="rId11"/>
    <p:sldId id="261" r:id="rId12"/>
    <p:sldId id="262" r:id="rId13"/>
    <p:sldId id="279" r:id="rId14"/>
    <p:sldId id="293" r:id="rId15"/>
    <p:sldId id="294" r:id="rId16"/>
    <p:sldId id="277" r:id="rId17"/>
    <p:sldId id="265" r:id="rId18"/>
    <p:sldId id="266" r:id="rId19"/>
    <p:sldId id="267" r:id="rId20"/>
    <p:sldId id="282" r:id="rId21"/>
    <p:sldId id="281" r:id="rId22"/>
    <p:sldId id="268" r:id="rId23"/>
    <p:sldId id="284" r:id="rId24"/>
    <p:sldId id="285" r:id="rId25"/>
    <p:sldId id="273"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4622" autoAdjust="0"/>
  </p:normalViewPr>
  <p:slideViewPr>
    <p:cSldViewPr>
      <p:cViewPr varScale="1">
        <p:scale>
          <a:sx n="55" d="100"/>
          <a:sy n="55" d="100"/>
        </p:scale>
        <p:origin x="67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D9D4-CD1B-4EC2-8D9A-078140BB0E46}" type="datetimeFigureOut">
              <a:rPr lang="vi-VN" smtClean="0"/>
              <a:t>04/02/2025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2752-19ED-4054-B541-A11535941F6A}" type="slidenum">
              <a:rPr lang="vi-VN" smtClean="0"/>
              <a:t>‹#›</a:t>
            </a:fld>
            <a:endParaRPr lang="vi-VN"/>
          </a:p>
        </p:txBody>
      </p:sp>
    </p:spTree>
    <p:extLst>
      <p:ext uri="{BB962C8B-B14F-4D97-AF65-F5344CB8AC3E}">
        <p14:creationId xmlns:p14="http://schemas.microsoft.com/office/powerpoint/2010/main" val="144346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9</a:t>
            </a:fld>
            <a:endParaRPr lang="vi-VN"/>
          </a:p>
        </p:txBody>
      </p:sp>
    </p:spTree>
    <p:extLst>
      <p:ext uri="{BB962C8B-B14F-4D97-AF65-F5344CB8AC3E}">
        <p14:creationId xmlns:p14="http://schemas.microsoft.com/office/powerpoint/2010/main" val="247585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10</a:t>
            </a:fld>
            <a:endParaRPr lang="vi-VN"/>
          </a:p>
        </p:txBody>
      </p:sp>
    </p:spTree>
    <p:extLst>
      <p:ext uri="{BB962C8B-B14F-4D97-AF65-F5344CB8AC3E}">
        <p14:creationId xmlns:p14="http://schemas.microsoft.com/office/powerpoint/2010/main" val="238815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E252752-19ED-4054-B541-A11535941F6A}" type="slidenum">
              <a:rPr lang="vi-VN" smtClean="0"/>
              <a:t>17</a:t>
            </a:fld>
            <a:endParaRPr lang="vi-VN"/>
          </a:p>
        </p:txBody>
      </p:sp>
    </p:spTree>
    <p:extLst>
      <p:ext uri="{BB962C8B-B14F-4D97-AF65-F5344CB8AC3E}">
        <p14:creationId xmlns:p14="http://schemas.microsoft.com/office/powerpoint/2010/main" val="215805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6.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slideLayout" Target="../slideLayouts/slideLayout7.xml"/><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7.sv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9.svg"/><Relationship Id="rId24" Type="http://schemas.openxmlformats.org/officeDocument/2006/relationships/image" Target="../media/image12.png"/><Relationship Id="rId32" Type="http://schemas.openxmlformats.org/officeDocument/2006/relationships/image" Target="../media/image16.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5.svg"/><Relationship Id="rId30" Type="http://schemas.openxmlformats.org/officeDocument/2006/relationships/image" Target="../media/image15.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3.svg"/><Relationship Id="rId18" Type="http://schemas.openxmlformats.org/officeDocument/2006/relationships/image" Target="../media/image47.png"/><Relationship Id="rId3" Type="http://schemas.openxmlformats.org/officeDocument/2006/relationships/image" Target="../media/image1.jpeg"/><Relationship Id="rId7" Type="http://schemas.openxmlformats.org/officeDocument/2006/relationships/image" Target="../media/image17.svg"/><Relationship Id="rId12" Type="http://schemas.openxmlformats.org/officeDocument/2006/relationships/image" Target="../media/image45.png"/><Relationship Id="rId17" Type="http://schemas.openxmlformats.org/officeDocument/2006/relationships/image" Target="../media/image9.svg"/><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21.svg"/><Relationship Id="rId5" Type="http://schemas.openxmlformats.org/officeDocument/2006/relationships/image" Target="../media/image71.svg"/><Relationship Id="rId15" Type="http://schemas.openxmlformats.org/officeDocument/2006/relationships/image" Target="../media/image75.svg"/><Relationship Id="rId10" Type="http://schemas.openxmlformats.org/officeDocument/2006/relationships/image" Target="../media/image11.png"/><Relationship Id="rId4" Type="http://schemas.openxmlformats.org/officeDocument/2006/relationships/image" Target="../media/image44.png"/><Relationship Id="rId9" Type="http://schemas.openxmlformats.org/officeDocument/2006/relationships/image" Target="../media/image23.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38.svg"/><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tags" Target="../tags/tag13.xml"/><Relationship Id="rId6" Type="http://schemas.openxmlformats.org/officeDocument/2006/relationships/image" Target="../media/image20.png"/><Relationship Id="rId11" Type="http://schemas.openxmlformats.org/officeDocument/2006/relationships/image" Target="../media/image29.svg"/><Relationship Id="rId5" Type="http://schemas.openxmlformats.org/officeDocument/2006/relationships/image" Target="../media/image36.svg"/><Relationship Id="rId15" Type="http://schemas.openxmlformats.org/officeDocument/2006/relationships/image" Target="../media/image19.svg"/><Relationship Id="rId10" Type="http://schemas.openxmlformats.org/officeDocument/2006/relationships/image" Target="../media/image15.png"/><Relationship Id="rId19"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40.sv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image" Target="../media/image17.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17.svg"/><Relationship Id="rId20" Type="http://schemas.openxmlformats.org/officeDocument/2006/relationships/image" Target="../media/image42.svg"/><Relationship Id="rId1" Type="http://schemas.openxmlformats.org/officeDocument/2006/relationships/tags" Target="../tags/tag15.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image" Target="../media/image48.svg"/><Relationship Id="rId9" Type="http://schemas.openxmlformats.org/officeDocument/2006/relationships/image" Target="../media/image8.png"/><Relationship Id="rId1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54.png"/><Relationship Id="rId12"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56.jpeg"/><Relationship Id="rId1" Type="http://schemas.openxmlformats.org/officeDocument/2006/relationships/tags" Target="../tags/tag18.xml"/><Relationship Id="rId6" Type="http://schemas.openxmlformats.org/officeDocument/2006/relationships/image" Target="../media/image83.svg"/><Relationship Id="rId11" Type="http://schemas.openxmlformats.org/officeDocument/2006/relationships/image" Target="../media/image9.png"/><Relationship Id="rId5" Type="http://schemas.openxmlformats.org/officeDocument/2006/relationships/image" Target="../media/image53.png"/><Relationship Id="rId15" Type="http://schemas.openxmlformats.org/officeDocument/2006/relationships/image" Target="../media/image55.png"/><Relationship Id="rId10" Type="http://schemas.openxmlformats.org/officeDocument/2006/relationships/image" Target="../media/image19.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38.svg"/><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tags" Target="../tags/tag19.xml"/><Relationship Id="rId6" Type="http://schemas.openxmlformats.org/officeDocument/2006/relationships/image" Target="../media/image20.png"/><Relationship Id="rId11" Type="http://schemas.openxmlformats.org/officeDocument/2006/relationships/image" Target="../media/image29.svg"/><Relationship Id="rId5" Type="http://schemas.openxmlformats.org/officeDocument/2006/relationships/image" Target="../media/image36.svg"/><Relationship Id="rId15" Type="http://schemas.openxmlformats.org/officeDocument/2006/relationships/image" Target="../media/image19.svg"/><Relationship Id="rId10" Type="http://schemas.openxmlformats.org/officeDocument/2006/relationships/image" Target="../media/image15.png"/><Relationship Id="rId19"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40.svg"/><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18" Type="http://schemas.openxmlformats.org/officeDocument/2006/relationships/image" Target="../media/image58.png"/><Relationship Id="rId3" Type="http://schemas.openxmlformats.org/officeDocument/2006/relationships/image" Target="../media/image1.jpeg"/><Relationship Id="rId7" Type="http://schemas.openxmlformats.org/officeDocument/2006/relationships/image" Target="../media/image89.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0.xml"/><Relationship Id="rId6" Type="http://schemas.openxmlformats.org/officeDocument/2006/relationships/image" Target="../media/image57.png"/><Relationship Id="rId11"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svg"/><Relationship Id="rId1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5.svg"/><Relationship Id="rId5" Type="http://schemas.openxmlformats.org/officeDocument/2006/relationships/image" Target="../media/image33.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18"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89.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1.xml"/><Relationship Id="rId6" Type="http://schemas.openxmlformats.org/officeDocument/2006/relationships/image" Target="../media/image57.png"/><Relationship Id="rId11"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18" Type="http://schemas.openxmlformats.org/officeDocument/2006/relationships/image" Target="../media/image60.png"/><Relationship Id="rId3" Type="http://schemas.openxmlformats.org/officeDocument/2006/relationships/image" Target="../media/image1.jpeg"/><Relationship Id="rId7" Type="http://schemas.openxmlformats.org/officeDocument/2006/relationships/image" Target="../media/image89.svg"/><Relationship Id="rId12" Type="http://schemas.openxmlformats.org/officeDocument/2006/relationships/image" Target="../media/image10.png"/><Relationship Id="rId17" Type="http://schemas.openxmlformats.org/officeDocument/2006/relationships/image" Target="../media/image23.sv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2.xml"/><Relationship Id="rId6" Type="http://schemas.openxmlformats.org/officeDocument/2006/relationships/image" Target="../media/image57.png"/><Relationship Id="rId11"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94.svg"/><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1.png"/><Relationship Id="rId11" Type="http://schemas.openxmlformats.org/officeDocument/2006/relationships/image" Target="../media/image17.svg"/><Relationship Id="rId5" Type="http://schemas.openxmlformats.org/officeDocument/2006/relationships/image" Target="../media/image33.svg"/><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19.sv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38.svg"/><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tags" Target="../tags/tag24.xml"/><Relationship Id="rId6" Type="http://schemas.openxmlformats.org/officeDocument/2006/relationships/image" Target="../media/image20.png"/><Relationship Id="rId11" Type="http://schemas.openxmlformats.org/officeDocument/2006/relationships/image" Target="../media/image29.svg"/><Relationship Id="rId5" Type="http://schemas.openxmlformats.org/officeDocument/2006/relationships/image" Target="../media/image36.svg"/><Relationship Id="rId15" Type="http://schemas.openxmlformats.org/officeDocument/2006/relationships/image" Target="../media/image19.svg"/><Relationship Id="rId10" Type="http://schemas.openxmlformats.org/officeDocument/2006/relationships/image" Target="../media/image15.png"/><Relationship Id="rId19"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40.svg"/><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6.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slideLayout" Target="../slideLayouts/slideLayout7.xml"/><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7.svg"/><Relationship Id="rId1" Type="http://schemas.openxmlformats.org/officeDocument/2006/relationships/tags" Target="../tags/tag26.xml"/><Relationship Id="rId6" Type="http://schemas.openxmlformats.org/officeDocument/2006/relationships/image" Target="../media/image3.png"/><Relationship Id="rId11" Type="http://schemas.openxmlformats.org/officeDocument/2006/relationships/image" Target="../media/image9.svg"/><Relationship Id="rId24" Type="http://schemas.openxmlformats.org/officeDocument/2006/relationships/image" Target="../media/image12.png"/><Relationship Id="rId32" Type="http://schemas.openxmlformats.org/officeDocument/2006/relationships/image" Target="../media/image16.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7.svg"/><Relationship Id="rId31" Type="http://schemas.openxmlformats.org/officeDocument/2006/relationships/image" Target="../media/image98.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5.svg"/><Relationship Id="rId30" Type="http://schemas.openxmlformats.org/officeDocument/2006/relationships/image" Target="../media/image64.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18" Type="http://schemas.openxmlformats.org/officeDocument/2006/relationships/image" Target="../media/image23.png"/><Relationship Id="rId3" Type="http://schemas.openxmlformats.org/officeDocument/2006/relationships/image" Target="../media/image1.jpeg"/><Relationship Id="rId21" Type="http://schemas.openxmlformats.org/officeDocument/2006/relationships/image" Target="../media/image46.svg"/><Relationship Id="rId7" Type="http://schemas.openxmlformats.org/officeDocument/2006/relationships/image" Target="../media/image38.svg"/><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slideLayout" Target="../slideLayouts/slideLayout7.xml"/><Relationship Id="rId16" Type="http://schemas.openxmlformats.org/officeDocument/2006/relationships/image" Target="../media/image9.png"/><Relationship Id="rId20" Type="http://schemas.openxmlformats.org/officeDocument/2006/relationships/image" Target="../media/image24.png"/><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29.svg"/><Relationship Id="rId5" Type="http://schemas.openxmlformats.org/officeDocument/2006/relationships/image" Target="../media/image36.svg"/><Relationship Id="rId15" Type="http://schemas.openxmlformats.org/officeDocument/2006/relationships/image" Target="../media/image42.svg"/><Relationship Id="rId10" Type="http://schemas.openxmlformats.org/officeDocument/2006/relationships/image" Target="../media/image15.png"/><Relationship Id="rId19" Type="http://schemas.openxmlformats.org/officeDocument/2006/relationships/image" Target="../media/image44.svg"/><Relationship Id="rId4" Type="http://schemas.openxmlformats.org/officeDocument/2006/relationships/image" Target="../media/image19.png"/><Relationship Id="rId9" Type="http://schemas.openxmlformats.org/officeDocument/2006/relationships/image" Target="../media/image40.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17.svg"/><Relationship Id="rId20" Type="http://schemas.openxmlformats.org/officeDocument/2006/relationships/image" Target="../media/image42.svg"/><Relationship Id="rId1" Type="http://schemas.openxmlformats.org/officeDocument/2006/relationships/tags" Target="../tags/tag5.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image" Target="../media/image48.svg"/><Relationship Id="rId9" Type="http://schemas.openxmlformats.org/officeDocument/2006/relationships/image" Target="../media/image8.png"/><Relationship Id="rId14" Type="http://schemas.openxmlformats.org/officeDocument/2006/relationships/image" Target="../media/image52.sv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17.svg"/><Relationship Id="rId20" Type="http://schemas.openxmlformats.org/officeDocument/2006/relationships/image" Target="../media/image42.svg"/><Relationship Id="rId1" Type="http://schemas.openxmlformats.org/officeDocument/2006/relationships/tags" Target="../tags/tag9.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5.svg"/><Relationship Id="rId19" Type="http://schemas.openxmlformats.org/officeDocument/2006/relationships/image" Target="../media/image22.png"/><Relationship Id="rId4" Type="http://schemas.openxmlformats.org/officeDocument/2006/relationships/image" Target="../media/image48.svg"/><Relationship Id="rId9" Type="http://schemas.openxmlformats.org/officeDocument/2006/relationships/image" Target="../media/image8.pn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774775" y="3786343"/>
            <a:ext cx="12553091" cy="1846659"/>
          </a:xfrm>
          <a:prstGeom prst="rect">
            <a:avLst/>
          </a:prstGeom>
        </p:spPr>
        <p:txBody>
          <a:bodyPr lIns="0" tIns="0" rIns="0" bIns="0" rtlCol="0" anchor="t">
            <a:spAutoFit/>
          </a:bodyPr>
          <a:lstStyle/>
          <a:p>
            <a:pPr algn="ctr"/>
            <a:r>
              <a:rPr lang="en-US" sz="6000" b="1" i="1" spc="783" dirty="0">
                <a:solidFill>
                  <a:srgbClr val="00AD9C"/>
                </a:solidFill>
                <a:latin typeface="Arial" panose="020B0604020202020204" pitchFamily="34" charset="0"/>
                <a:cs typeface="Arial" panose="020B0604020202020204" pitchFamily="34" charset="0"/>
              </a:rPr>
              <a:t>BÀI 22</a:t>
            </a:r>
          </a:p>
          <a:p>
            <a:pPr algn="ctr"/>
            <a:r>
              <a:rPr lang="en-US" sz="6000" b="1" i="1" spc="783" dirty="0">
                <a:solidFill>
                  <a:srgbClr val="00AD9C"/>
                </a:solidFill>
                <a:latin typeface="Arial" panose="020B0604020202020204" pitchFamily="34" charset="0"/>
                <a:cs typeface="Arial" panose="020B0604020202020204" pitchFamily="34" charset="0"/>
              </a:rPr>
              <a:t>MẠCH ĐIỆN ĐƠN GIẢN</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TextBox 25"/>
          <p:cNvSpPr txBox="1"/>
          <p:nvPr/>
        </p:nvSpPr>
        <p:spPr>
          <a:xfrm>
            <a:off x="5415711" y="6681890"/>
            <a:ext cx="6495075" cy="384721"/>
          </a:xfrm>
          <a:prstGeom prst="rect">
            <a:avLst/>
          </a:prstGeom>
        </p:spPr>
        <p:txBody>
          <a:bodyPr lIns="0" tIns="0" rIns="0" bIns="0" rtlCol="0" anchor="t">
            <a:spAutoFit/>
          </a:bodyPr>
          <a:lstStyle/>
          <a:p>
            <a:pPr algn="ctr">
              <a:lnSpc>
                <a:spcPts val="2971"/>
              </a:lnSpc>
              <a:spcBef>
                <a:spcPct val="0"/>
              </a:spcBef>
            </a:pPr>
            <a:r>
              <a:rPr lang="en-US" sz="2971" b="1" spc="374" dirty="0">
                <a:solidFill>
                  <a:srgbClr val="00030A"/>
                </a:solidFill>
                <a:latin typeface="Arial" panose="020B0604020202020204" pitchFamily="34" charset="0"/>
                <a:cs typeface="Arial" panose="020B0604020202020204" pitchFamily="34" charset="0"/>
              </a:rPr>
              <a:t>(2 </a:t>
            </a:r>
            <a:r>
              <a:rPr lang="en-US" sz="2971" b="1" spc="374" dirty="0" err="1">
                <a:solidFill>
                  <a:srgbClr val="00030A"/>
                </a:solidFill>
                <a:latin typeface="Arial" panose="020B0604020202020204" pitchFamily="34" charset="0"/>
                <a:cs typeface="Arial" panose="020B0604020202020204" pitchFamily="34" charset="0"/>
              </a:rPr>
              <a:t>tiết</a:t>
            </a:r>
            <a:r>
              <a:rPr lang="en-US" sz="2971" b="1" spc="374" dirty="0">
                <a:solidFill>
                  <a:srgbClr val="00030A"/>
                </a:solidFill>
                <a:latin typeface="Arial" panose="020B0604020202020204" pitchFamily="34" charset="0"/>
                <a:cs typeface="Arial" panose="020B0604020202020204" pitchFamily="34" charset="0"/>
              </a:rPr>
              <a:t>)</a:t>
            </a:r>
          </a:p>
        </p:txBody>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9" name="Freeform 59"/>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997969838"/>
              </p:ext>
            </p:extLst>
          </p:nvPr>
        </p:nvGraphicFramePr>
        <p:xfrm>
          <a:off x="685800" y="114300"/>
          <a:ext cx="17221200" cy="10159747"/>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tắc</a:t>
                      </a:r>
                      <a:r>
                        <a:rPr lang="en-US" sz="2400" dirty="0">
                          <a:solidFill>
                            <a:schemeClr val="tx1"/>
                          </a:solidFill>
                          <a:effectLst/>
                          <a:latin typeface="Arial" panose="020B0604020202020204" pitchFamily="34" charset="0"/>
                          <a:cs typeface="Arial" panose="020B0604020202020204" pitchFamily="34" charset="0"/>
                        </a:rPr>
                        <a:t>       3.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4.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14854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dirty="0" err="1">
                          <a:solidFill>
                            <a:schemeClr val="tx1"/>
                          </a:solidFill>
                          <a:effectLst/>
                          <a:latin typeface="Arial" panose="020B0604020202020204" pitchFamily="34" charset="0"/>
                          <a:cs typeface="Arial" panose="020B0604020202020204" pitchFamily="34" charset="0"/>
                        </a:rPr>
                        <a:t>Nguyên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xem</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tóc</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đứt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hỏng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a:lnSpc>
                          <a:spcPct val="150000"/>
                        </a:lnSpc>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chốt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cắm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chặt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khác</a:t>
                      </a:r>
                      <a:r>
                        <a:rPr lang="en-US" sz="2400" dirty="0">
                          <a:solidFill>
                            <a:schemeClr val="tx1"/>
                          </a:solidFill>
                          <a:effectLst/>
                          <a:latin typeface="Arial" panose="020B0604020202020204" pitchFamily="34" charset="0"/>
                          <a:cs typeface="Arial" panose="020B0604020202020204" pitchFamily="34" charset="0"/>
                        </a:rPr>
                        <a:t>.</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4" name="Picture 3" descr="Dòng điện cung cấp bởi pin hoặc acquy có chiều không đổi gọi là dòng điện một chiều">
            <a:extLst>
              <a:ext uri="{FF2B5EF4-FFF2-40B4-BE49-F238E27FC236}">
                <a16:creationId xmlns:a16="http://schemas.microsoft.com/office/drawing/2014/main" id="{363C797A-0346-4A0E-A7E7-FFB6068075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667500"/>
            <a:ext cx="8763000" cy="3316266"/>
          </a:xfrm>
          <a:prstGeom prst="rect">
            <a:avLst/>
          </a:prstGeom>
          <a:noFill/>
          <a:ln>
            <a:noFill/>
          </a:ln>
        </p:spPr>
      </p:pic>
      <p:pic>
        <p:nvPicPr>
          <p:cNvPr id="5" name="Picture 4">
            <a:extLst>
              <a:ext uri="{FF2B5EF4-FFF2-40B4-BE49-F238E27FC236}">
                <a16:creationId xmlns:a16="http://schemas.microsoft.com/office/drawing/2014/main" id="{6BF03F70-9007-4B83-A5A2-1B2DA09F40CD}"/>
              </a:ext>
            </a:extLst>
          </p:cNvPr>
          <p:cNvPicPr>
            <a:picLocks noChangeAspect="1"/>
          </p:cNvPicPr>
          <p:nvPr/>
        </p:nvPicPr>
        <p:blipFill>
          <a:blip r:embed="rId5"/>
          <a:stretch>
            <a:fillRect/>
          </a:stretch>
        </p:blipFill>
        <p:spPr>
          <a:xfrm>
            <a:off x="11277599" y="723900"/>
            <a:ext cx="3046771" cy="1409700"/>
          </a:xfrm>
          <a:prstGeom prst="rect">
            <a:avLst/>
          </a:prstGeom>
        </p:spPr>
      </p:pic>
    </p:spTree>
    <p:custDataLst>
      <p:tags r:id="rId1"/>
    </p:custDataLst>
    <p:extLst>
      <p:ext uri="{BB962C8B-B14F-4D97-AF65-F5344CB8AC3E}">
        <p14:creationId xmlns:p14="http://schemas.microsoft.com/office/powerpoint/2010/main" val="81971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0" y="729838"/>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446287" y="5272322"/>
            <a:ext cx="13145335" cy="2031325"/>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Quy ước: chiều dòng điện trong mạch kín là chiều từ cực dương của nguồn điện qua dây nối và các dụng cụ tiêu thụ điện tới cực âm của nguồn điện. </a:t>
            </a:r>
          </a:p>
        </p:txBody>
      </p:sp>
      <p:sp>
        <p:nvSpPr>
          <p:cNvPr id="18" name="TextBox 18"/>
          <p:cNvSpPr txBox="1"/>
          <p:nvPr/>
        </p:nvSpPr>
        <p:spPr>
          <a:xfrm>
            <a:off x="3112396" y="1547120"/>
            <a:ext cx="6028963" cy="846386"/>
          </a:xfrm>
          <a:prstGeom prst="rect">
            <a:avLst/>
          </a:prstGeom>
        </p:spPr>
        <p:txBody>
          <a:bodyPr lIns="0" tIns="0" rIns="0" bIns="0" rtlCol="0" anchor="t">
            <a:spAutoFit/>
          </a:bodyPr>
          <a:lstStyle/>
          <a:p>
            <a:pPr>
              <a:lnSpc>
                <a:spcPts val="6599"/>
              </a:lnSpc>
            </a:pPr>
            <a:r>
              <a:rPr lang="en-US" sz="7200" spc="181" dirty="0">
                <a:solidFill>
                  <a:srgbClr val="00AD9C"/>
                </a:solidFill>
                <a:latin typeface="Arial" panose="020B0604020202020204" pitchFamily="34" charset="0"/>
                <a:cs typeface="Arial" panose="020B0604020202020204" pitchFamily="34" charset="0"/>
              </a:rPr>
              <a:t>KẾT LUẬN:</a:t>
            </a:r>
          </a:p>
        </p:txBody>
      </p:sp>
      <p:sp>
        <p:nvSpPr>
          <p:cNvPr id="19" name="TextBox 19"/>
          <p:cNvSpPr txBox="1"/>
          <p:nvPr/>
        </p:nvSpPr>
        <p:spPr>
          <a:xfrm>
            <a:off x="2470290" y="3461337"/>
            <a:ext cx="13145335" cy="1354217"/>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Mạch điện đơn giản gồm nguồn điện, dây nối, công tắc, và các thiết bị tiêu thụ năng lượng điện.</a:t>
            </a:r>
          </a:p>
        </p:txBody>
      </p:sp>
      <p:grpSp>
        <p:nvGrpSpPr>
          <p:cNvPr id="23" name="Group 23"/>
          <p:cNvGrpSpPr/>
          <p:nvPr/>
        </p:nvGrpSpPr>
        <p:grpSpPr>
          <a:xfrm>
            <a:off x="17459967" y="7123861"/>
            <a:ext cx="229651" cy="22965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5" name="Freeform 25"/>
          <p:cNvSpPr/>
          <p:nvPr/>
        </p:nvSpPr>
        <p:spPr>
          <a:xfrm>
            <a:off x="1997324" y="9199366"/>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Freeform 26"/>
          <p:cNvSpPr/>
          <p:nvPr/>
        </p:nvSpPr>
        <p:spPr>
          <a:xfrm>
            <a:off x="17211222" y="641341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7" name="Group 27"/>
          <p:cNvGrpSpPr>
            <a:grpSpLocks noChangeAspect="1"/>
          </p:cNvGrpSpPr>
          <p:nvPr/>
        </p:nvGrpSpPr>
        <p:grpSpPr>
          <a:xfrm rot="1990763">
            <a:off x="17306832" y="1449253"/>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a:off x="548722" y="6812751"/>
            <a:ext cx="568596" cy="50966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30"/>
          <p:cNvSpPr/>
          <p:nvPr/>
        </p:nvSpPr>
        <p:spPr>
          <a:xfrm rot="3052269">
            <a:off x="17372950" y="92834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31"/>
          <p:cNvSpPr/>
          <p:nvPr/>
        </p:nvSpPr>
        <p:spPr>
          <a:xfrm rot="-331895">
            <a:off x="14975964" y="7258101"/>
            <a:ext cx="1801985" cy="2095331"/>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32"/>
          <p:cNvSpPr/>
          <p:nvPr/>
        </p:nvSpPr>
        <p:spPr>
          <a:xfrm>
            <a:off x="-731899" y="7440321"/>
            <a:ext cx="2374268" cy="2838799"/>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rot="-1056088">
            <a:off x="15923713" y="-627653"/>
            <a:ext cx="3735971" cy="1107206"/>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Freeform 34"/>
          <p:cNvSpPr/>
          <p:nvPr/>
        </p:nvSpPr>
        <p:spPr>
          <a:xfrm>
            <a:off x="1803051" y="947029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Freeform 35"/>
          <p:cNvSpPr/>
          <p:nvPr/>
        </p:nvSpPr>
        <p:spPr>
          <a:xfrm>
            <a:off x="13274410" y="878651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6" name="Freeform 36"/>
          <p:cNvSpPr/>
          <p:nvPr/>
        </p:nvSpPr>
        <p:spPr>
          <a:xfrm>
            <a:off x="16642626" y="970380"/>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7" name="Freeform 37"/>
          <p:cNvSpPr/>
          <p:nvPr/>
        </p:nvSpPr>
        <p:spPr>
          <a:xfrm>
            <a:off x="12204577" y="855048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38" name="Group 38"/>
          <p:cNvGrpSpPr>
            <a:grpSpLocks noChangeAspect="1"/>
          </p:cNvGrpSpPr>
          <p:nvPr/>
        </p:nvGrpSpPr>
        <p:grpSpPr>
          <a:xfrm rot="1990763">
            <a:off x="16178558" y="878347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0" name="Picture 39"/>
          <p:cNvPicPr>
            <a:picLocks noChangeAspect="1"/>
          </p:cNvPicPr>
          <p:nvPr/>
        </p:nvPicPr>
        <p:blipFill>
          <a:blip r:embed="rId18"/>
          <a:stretch>
            <a:fillRect/>
          </a:stretch>
        </p:blipFill>
        <p:spPr>
          <a:xfrm>
            <a:off x="688633" y="707457"/>
            <a:ext cx="2067140" cy="2294359"/>
          </a:xfrm>
          <a:prstGeom prst="rect">
            <a:avLst/>
          </a:prstGeom>
        </p:spPr>
      </p:pic>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23446"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2731136"/>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02</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912235" y="5096099"/>
            <a:ext cx="10456965" cy="3139321"/>
          </a:xfrm>
          <a:prstGeom prst="rect">
            <a:avLst/>
          </a:prstGeom>
          <a:noFill/>
        </p:spPr>
        <p:txBody>
          <a:bodyPr wrap="square" rtlCol="0">
            <a:spAutoFit/>
          </a:bodyPr>
          <a:lstStyle/>
          <a:p>
            <a:r>
              <a:rPr lang="en-US" sz="6600" b="1" dirty="0">
                <a:solidFill>
                  <a:srgbClr val="009999"/>
                </a:solidFill>
                <a:latin typeface="Arial" panose="020B0604020202020204" pitchFamily="34" charset="0"/>
                <a:cs typeface="Arial" panose="020B0604020202020204" pitchFamily="34" charset="0"/>
              </a:rPr>
              <a:t>CÔNG DỤNG CỦA CẦU CHÌ, CẦU DAO, RƠLE VÀ CHUÔNG ĐIỆN</a:t>
            </a:r>
            <a:endParaRPr lang="vi-VN" sz="6600" b="1" dirty="0">
              <a:solidFill>
                <a:srgbClr val="009999"/>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TextBox 21"/>
          <p:cNvSpPr txBox="1"/>
          <p:nvPr/>
        </p:nvSpPr>
        <p:spPr>
          <a:xfrm>
            <a:off x="1199723" y="751448"/>
            <a:ext cx="9163135" cy="1661993"/>
          </a:xfrm>
          <a:prstGeom prst="rect">
            <a:avLst/>
          </a:prstGeom>
        </p:spPr>
        <p:txBody>
          <a:bodyPr wrap="square" lIns="0" tIns="0" rIns="0" bIns="0" rtlCol="0" anchor="t">
            <a:spAutoFit/>
          </a:bodyPr>
          <a:lstStyle/>
          <a:p>
            <a:r>
              <a:rPr lang="vi-VN" sz="3600" dirty="0"/>
              <a:t>- Do nhiều nguyên nhân, dòng điện tăng lên đột ngột mạch điện bị cháy, gây hỏa hoạn → chập điện → hư hại</a:t>
            </a:r>
            <a:r>
              <a:rPr lang="en-US" sz="3600" dirty="0"/>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a:t>
            </a:r>
            <a:endParaRPr lang="en-US" sz="3600" dirty="0">
              <a:solidFill>
                <a:srgbClr val="003933"/>
              </a:solidFill>
              <a:latin typeface="Arial" panose="020B0604020202020204" pitchFamily="34" charset="0"/>
              <a:cs typeface="Arial" panose="020B0604020202020204" pitchFamily="34" charset="0"/>
            </a:endParaRPr>
          </a:p>
        </p:txBody>
      </p:sp>
      <p:sp>
        <p:nvSpPr>
          <p:cNvPr id="22" name="TextBox 22"/>
          <p:cNvSpPr txBox="1"/>
          <p:nvPr/>
        </p:nvSpPr>
        <p:spPr>
          <a:xfrm>
            <a:off x="1228040" y="3624976"/>
            <a:ext cx="9476837" cy="1107996"/>
          </a:xfrm>
          <a:prstGeom prst="rect">
            <a:avLst/>
          </a:prstGeom>
        </p:spPr>
        <p:txBody>
          <a:bodyPr wrap="square" lIns="0" tIns="0" rIns="0" bIns="0" rtlCol="0" anchor="t">
            <a:spAutoFit/>
          </a:bodyPr>
          <a:lstStyle/>
          <a:p>
            <a:r>
              <a:rPr lang="en-US" sz="3600" dirty="0">
                <a:latin typeface="Arial" panose="020B0604020202020204" pitchFamily="34" charset="0"/>
                <a:cs typeface="Arial" panose="020B0604020202020204" pitchFamily="34" charset="0"/>
              </a:rPr>
              <a:t>- Mạch điện có các thiết bị an toàn để giữ an toàn cho người và thiết bị:</a:t>
            </a:r>
            <a:endParaRPr lang="vi-VN" sz="3600" dirty="0">
              <a:latin typeface="Arial" panose="020B0604020202020204" pitchFamily="34" charset="0"/>
              <a:cs typeface="Arial" panose="020B0604020202020204" pitchFamily="34" charset="0"/>
            </a:endParaRPr>
          </a:p>
        </p:txBody>
      </p:sp>
      <p:grpSp>
        <p:nvGrpSpPr>
          <p:cNvPr id="25" name="Group 25"/>
          <p:cNvGrpSpPr/>
          <p:nvPr/>
        </p:nvGrpSpPr>
        <p:grpSpPr>
          <a:xfrm>
            <a:off x="17324840" y="3740747"/>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8" name="Freeform 28"/>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2" name="Picture 31"/>
          <p:cNvPicPr>
            <a:picLocks noChangeAspect="1"/>
          </p:cNvPicPr>
          <p:nvPr/>
        </p:nvPicPr>
        <p:blipFill>
          <a:blip r:embed="rId6"/>
          <a:stretch>
            <a:fillRect/>
          </a:stretch>
        </p:blipFill>
        <p:spPr>
          <a:xfrm>
            <a:off x="10783326" y="591506"/>
            <a:ext cx="6909497" cy="4320254"/>
          </a:xfrm>
          <a:prstGeom prst="rect">
            <a:avLst/>
          </a:prstGeom>
          <a:ln w="12700">
            <a:solidFill>
              <a:schemeClr val="tx1"/>
            </a:solidFill>
          </a:ln>
        </p:spPr>
      </p:pic>
      <p:pic>
        <p:nvPicPr>
          <p:cNvPr id="33" name="Picture 32"/>
          <p:cNvPicPr>
            <a:picLocks noChangeAspect="1"/>
          </p:cNvPicPr>
          <p:nvPr/>
        </p:nvPicPr>
        <p:blipFill>
          <a:blip r:embed="rId7"/>
          <a:stretch>
            <a:fillRect/>
          </a:stretch>
        </p:blipFill>
        <p:spPr>
          <a:xfrm>
            <a:off x="1715242" y="5003149"/>
            <a:ext cx="14625744" cy="4636151"/>
          </a:xfrm>
          <a:prstGeom prst="rect">
            <a:avLst/>
          </a:prstGeom>
        </p:spPr>
      </p:pic>
    </p:spTree>
    <p:custDataLst>
      <p:tags r:id="rId1"/>
    </p:custDataLst>
    <p:extLst>
      <p:ext uri="{BB962C8B-B14F-4D97-AF65-F5344CB8AC3E}">
        <p14:creationId xmlns:p14="http://schemas.microsoft.com/office/powerpoint/2010/main" val="350167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754326"/>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tìm</a:t>
            </a:r>
            <a:r>
              <a:rPr lang="en-US" sz="3600" dirty="0">
                <a:latin typeface="Arial" pitchFamily="34" charset="0"/>
                <a:cs typeface="Arial" pitchFamily="34" charset="0"/>
              </a:rPr>
              <a:t> </a:t>
            </a:r>
            <a:r>
              <a:rPr lang="en-US" sz="3600" dirty="0" err="1">
                <a:latin typeface="Arial" pitchFamily="34" charset="0"/>
                <a:cs typeface="Arial" pitchFamily="34" charset="0"/>
              </a:rPr>
              <a:t>hiểu</a:t>
            </a:r>
            <a:r>
              <a:rPr lang="en-US" sz="3600" dirty="0">
                <a:latin typeface="Arial" pitchFamily="34" charset="0"/>
                <a:cs typeface="Arial" pitchFamily="34" charset="0"/>
              </a:rPr>
              <a:t> </a:t>
            </a:r>
            <a:r>
              <a:rPr lang="en-US" sz="3600" dirty="0" err="1">
                <a:latin typeface="Arial" pitchFamily="34" charset="0"/>
                <a:cs typeface="Arial" pitchFamily="34" charset="0"/>
              </a:rPr>
              <a:t>về</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chì</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dao</a:t>
            </a:r>
            <a:r>
              <a:rPr lang="en-US" sz="3600" dirty="0">
                <a:latin typeface="Arial" pitchFamily="34" charset="0"/>
                <a:cs typeface="Arial" pitchFamily="34" charset="0"/>
              </a:rPr>
              <a:t>, </a:t>
            </a:r>
            <a:r>
              <a:rPr lang="en-US" sz="3600" dirty="0" err="1">
                <a:latin typeface="Arial" pitchFamily="34" charset="0"/>
                <a:cs typeface="Arial" pitchFamily="34" charset="0"/>
              </a:rPr>
              <a:t>chuông</a:t>
            </a:r>
            <a:r>
              <a:rPr lang="en-US" sz="3600" dirty="0">
                <a:latin typeface="Arial" pitchFamily="34" charset="0"/>
                <a:cs typeface="Arial" pitchFamily="34" charset="0"/>
              </a:rPr>
              <a:t> </a:t>
            </a:r>
            <a:r>
              <a:rPr lang="en-US" sz="3600" dirty="0" err="1">
                <a:latin typeface="Arial" pitchFamily="34" charset="0"/>
                <a:cs typeface="Arial" pitchFamily="34" charset="0"/>
              </a:rPr>
              <a:t>điện</a:t>
            </a:r>
            <a:r>
              <a:rPr lang="en-US" sz="3600" dirty="0">
                <a:latin typeface="Arial" pitchFamily="34" charset="0"/>
                <a:cs typeface="Arial" pitchFamily="34" charset="0"/>
              </a:rPr>
              <a:t>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3.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custDataLst>
      <p:tags r:id="rId1"/>
    </p:custDataLst>
    <p:extLst>
      <p:ext uri="{BB962C8B-B14F-4D97-AF65-F5344CB8AC3E}">
        <p14:creationId xmlns:p14="http://schemas.microsoft.com/office/powerpoint/2010/main" val="142698961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4166110277"/>
              </p:ext>
            </p:extLst>
          </p:nvPr>
        </p:nvGraphicFramePr>
        <p:xfrm>
          <a:off x="570168" y="293094"/>
          <a:ext cx="17236008" cy="987504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4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400">
                          <a:solidFill>
                            <a:schemeClr val="tx1"/>
                          </a:solidFill>
                          <a:effectLst/>
                          <a:latin typeface="Arial" panose="020B0604020202020204" pitchFamily="34" charset="0"/>
                          <a:cs typeface="Arial" panose="020B0604020202020204" pitchFamily="34" charset="0"/>
                        </a:rPr>
                        <a:t>Tên thiết bị</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chì</a:t>
                      </a:r>
                      <a:r>
                        <a:rPr lang="en-US" sz="2400" dirty="0">
                          <a:solidFill>
                            <a:schemeClr val="tx1"/>
                          </a:solidFill>
                          <a:effectLst/>
                          <a:latin typeface="Arial" panose="020B0604020202020204" pitchFamily="34" charset="0"/>
                          <a:cs typeface="Arial" panose="020B0604020202020204" pitchFamily="34" charset="0"/>
                        </a:rPr>
                        <a:t> </a:t>
                      </a: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tự</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950638">
                <a:tc>
                  <a:txBody>
                    <a:bodyPr/>
                    <a:lstStyle/>
                    <a:p>
                      <a:r>
                        <a:rPr lang="en-US" sz="2400" dirty="0" err="1">
                          <a:solidFill>
                            <a:schemeClr val="tx1"/>
                          </a:solidFill>
                          <a:effectLst/>
                          <a:latin typeface="Arial" panose="020B0604020202020204" pitchFamily="34" charset="0"/>
                          <a:cs typeface="Arial" panose="020B0604020202020204" pitchFamily="34" charset="0"/>
                        </a:rPr>
                        <a:t>Rơle</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a:lnSpc>
                          <a:spcPct val="115000"/>
                        </a:lnSpc>
                        <a:spcAft>
                          <a:spcPts val="50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rơ</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le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lắp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trí</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61341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466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1217020860"/>
              </p:ext>
            </p:extLst>
          </p:nvPr>
        </p:nvGraphicFramePr>
        <p:xfrm>
          <a:off x="570168" y="293094"/>
          <a:ext cx="17236008" cy="981408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800" dirty="0" err="1">
                          <a:solidFill>
                            <a:schemeClr val="tx1"/>
                          </a:solidFill>
                          <a:effectLst/>
                          <a:latin typeface="Arial" panose="020B0604020202020204" pitchFamily="34" charset="0"/>
                          <a:cs typeface="Arial" panose="020B0604020202020204" pitchFamily="34" charset="0"/>
                        </a:rPr>
                        <a:t>Tên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chemeClr val="tx1"/>
                          </a:solidFill>
                          <a:effectLst/>
                          <a:latin typeface="Arial" panose="020B0604020202020204" pitchFamily="34" charset="0"/>
                          <a:cs typeface="Arial" panose="020B0604020202020204" pitchFamily="34" charset="0"/>
                        </a:rPr>
                        <a:t>Công</a:t>
                      </a:r>
                      <a:r>
                        <a:rPr lang="en-US" sz="2800" b="1" dirty="0">
                          <a:solidFill>
                            <a:schemeClr val="tx1"/>
                          </a:solidFill>
                          <a:effectLst/>
                          <a:latin typeface="Arial" panose="020B0604020202020204" pitchFamily="34" charset="0"/>
                          <a:cs typeface="Arial" panose="020B0604020202020204" pitchFamily="34" charset="0"/>
                        </a:rPr>
                        <a:t> </a:t>
                      </a:r>
                      <a:r>
                        <a:rPr lang="en-US" sz="2800" b="1" dirty="0" err="1">
                          <a:solidFill>
                            <a:schemeClr val="tx1"/>
                          </a:solidFill>
                          <a:effectLst/>
                          <a:latin typeface="Arial" panose="020B0604020202020204" pitchFamily="34" charset="0"/>
                          <a:cs typeface="Arial" panose="020B0604020202020204" pitchFamily="34" charset="0"/>
                        </a:rPr>
                        <a:t>dụng</a:t>
                      </a:r>
                      <a:endPar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r>
                        <a:rPr lang="en-US" sz="2800" dirty="0">
                          <a:solidFill>
                            <a:schemeClr val="tx1"/>
                          </a:solidFill>
                          <a:effectLst/>
                          <a:latin typeface="Arial" panose="020B0604020202020204" pitchFamily="34" charset="0"/>
                          <a:cs typeface="Arial" panose="020B0604020202020204" pitchFamily="34" charset="0"/>
                        </a:rPr>
                        <a:t> </a:t>
                      </a: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r>
                        <a:rPr lang="en-US" sz="2800" dirty="0">
                          <a:solidFill>
                            <a:schemeClr val="tx1"/>
                          </a:solidFill>
                          <a:effectLst/>
                          <a:latin typeface="Arial" panose="020B0604020202020204" pitchFamily="34" charset="0"/>
                          <a:cs typeface="Arial" panose="020B0604020202020204" pitchFamily="34" charset="0"/>
                        </a:rPr>
                        <a:t> an </a:t>
                      </a:r>
                      <a:r>
                        <a:rPr lang="en-US" sz="2800" dirty="0" err="1">
                          <a:solidFill>
                            <a:schemeClr val="tx1"/>
                          </a:solidFill>
                          <a:effectLst/>
                          <a:latin typeface="Arial" panose="020B0604020202020204" pitchFamily="34" charset="0"/>
                          <a:cs typeface="Arial" panose="020B0604020202020204" pitchFamily="34" charset="0"/>
                        </a:rPr>
                        <a:t>toàn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Đưa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trong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endParaRPr lang="en-US" sz="2800" dirty="0">
                        <a:solidFill>
                          <a:schemeClr val="tx1"/>
                        </a:solidFill>
                        <a:effectLst/>
                        <a:latin typeface="Arial" panose="020B0604020202020204" pitchFamily="34" charset="0"/>
                        <a:cs typeface="Arial" panose="020B0604020202020204" pitchFamily="34" charset="0"/>
                      </a:endParaRPr>
                    </a:p>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có</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tác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dụng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635075">
                <a:tc>
                  <a:txBody>
                    <a:bodyPr/>
                    <a:lstStyle/>
                    <a:p>
                      <a:r>
                        <a:rPr lang="en-US" sz="2800" dirty="0" err="1">
                          <a:solidFill>
                            <a:schemeClr val="tx1"/>
                          </a:solidFill>
                          <a:effectLst/>
                          <a:latin typeface="Arial" panose="020B0604020202020204" pitchFamily="34" charset="0"/>
                          <a:cs typeface="Arial" panose="020B0604020202020204" pitchFamily="34" charset="0"/>
                        </a:rPr>
                        <a:t>Rơle</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Rơle</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hoạt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một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công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tắc</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Đóng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ngắt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lắp</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60579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668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4000"/>
          </a:blip>
          <a:srcRect l="-25046" t="21875" r="-25046" b="21875"/>
          <a:stretch>
            <a:fillRect/>
          </a:stretch>
        </p:blipFill>
        <p:spPr>
          <a:xfrm>
            <a:off x="1862241" y="-342502"/>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41674" y="1098778"/>
            <a:ext cx="2835745" cy="528286"/>
          </a:xfrm>
          <a:prstGeom prst="rect">
            <a:avLst/>
          </a:prstGeom>
          <a:solidFill>
            <a:schemeClr val="accent6">
              <a:lumMod val="20000"/>
              <a:lumOff val="80000"/>
            </a:schemeClr>
          </a:solidFill>
        </p:spPr>
        <p:txBody>
          <a:bodyPr wrap="square" lIns="0" tIns="0" rIns="0" bIns="0" rtlCol="0" anchor="t">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CÂU HỎI:</a:t>
            </a:r>
          </a:p>
        </p:txBody>
      </p:sp>
      <p:sp>
        <p:nvSpPr>
          <p:cNvPr id="20" name="TextBox 20"/>
          <p:cNvSpPr txBox="1"/>
          <p:nvPr/>
        </p:nvSpPr>
        <p:spPr>
          <a:xfrm>
            <a:off x="1188434" y="3390966"/>
            <a:ext cx="8377650"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Trả lời:   Vì nó có nhiều ưu điểm hơn, tự đóng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ngắt</a:t>
            </a:r>
            <a:r>
              <a:rPr lang="en-US" sz="3600" dirty="0">
                <a:latin typeface="Arial" panose="020B0604020202020204" pitchFamily="34" charset="0"/>
                <a:cs typeface="Arial" panose="020B0604020202020204" pitchFamily="34" charset="0"/>
              </a:rPr>
              <a:t> mạch điện khi cần thiết.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Rơle</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nhiều loại:</a:t>
            </a:r>
            <a:endParaRPr lang="vi-VN" sz="3600" dirty="0">
              <a:latin typeface="Arial" panose="020B0604020202020204" pitchFamily="34" charset="0"/>
              <a:cs typeface="Arial" panose="020B0604020202020204" pitchFamily="34" charset="0"/>
            </a:endParaRPr>
          </a:p>
        </p:txBody>
      </p:sp>
      <p:sp>
        <p:nvSpPr>
          <p:cNvPr id="21" name="TextBox 21"/>
          <p:cNvSpPr txBox="1"/>
          <p:nvPr/>
        </p:nvSpPr>
        <p:spPr>
          <a:xfrm>
            <a:off x="1229502" y="5309393"/>
            <a:ext cx="8336582"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đóng công tác mạch ở vị trí 1 và vị trí 2 sẽ có dòng điện chạy qua làm cho bóng đèn sáng:</a:t>
            </a:r>
            <a:endParaRPr lang="vi-VN" sz="3600" dirty="0">
              <a:latin typeface="Arial" panose="020B0604020202020204" pitchFamily="34" charset="0"/>
              <a:cs typeface="Arial" panose="020B0604020202020204" pitchFamily="34" charset="0"/>
            </a:endParaRPr>
          </a:p>
        </p:txBody>
      </p:sp>
      <p:sp>
        <p:nvSpPr>
          <p:cNvPr id="23" name="Freeform 23"/>
          <p:cNvSpPr/>
          <p:nvPr/>
        </p:nvSpPr>
        <p:spPr>
          <a:xfrm rot="802746" flipH="1">
            <a:off x="-1333486" y="-329486"/>
            <a:ext cx="2964842" cy="2964842"/>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rot="-1407288">
            <a:off x="16796253" y="7896261"/>
            <a:ext cx="1451157" cy="2574634"/>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5" name="Group 25"/>
          <p:cNvGrpSpPr/>
          <p:nvPr/>
        </p:nvGrpSpPr>
        <p:grpSpPr>
          <a:xfrm>
            <a:off x="17433266" y="1271388"/>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rot="-771795">
            <a:off x="17208555" y="728636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Freeform 28"/>
          <p:cNvSpPr/>
          <p:nvPr/>
        </p:nvSpPr>
        <p:spPr>
          <a:xfrm>
            <a:off x="1445810" y="1320478"/>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9" name="Group 29"/>
          <p:cNvGrpSpPr>
            <a:grpSpLocks noChangeAspect="1"/>
          </p:cNvGrpSpPr>
          <p:nvPr/>
        </p:nvGrpSpPr>
        <p:grpSpPr>
          <a:xfrm rot="-874149">
            <a:off x="16535871" y="957556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6107516" y="9184544"/>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32" name="Group 32"/>
          <p:cNvGrpSpPr/>
          <p:nvPr/>
        </p:nvGrpSpPr>
        <p:grpSpPr>
          <a:xfrm>
            <a:off x="1773925" y="748855"/>
            <a:ext cx="229651" cy="229651"/>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4" name="Freeform 34"/>
          <p:cNvSpPr/>
          <p:nvPr/>
        </p:nvSpPr>
        <p:spPr>
          <a:xfrm rot="-771795">
            <a:off x="17216979" y="68564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5" name="Group 35"/>
          <p:cNvGrpSpPr>
            <a:grpSpLocks noChangeAspect="1"/>
          </p:cNvGrpSpPr>
          <p:nvPr/>
        </p:nvGrpSpPr>
        <p:grpSpPr>
          <a:xfrm rot="-874149">
            <a:off x="693707" y="1755614"/>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7" name="TextBox 36"/>
          <p:cNvSpPr txBox="1"/>
          <p:nvPr/>
        </p:nvSpPr>
        <p:spPr>
          <a:xfrm>
            <a:off x="981611" y="1939300"/>
            <a:ext cx="8584473" cy="1200329"/>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Tại sao hiện nay người ta sử dụng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điện nhiều hơn?</a:t>
            </a:r>
            <a:endParaRPr lang="vi-VN" sz="36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15"/>
          <a:stretch>
            <a:fillRect/>
          </a:stretch>
        </p:blipFill>
        <p:spPr>
          <a:xfrm>
            <a:off x="10337467" y="5274924"/>
            <a:ext cx="6365892" cy="2911218"/>
          </a:xfrm>
          <a:prstGeom prst="rect">
            <a:avLst/>
          </a:prstGeom>
          <a:ln w="12700">
            <a:solidFill>
              <a:schemeClr val="tx1"/>
            </a:solidFill>
          </a:ln>
        </p:spPr>
      </p:pic>
      <p:sp>
        <p:nvSpPr>
          <p:cNvPr id="40" name="Rectangle 39"/>
          <p:cNvSpPr/>
          <p:nvPr/>
        </p:nvSpPr>
        <p:spPr>
          <a:xfrm>
            <a:off x="1483225" y="7430798"/>
            <a:ext cx="3088775" cy="620619"/>
          </a:xfrm>
          <a:prstGeom prst="rect">
            <a:avLst/>
          </a:prstGeom>
          <a:solidFill>
            <a:schemeClr val="accent6">
              <a:lumMod val="20000"/>
              <a:lumOff val="80000"/>
            </a:schemeClr>
          </a:solidFill>
        </p:spPr>
        <p:txBody>
          <a:bodyPr wrap="square">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 KẾT LUẬN:</a:t>
            </a:r>
          </a:p>
        </p:txBody>
      </p:sp>
      <p:sp>
        <p:nvSpPr>
          <p:cNvPr id="41" name="TextBox 40"/>
          <p:cNvSpPr txBox="1"/>
          <p:nvPr/>
        </p:nvSpPr>
        <p:spPr>
          <a:xfrm>
            <a:off x="1187644" y="8378134"/>
            <a:ext cx="15099781" cy="1323439"/>
          </a:xfrm>
          <a:prstGeom prst="rect">
            <a:avLst/>
          </a:prstGeom>
          <a:noFill/>
        </p:spPr>
        <p:txBody>
          <a:bodyPr wrap="square" rtlCol="0">
            <a:spAutoFit/>
          </a:bodyPr>
          <a:lstStyle/>
          <a:p>
            <a:pPr algn="just"/>
            <a:r>
              <a:rPr lang="en-US" sz="4000" dirty="0">
                <a:solidFill>
                  <a:srgbClr val="FF0000"/>
                </a:solidFill>
                <a:latin typeface="Arial" panose="020B0604020202020204" pitchFamily="34" charset="0"/>
                <a:cs typeface="Arial" panose="020B0604020202020204" pitchFamily="34" charset="0"/>
              </a:rPr>
              <a:t>=&gt; Cầu chì, role, cầu dao tự động có tác dụng bảo vệ mạch điện. Chuông điện có tác dụng phát tín hiệu bằng âm thanh.</a:t>
            </a:r>
            <a:endParaRPr lang="vi-VN" sz="4000" dirty="0">
              <a:solidFill>
                <a:srgbClr val="FF0000"/>
              </a:solidFill>
              <a:latin typeface="Arial" panose="020B0604020202020204" pitchFamily="34" charset="0"/>
              <a:cs typeface="Arial" panose="020B0604020202020204" pitchFamily="34" charset="0"/>
            </a:endParaRPr>
          </a:p>
        </p:txBody>
      </p:sp>
      <p:pic>
        <p:nvPicPr>
          <p:cNvPr id="1026" name="Picture 2" descr="CÁC LOẠI RƠLE BẢO VỆ MÁY BIẾN ÁP BẠN CẦN BIẾT TOÀN PHÚC ELECTRIC">
            <a:extLst>
              <a:ext uri="{FF2B5EF4-FFF2-40B4-BE49-F238E27FC236}">
                <a16:creationId xmlns:a16="http://schemas.microsoft.com/office/drawing/2014/main" id="{3F9534D1-8F6F-4D51-BD93-ADD8D50F35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69626" y="770372"/>
            <a:ext cx="5715000" cy="4286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edge">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37"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03</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LUYỆN TẬP</a:t>
            </a:r>
            <a:endParaRPr lang="vi-VN" sz="8000" b="1" dirty="0">
              <a:solidFill>
                <a:srgbClr val="009999"/>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7" name="TextBox 36"/>
          <p:cNvSpPr txBox="1"/>
          <p:nvPr/>
        </p:nvSpPr>
        <p:spPr>
          <a:xfrm>
            <a:off x="1172053" y="1477416"/>
            <a:ext cx="14961104"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1. Chiều dòng điện được quy ước là chiều:</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 Từ cực dương qua dây dẫn và dụng cụ điện tới cực âm của nguồn.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Chuyển dời có hướng của các điện tích.</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Dịch chuyển của các electron.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Từ cực âm qua dây dẫn và dụng cụ điện tới cực dương của nguồn.</a:t>
            </a:r>
            <a:endParaRPr lang="vi-VN" sz="3200" dirty="0">
              <a:latin typeface="Arial" panose="020B0604020202020204" pitchFamily="34" charset="0"/>
              <a:cs typeface="Arial" panose="020B0604020202020204" pitchFamily="34" charset="0"/>
            </a:endParaRPr>
          </a:p>
        </p:txBody>
      </p:sp>
      <p:sp>
        <p:nvSpPr>
          <p:cNvPr id="38" name="TextBox 37"/>
          <p:cNvSpPr txBox="1"/>
          <p:nvPr/>
        </p:nvSpPr>
        <p:spPr>
          <a:xfrm>
            <a:off x="1202099" y="5220684"/>
            <a:ext cx="14335444"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2. Sơ đồ của mạch điện là gì?</a:t>
            </a:r>
            <a:endParaRPr lang="vi-VN" sz="3200" dirty="0">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A.Là</a:t>
            </a:r>
            <a:r>
              <a:rPr lang="en-US" sz="3200" dirty="0">
                <a:latin typeface="Arial" panose="020B0604020202020204" pitchFamily="34" charset="0"/>
                <a:cs typeface="Arial" panose="020B0604020202020204" pitchFamily="34" charset="0"/>
              </a:rPr>
              <a:t> ảnh chụp mạch điện thật.</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Là hình vẽ biểu diễn mạch điện bằng các kí hiệu của các bộ phận mạch điện.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Là hình vẽ mạch điện thật đúng như kích thước của nó.</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Là hình vẽ mạch điện thật nhưng với kích thước được thu nhỏ. </a:t>
            </a:r>
            <a:endParaRPr lang="vi-VN" sz="3200" dirty="0">
              <a:latin typeface="Arial" panose="020B0604020202020204" pitchFamily="34" charset="0"/>
              <a:cs typeface="Arial" panose="020B0604020202020204" pitchFamily="34" charset="0"/>
            </a:endParaRPr>
          </a:p>
        </p:txBody>
      </p:sp>
      <p:sp>
        <p:nvSpPr>
          <p:cNvPr id="39" name="Donut 38"/>
          <p:cNvSpPr/>
          <p:nvPr/>
        </p:nvSpPr>
        <p:spPr>
          <a:xfrm>
            <a:off x="1035970" y="1837853"/>
            <a:ext cx="653293" cy="90872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pic>
        <p:nvPicPr>
          <p:cNvPr id="40" name="Picture 39"/>
          <p:cNvPicPr>
            <a:picLocks noChangeAspect="1"/>
          </p:cNvPicPr>
          <p:nvPr/>
        </p:nvPicPr>
        <p:blipFill>
          <a:blip r:embed="rId18"/>
          <a:stretch>
            <a:fillRect/>
          </a:stretch>
        </p:blipFill>
        <p:spPr>
          <a:xfrm>
            <a:off x="1102815" y="6027772"/>
            <a:ext cx="676715" cy="9388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3581400" y="0"/>
            <a:ext cx="249174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6995684" y="1828004"/>
            <a:ext cx="4746576" cy="1453475"/>
          </a:xfrm>
          <a:prstGeom prst="rect">
            <a:avLst/>
          </a:prstGeom>
        </p:spPr>
        <p:txBody>
          <a:bodyPr wrap="square" lIns="0" tIns="0" rIns="0" bIns="0" rtlCol="0" anchor="t">
            <a:spAutoFit/>
          </a:bodyPr>
          <a:lstStyle/>
          <a:p>
            <a:pPr algn="ctr">
              <a:lnSpc>
                <a:spcPts val="12970"/>
              </a:lnSpc>
            </a:pPr>
            <a:r>
              <a:rPr lang="en-US" sz="6000" b="1" spc="359" dirty="0">
                <a:solidFill>
                  <a:srgbClr val="00AD9C"/>
                </a:solidFill>
                <a:latin typeface="Marykate"/>
              </a:rPr>
              <a:t>MỞ ĐẦU</a:t>
            </a:r>
          </a:p>
        </p:txBody>
      </p:sp>
      <p:sp>
        <p:nvSpPr>
          <p:cNvPr id="17" name="TextBox 17"/>
          <p:cNvSpPr txBox="1"/>
          <p:nvPr/>
        </p:nvSpPr>
        <p:spPr>
          <a:xfrm>
            <a:off x="4620582" y="4024815"/>
            <a:ext cx="9046835" cy="1000274"/>
          </a:xfrm>
          <a:prstGeom prst="rect">
            <a:avLst/>
          </a:prstGeom>
        </p:spPr>
        <p:txBody>
          <a:bodyPr wrap="square" lIns="0" tIns="0" rIns="0" bIns="0" rtlCol="0" anchor="t">
            <a:spAutoFit/>
          </a:bodyPr>
          <a:lstStyle/>
          <a:p>
            <a:pPr algn="ctr">
              <a:lnSpc>
                <a:spcPts val="3926"/>
              </a:lnSpc>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err="1">
                <a:latin typeface="Arial" panose="020B0604020202020204" pitchFamily="34" charset="0"/>
                <a:ea typeface="Times New Roman" panose="02020603050405020304" pitchFamily="18" charset="0"/>
                <a:cs typeface="Arial" panose="020B0604020202020204" pitchFamily="34" charset="0"/>
              </a:rPr>
              <a:t>Lắp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điện</a:t>
            </a:r>
            <a:r>
              <a:rPr lang="en-US" sz="4000" dirty="0">
                <a:latin typeface="Arial" panose="020B0604020202020204" pitchFamily="34" charset="0"/>
                <a:ea typeface="Times New Roman" panose="02020603050405020304" pitchFamily="18" charset="0"/>
                <a:cs typeface="Arial" panose="020B0604020202020204" pitchFamily="34" charset="0"/>
              </a:rPr>
              <a:t> với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cụ</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bóng đèn phát sáng?”</a:t>
            </a:r>
            <a:endParaRPr lang="en-US" sz="4000" dirty="0">
              <a:solidFill>
                <a:srgbClr val="003933"/>
              </a:solidFill>
              <a:latin typeface="Arial" panose="020B0604020202020204" pitchFamily="34" charset="0"/>
              <a:cs typeface="Arial" panose="020B0604020202020204" pitchFamily="34" charset="0"/>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45"/>
          <p:cNvSpPr txBox="1"/>
          <p:nvPr/>
        </p:nvSpPr>
        <p:spPr>
          <a:xfrm>
            <a:off x="5075603" y="743973"/>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sp>
        <p:nvSpPr>
          <p:cNvPr id="47" name="TextBox 46"/>
          <p:cNvSpPr txBox="1"/>
          <p:nvPr/>
        </p:nvSpPr>
        <p:spPr>
          <a:xfrm>
            <a:off x="5075603" y="9010642"/>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pic>
        <p:nvPicPr>
          <p:cNvPr id="48" name="Picture 47"/>
          <p:cNvPicPr>
            <a:picLocks noChangeAspect="1"/>
          </p:cNvPicPr>
          <p:nvPr/>
        </p:nvPicPr>
        <p:blipFill>
          <a:blip r:embed="rId18"/>
          <a:stretch>
            <a:fillRect/>
          </a:stretch>
        </p:blipFill>
        <p:spPr>
          <a:xfrm>
            <a:off x="4668121" y="5058287"/>
            <a:ext cx="8635037" cy="3952355"/>
          </a:xfrm>
          <a:prstGeom prst="rect">
            <a:avLst/>
          </a:prstGeom>
        </p:spPr>
      </p:pic>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156897" y="-1902163"/>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0" name="Rectangle 19"/>
          <p:cNvSpPr/>
          <p:nvPr/>
        </p:nvSpPr>
        <p:spPr>
          <a:xfrm>
            <a:off x="1542323" y="1640341"/>
            <a:ext cx="11602856" cy="584775"/>
          </a:xfrm>
          <a:prstGeom prst="rect">
            <a:avLst/>
          </a:prstGeom>
        </p:spPr>
        <p:txBody>
          <a:bodyPr wrap="none">
            <a:spAutoFit/>
          </a:bodyPr>
          <a:lstStyle/>
          <a:p>
            <a:r>
              <a:rPr lang="en-US" sz="3200" b="1" dirty="0">
                <a:latin typeface="Arial" panose="020B0604020202020204" pitchFamily="34" charset="0"/>
                <a:ea typeface="Times New Roman" panose="02020603050405020304" pitchFamily="18" charset="0"/>
                <a:cs typeface="Arial" panose="020B0604020202020204" pitchFamily="34" charset="0"/>
              </a:rPr>
              <a:t>Câu 3. Nguồn điện được kí hiệu bằng kí hiệu nào sau đây?</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18"/>
          <a:stretch>
            <a:fillRect/>
          </a:stretch>
        </p:blipFill>
        <p:spPr>
          <a:xfrm>
            <a:off x="1303353" y="2471965"/>
            <a:ext cx="13396215" cy="2750124"/>
          </a:xfrm>
          <a:prstGeom prst="rect">
            <a:avLst/>
          </a:prstGeom>
        </p:spPr>
      </p:pic>
      <p:sp>
        <p:nvSpPr>
          <p:cNvPr id="22" name="Rectangle 21"/>
          <p:cNvSpPr/>
          <p:nvPr/>
        </p:nvSpPr>
        <p:spPr>
          <a:xfrm>
            <a:off x="1422241" y="5564084"/>
            <a:ext cx="11125161" cy="584775"/>
          </a:xfrm>
          <a:prstGeom prst="rect">
            <a:avLst/>
          </a:prstGeom>
        </p:spPr>
        <p:txBody>
          <a:bodyPr wrap="none">
            <a:spAutoFit/>
          </a:bodyPr>
          <a:lstStyle/>
          <a:p>
            <a:r>
              <a:rPr lang="vi-VN" sz="3200" b="1" dirty="0">
                <a:ea typeface="Times New Roman" panose="02020603050405020304" pitchFamily="18" charset="0"/>
              </a:rPr>
              <a:t>Câu 4. Bóng đèn được kí hiệu bằng kí hiệu nào sau đây:</a:t>
            </a:r>
            <a:endParaRPr lang="vi-VN" sz="3200" dirty="0">
              <a:effectLst/>
              <a:ea typeface="Times New Roman" panose="02020603050405020304" pitchFamily="18" charset="0"/>
            </a:endParaRPr>
          </a:p>
        </p:txBody>
      </p:sp>
      <p:pic>
        <p:nvPicPr>
          <p:cNvPr id="23" name="Picture 22"/>
          <p:cNvPicPr>
            <a:picLocks noChangeAspect="1"/>
          </p:cNvPicPr>
          <p:nvPr/>
        </p:nvPicPr>
        <p:blipFill>
          <a:blip r:embed="rId18"/>
          <a:stretch>
            <a:fillRect/>
          </a:stretch>
        </p:blipFill>
        <p:spPr>
          <a:xfrm>
            <a:off x="1418502" y="6542071"/>
            <a:ext cx="12817003" cy="2631217"/>
          </a:xfrm>
          <a:prstGeom prst="rect">
            <a:avLst/>
          </a:prstGeom>
        </p:spPr>
      </p:pic>
      <p:pic>
        <p:nvPicPr>
          <p:cNvPr id="24" name="Picture 23"/>
          <p:cNvPicPr>
            <a:picLocks noChangeAspect="1"/>
          </p:cNvPicPr>
          <p:nvPr/>
        </p:nvPicPr>
        <p:blipFill>
          <a:blip r:embed="rId19"/>
          <a:stretch>
            <a:fillRect/>
          </a:stretch>
        </p:blipFill>
        <p:spPr>
          <a:xfrm>
            <a:off x="7663102" y="8384837"/>
            <a:ext cx="676715" cy="938865"/>
          </a:xfrm>
          <a:prstGeom prst="rect">
            <a:avLst/>
          </a:prstGeom>
        </p:spPr>
      </p:pic>
      <p:pic>
        <p:nvPicPr>
          <p:cNvPr id="25" name="Picture 24"/>
          <p:cNvPicPr>
            <a:picLocks noChangeAspect="1"/>
          </p:cNvPicPr>
          <p:nvPr/>
        </p:nvPicPr>
        <p:blipFill>
          <a:blip r:embed="rId19"/>
          <a:stretch>
            <a:fillRect/>
          </a:stretch>
        </p:blipFill>
        <p:spPr>
          <a:xfrm>
            <a:off x="1469149" y="4454221"/>
            <a:ext cx="676715" cy="938865"/>
          </a:xfrm>
          <a:prstGeom prst="rect">
            <a:avLst/>
          </a:prstGeom>
        </p:spPr>
      </p:pic>
    </p:spTree>
    <p:custDataLst>
      <p:tags r:id="rId1"/>
    </p:custDataLst>
    <p:extLst>
      <p:ext uri="{BB962C8B-B14F-4D97-AF65-F5344CB8AC3E}">
        <p14:creationId xmlns:p14="http://schemas.microsoft.com/office/powerpoint/2010/main" val="249690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Rectangle 23"/>
          <p:cNvSpPr/>
          <p:nvPr/>
        </p:nvSpPr>
        <p:spPr>
          <a:xfrm>
            <a:off x="3039612" y="2248152"/>
            <a:ext cx="11234166" cy="584775"/>
          </a:xfrm>
          <a:prstGeom prst="rect">
            <a:avLst/>
          </a:prstGeom>
        </p:spPr>
        <p:txBody>
          <a:bodyPr wrap="none">
            <a:spAutoFit/>
          </a:bodyPr>
          <a:lstStyle/>
          <a:p>
            <a:r>
              <a:rPr lang="en-US" sz="3200" b="1" dirty="0">
                <a:solidFill>
                  <a:srgbClr val="1D1D00"/>
                </a:solidFill>
                <a:latin typeface="Arial" panose="020B0604020202020204" pitchFamily="34" charset="0"/>
                <a:ea typeface="Times New Roman" panose="02020603050405020304" pitchFamily="18" charset="0"/>
                <a:cs typeface="Arial" panose="020B0604020202020204" pitchFamily="34" charset="0"/>
              </a:rPr>
              <a:t>Câu 8: </a:t>
            </a:r>
            <a:r>
              <a:rPr lang="en-US" sz="3200" dirty="0">
                <a:solidFill>
                  <a:srgbClr val="1D1D00"/>
                </a:solidFill>
                <a:latin typeface="Arial" panose="020B0604020202020204" pitchFamily="34" charset="0"/>
                <a:ea typeface="Times New Roman" panose="02020603050405020304" pitchFamily="18" charset="0"/>
                <a:cs typeface="Arial" panose="020B0604020202020204" pitchFamily="34" charset="0"/>
              </a:rPr>
              <a:t>Nêu các thiết bị điện mà em thấy được ở xe đạp điện</a:t>
            </a:r>
            <a:r>
              <a:rPr lang="en-US" sz="3200" dirty="0">
                <a:solidFill>
                  <a:srgbClr val="1D1D00"/>
                </a:solidFill>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p:txBody>
      </p:sp>
      <p:pic>
        <p:nvPicPr>
          <p:cNvPr id="25" name="Picture 24"/>
          <p:cNvPicPr>
            <a:picLocks noChangeAspect="1"/>
          </p:cNvPicPr>
          <p:nvPr/>
        </p:nvPicPr>
        <p:blipFill>
          <a:blip r:embed="rId18"/>
          <a:stretch>
            <a:fillRect/>
          </a:stretch>
        </p:blipFill>
        <p:spPr>
          <a:xfrm>
            <a:off x="1012524" y="3239296"/>
            <a:ext cx="5999391" cy="4651380"/>
          </a:xfrm>
          <a:prstGeom prst="rect">
            <a:avLst/>
          </a:prstGeom>
        </p:spPr>
      </p:pic>
      <p:sp>
        <p:nvSpPr>
          <p:cNvPr id="40" name="Rectangle 39"/>
          <p:cNvSpPr/>
          <p:nvPr/>
        </p:nvSpPr>
        <p:spPr>
          <a:xfrm>
            <a:off x="8252449" y="4898363"/>
            <a:ext cx="8240101" cy="1569660"/>
          </a:xfrm>
          <a:prstGeom prst="rect">
            <a:avLst/>
          </a:prstGeom>
        </p:spPr>
        <p:txBody>
          <a:bodyPr wrap="square">
            <a:spAutoFit/>
          </a:bodyPr>
          <a:lstStyle/>
          <a:p>
            <a:pPr indent="342265"/>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Đáp án: </a:t>
            </a:r>
            <a:r>
              <a:rPr lang="en-US" sz="3200" dirty="0">
                <a:latin typeface="Arial" panose="020B0604020202020204" pitchFamily="34" charset="0"/>
                <a:ea typeface="Times New Roman" panose="02020603050405020304" pitchFamily="18" charset="0"/>
                <a:cs typeface="Arial" panose="020B0604020202020204" pitchFamily="34" charset="0"/>
              </a:rPr>
              <a:t>Bình </a:t>
            </a:r>
            <a:r>
              <a:rPr lang="en-US" sz="3200" dirty="0" err="1">
                <a:latin typeface="Arial" panose="020B0604020202020204" pitchFamily="34" charset="0"/>
                <a:ea typeface="Times New Roman" panose="02020603050405020304" pitchFamily="18" charset="0"/>
                <a:cs typeface="Arial" panose="020B0604020202020204" pitchFamily="34" charset="0"/>
              </a:rPr>
              <a:t>acquy</a:t>
            </a:r>
            <a:r>
              <a:rPr lang="en-US" sz="3200" dirty="0">
                <a:latin typeface="Arial" panose="020B0604020202020204" pitchFamily="34" charset="0"/>
                <a:ea typeface="Times New Roman" panose="02020603050405020304" pitchFamily="18" charset="0"/>
                <a:cs typeface="Arial" panose="020B0604020202020204" pitchFamily="34" charset="0"/>
              </a:rPr>
              <a:t>, tay ga, ổ khóa, đèn, còi, xi nhan.</a:t>
            </a:r>
          </a:p>
          <a:p>
            <a:pPr indent="342265"/>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812136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191317"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Freeform 21"/>
          <p:cNvSpPr/>
          <p:nvPr/>
        </p:nvSpPr>
        <p:spPr>
          <a:xfrm rot="3594573">
            <a:off x="14728533" y="1392322"/>
            <a:ext cx="2218029" cy="2584567"/>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rot="-954746">
            <a:off x="12114116" y="6253078"/>
            <a:ext cx="3253200" cy="32532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rot="-771795">
            <a:off x="16825736" y="8834083"/>
            <a:ext cx="396638" cy="376445"/>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16045483" y="514350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5" name="Group 25"/>
          <p:cNvGrpSpPr/>
          <p:nvPr/>
        </p:nvGrpSpPr>
        <p:grpSpPr>
          <a:xfrm>
            <a:off x="14473103" y="4644516"/>
            <a:ext cx="220918" cy="22091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a:off x="15295910" y="7936327"/>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8" name="Group 28"/>
          <p:cNvGrpSpPr>
            <a:grpSpLocks noChangeAspect="1"/>
          </p:cNvGrpSpPr>
          <p:nvPr/>
        </p:nvGrpSpPr>
        <p:grpSpPr>
          <a:xfrm rot="7527603">
            <a:off x="16590283" y="6554557"/>
            <a:ext cx="583271" cy="307275"/>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259300" y="1132026"/>
            <a:ext cx="220918" cy="220918"/>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rot="-771795">
            <a:off x="13775394" y="1065726"/>
            <a:ext cx="372482" cy="35351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3" name="Freeform 33"/>
          <p:cNvSpPr/>
          <p:nvPr/>
        </p:nvSpPr>
        <p:spPr>
          <a:xfrm rot="-771795">
            <a:off x="1054178" y="1265927"/>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4" name="Freeform 34"/>
          <p:cNvSpPr/>
          <p:nvPr/>
        </p:nvSpPr>
        <p:spPr>
          <a:xfrm>
            <a:off x="920132" y="512695"/>
            <a:ext cx="449334" cy="45680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35"/>
          <p:cNvSpPr/>
          <p:nvPr/>
        </p:nvSpPr>
        <p:spPr>
          <a:xfrm>
            <a:off x="405625" y="1454149"/>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6" name="Group 36"/>
          <p:cNvGrpSpPr>
            <a:grpSpLocks noChangeAspect="1"/>
          </p:cNvGrpSpPr>
          <p:nvPr/>
        </p:nvGrpSpPr>
        <p:grpSpPr>
          <a:xfrm rot="7527603">
            <a:off x="286651" y="876593"/>
            <a:ext cx="583271" cy="307275"/>
            <a:chOff x="0" y="0"/>
            <a:chExt cx="1610360" cy="848360"/>
          </a:xfrm>
        </p:grpSpPr>
        <p:sp>
          <p:nvSpPr>
            <p:cNvPr id="37" name="Freeform 3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8" name="Group 38"/>
          <p:cNvGrpSpPr/>
          <p:nvPr/>
        </p:nvGrpSpPr>
        <p:grpSpPr>
          <a:xfrm>
            <a:off x="1844201" y="949411"/>
            <a:ext cx="220918" cy="22091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0" name="Rectangle 39"/>
          <p:cNvSpPr/>
          <p:nvPr/>
        </p:nvSpPr>
        <p:spPr>
          <a:xfrm>
            <a:off x="1508393" y="1088640"/>
            <a:ext cx="11362938" cy="1569660"/>
          </a:xfrm>
          <a:prstGeom prst="rect">
            <a:avLst/>
          </a:prstGeom>
        </p:spPr>
        <p:txBody>
          <a:bodyPr wrap="square">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9:</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 Vẽ một sơ đồ mạch điện đơn giản mô tả nguồn điện của xe đạp điện đang cung cấp dòng điện cho còi (có vai trò như chuông điện) </a:t>
            </a:r>
            <a:endParaRPr lang="vi-VN" sz="3200" dirty="0">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41"/>
          <p:cNvPicPr>
            <a:picLocks noChangeAspect="1"/>
          </p:cNvPicPr>
          <p:nvPr/>
        </p:nvPicPr>
        <p:blipFill>
          <a:blip r:embed="rId14"/>
          <a:stretch>
            <a:fillRect/>
          </a:stretch>
        </p:blipFill>
        <p:spPr>
          <a:xfrm>
            <a:off x="8872665" y="2188540"/>
            <a:ext cx="5244254" cy="3139764"/>
          </a:xfrm>
          <a:prstGeom prst="rect">
            <a:avLst/>
          </a:prstGeom>
        </p:spPr>
      </p:pic>
      <p:pic>
        <p:nvPicPr>
          <p:cNvPr id="43" name="Picture 42"/>
          <p:cNvPicPr>
            <a:picLocks noChangeAspect="1"/>
          </p:cNvPicPr>
          <p:nvPr/>
        </p:nvPicPr>
        <p:blipFill>
          <a:blip r:embed="rId15"/>
          <a:stretch>
            <a:fillRect/>
          </a:stretch>
        </p:blipFill>
        <p:spPr>
          <a:xfrm>
            <a:off x="5265114" y="6630823"/>
            <a:ext cx="6008538" cy="2805874"/>
          </a:xfrm>
          <a:prstGeom prst="rect">
            <a:avLst/>
          </a:prstGeom>
        </p:spPr>
      </p:pic>
      <p:sp>
        <p:nvSpPr>
          <p:cNvPr id="44" name="TextBox 43"/>
          <p:cNvSpPr txBox="1"/>
          <p:nvPr/>
        </p:nvSpPr>
        <p:spPr>
          <a:xfrm>
            <a:off x="920132" y="5077857"/>
            <a:ext cx="7523778" cy="2062103"/>
          </a:xfrm>
          <a:prstGeom prst="rect">
            <a:avLst/>
          </a:prstGeom>
          <a:noFill/>
        </p:spPr>
        <p:txBody>
          <a:bodyPr wrap="square" rtlCol="0">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10: </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Vẽ sơ đồ mạch điện để mô tả cách mắc các bộ phận chính của đèn pin: hai pin, bóng đèn, công tác và các dây nối.</a:t>
            </a:r>
            <a:endParaRPr lang="vi-VN" sz="3200" dirty="0">
              <a:ea typeface="Times New Roman" panose="02020603050405020304" pitchFamily="18" charset="0"/>
              <a:cs typeface="Arial" panose="020B0604020202020204" pitchFamily="34" charset="0"/>
            </a:endParaRPr>
          </a:p>
        </p:txBody>
      </p:sp>
      <p:sp>
        <p:nvSpPr>
          <p:cNvPr id="45" name="TextBox 44"/>
          <p:cNvSpPr txBox="1"/>
          <p:nvPr/>
        </p:nvSpPr>
        <p:spPr>
          <a:xfrm>
            <a:off x="6034420" y="3135004"/>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
        <p:nvSpPr>
          <p:cNvPr id="46" name="TextBox 45"/>
          <p:cNvSpPr txBox="1"/>
          <p:nvPr/>
        </p:nvSpPr>
        <p:spPr>
          <a:xfrm>
            <a:off x="3607045" y="6893603"/>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par>
                                <p:cTn id="15" presetID="14" presetClass="entr" presetSubtype="1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04</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VẬN DỤNG</a:t>
            </a:r>
            <a:endParaRPr lang="vi-VN" sz="8000" b="1" dirty="0">
              <a:solidFill>
                <a:srgbClr val="009999"/>
              </a:solidFill>
              <a:cs typeface="Arial" panose="020B0604020202020204" pitchFamily="34" charset="0"/>
            </a:endParaRPr>
          </a:p>
        </p:txBody>
      </p:sp>
    </p:spTree>
    <p:custDataLst>
      <p:tags r:id="rId1"/>
    </p:custDataLst>
    <p:extLst>
      <p:ext uri="{BB962C8B-B14F-4D97-AF65-F5344CB8AC3E}">
        <p14:creationId xmlns:p14="http://schemas.microsoft.com/office/powerpoint/2010/main" val="2144187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20782" y="359625"/>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graphicFrame>
        <p:nvGraphicFramePr>
          <p:cNvPr id="36" name="Table 35"/>
          <p:cNvGraphicFramePr>
            <a:graphicFrameLocks noGrp="1"/>
          </p:cNvGraphicFramePr>
          <p:nvPr>
            <p:extLst>
              <p:ext uri="{D42A27DB-BD31-4B8C-83A1-F6EECF244321}">
                <p14:modId xmlns:p14="http://schemas.microsoft.com/office/powerpoint/2010/main" val="790727005"/>
              </p:ext>
            </p:extLst>
          </p:nvPr>
        </p:nvGraphicFramePr>
        <p:xfrm>
          <a:off x="2667000" y="3843456"/>
          <a:ext cx="12649200" cy="2402588"/>
        </p:xfrm>
        <a:graphic>
          <a:graphicData uri="http://schemas.openxmlformats.org/drawingml/2006/table">
            <a:tbl>
              <a:tblPr firstRow="1" firstCol="1" bandRow="1">
                <a:tableStyleId>{5C22544A-7EE6-4342-B048-85BDC9FD1C3A}</a:tableStyleId>
              </a:tblPr>
              <a:tblGrid>
                <a:gridCol w="1592691">
                  <a:extLst>
                    <a:ext uri="{9D8B030D-6E8A-4147-A177-3AD203B41FA5}">
                      <a16:colId xmlns:a16="http://schemas.microsoft.com/office/drawing/2014/main" val="20000"/>
                    </a:ext>
                  </a:extLst>
                </a:gridCol>
                <a:gridCol w="2727580">
                  <a:extLst>
                    <a:ext uri="{9D8B030D-6E8A-4147-A177-3AD203B41FA5}">
                      <a16:colId xmlns:a16="http://schemas.microsoft.com/office/drawing/2014/main" val="20001"/>
                    </a:ext>
                  </a:extLst>
                </a:gridCol>
                <a:gridCol w="2362107">
                  <a:extLst>
                    <a:ext uri="{9D8B030D-6E8A-4147-A177-3AD203B41FA5}">
                      <a16:colId xmlns:a16="http://schemas.microsoft.com/office/drawing/2014/main" val="20002"/>
                    </a:ext>
                  </a:extLst>
                </a:gridCol>
                <a:gridCol w="2000482">
                  <a:extLst>
                    <a:ext uri="{9D8B030D-6E8A-4147-A177-3AD203B41FA5}">
                      <a16:colId xmlns:a16="http://schemas.microsoft.com/office/drawing/2014/main" val="20003"/>
                    </a:ext>
                  </a:extLst>
                </a:gridCol>
                <a:gridCol w="3966340">
                  <a:extLst>
                    <a:ext uri="{9D8B030D-6E8A-4147-A177-3AD203B41FA5}">
                      <a16:colId xmlns:a16="http://schemas.microsoft.com/office/drawing/2014/main" val="20004"/>
                    </a:ext>
                  </a:extLst>
                </a:gridCol>
              </a:tblGrid>
              <a:tr h="899727">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STT</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Tên đồ dùng điện</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Công suất</a:t>
                      </a:r>
                      <a:endParaRPr lang="en-US" sz="2800" b="1">
                        <a:solidFill>
                          <a:schemeClr val="tx1"/>
                        </a:solidFill>
                        <a:effectLst/>
                        <a:latin typeface="Arial" pitchFamily="34" charset="0"/>
                        <a:cs typeface="Arial" pitchFamily="34" charset="0"/>
                      </a:endParaRPr>
                    </a:p>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(W)</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Số lượng</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Thời gian sử dụng trong ngày t(h)</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1</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2</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433022">
                <a:tc>
                  <a:txBody>
                    <a:bodyPr/>
                    <a:lstStyle/>
                    <a:p>
                      <a:pPr marR="241300" indent="-228600" algn="just">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3</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38" name="TextBox 37"/>
          <p:cNvSpPr txBox="1"/>
          <p:nvPr/>
        </p:nvSpPr>
        <p:spPr>
          <a:xfrm>
            <a:off x="1752600" y="6793881"/>
            <a:ext cx="14630400" cy="1077218"/>
          </a:xfrm>
          <a:prstGeom prst="rect">
            <a:avLst/>
          </a:prstGeom>
          <a:noFill/>
        </p:spPr>
        <p:txBody>
          <a:bodyPr wrap="square" rtlCol="0">
            <a:spAutoFit/>
          </a:bodyPr>
          <a:lstStyle/>
          <a:p>
            <a:r>
              <a:rPr lang="en-US" sz="3200" dirty="0">
                <a:solidFill>
                  <a:srgbClr val="000000"/>
                </a:solidFill>
                <a:latin typeface="Arial" pitchFamily="34" charset="0"/>
                <a:ea typeface="Times New Roman"/>
                <a:cs typeface="Arial" pitchFamily="34" charset="0"/>
              </a:rPr>
              <a:t>2. </a:t>
            </a:r>
            <a:r>
              <a:rPr lang="en-US" sz="3200" dirty="0">
                <a:latin typeface="Arial" pitchFamily="34" charset="0"/>
                <a:ea typeface="Times New Roman"/>
                <a:cs typeface="Arial" pitchFamily="34" charset="0"/>
              </a:rPr>
              <a:t>Quan sát và chỉ ra những biểu hiện sử dụng đồ dùng điện không an toàn. Qua đó, đánh giá về mức độ sử dụng điện an toàn trong gia đình.</a:t>
            </a:r>
            <a:endParaRPr lang="en-US" sz="3200" dirty="0">
              <a:latin typeface="Arial" pitchFamily="34" charset="0"/>
              <a:cs typeface="Arial" pitchFamily="34" charset="0"/>
            </a:endParaRPr>
          </a:p>
        </p:txBody>
      </p:sp>
      <p:sp>
        <p:nvSpPr>
          <p:cNvPr id="16" name="Rectangle 15">
            <a:extLst>
              <a:ext uri="{FF2B5EF4-FFF2-40B4-BE49-F238E27FC236}">
                <a16:creationId xmlns:a16="http://schemas.microsoft.com/office/drawing/2014/main" id="{69C90571-8F8D-4129-8E0F-EB0F4D402B7B}"/>
              </a:ext>
            </a:extLst>
          </p:cNvPr>
          <p:cNvSpPr/>
          <p:nvPr/>
        </p:nvSpPr>
        <p:spPr>
          <a:xfrm>
            <a:off x="1369765" y="8177412"/>
            <a:ext cx="14734309" cy="1219886"/>
          </a:xfrm>
          <a:prstGeom prst="rect">
            <a:avLst/>
          </a:prstGeom>
        </p:spPr>
        <p:txBody>
          <a:bodyPr wrap="square">
            <a:spAutoFit/>
          </a:bodyPr>
          <a:lstStyle/>
          <a:p>
            <a:pPr lvl="0" indent="342265" algn="just">
              <a:lnSpc>
                <a:spcPct val="120000"/>
              </a:lnSpc>
            </a:pPr>
            <a:r>
              <a:rPr lang="en-US" sz="3200" dirty="0">
                <a:solidFill>
                  <a:prstClr val="black"/>
                </a:solidFill>
                <a:latin typeface="Arial" pitchFamily="34" charset="0"/>
                <a:ea typeface="Arial"/>
                <a:cs typeface="Arial" pitchFamily="34" charset="0"/>
              </a:rPr>
              <a:t>3. </a:t>
            </a:r>
            <a:r>
              <a:rPr lang="vi-VN" sz="3200" dirty="0">
                <a:solidFill>
                  <a:prstClr val="black"/>
                </a:solidFill>
                <a:ea typeface="Arial"/>
                <a:cs typeface="Arial" pitchFamily="34" charset="0"/>
              </a:rPr>
              <a:t>Đề xuất những việc làm cụ thể để việc sử dụng điện năng trong gia đình em được an toàn</a:t>
            </a:r>
            <a:r>
              <a:rPr lang="en-US" sz="3200" dirty="0">
                <a:solidFill>
                  <a:prstClr val="black"/>
                </a:solidFill>
                <a:latin typeface="Arial" pitchFamily="34" charset="0"/>
                <a:ea typeface="Arial"/>
                <a:cs typeface="Arial" pitchFamily="34" charset="0"/>
              </a:rPr>
              <a:t>.</a:t>
            </a:r>
          </a:p>
        </p:txBody>
      </p:sp>
      <p:sp>
        <p:nvSpPr>
          <p:cNvPr id="17" name="Rectangle 16">
            <a:extLst>
              <a:ext uri="{FF2B5EF4-FFF2-40B4-BE49-F238E27FC236}">
                <a16:creationId xmlns:a16="http://schemas.microsoft.com/office/drawing/2014/main" id="{A0C4EF64-0A8F-4593-87A7-533E9CDEE9F8}"/>
              </a:ext>
            </a:extLst>
          </p:cNvPr>
          <p:cNvSpPr/>
          <p:nvPr/>
        </p:nvSpPr>
        <p:spPr>
          <a:xfrm>
            <a:off x="1116316" y="2343624"/>
            <a:ext cx="15437634" cy="1176797"/>
          </a:xfrm>
          <a:prstGeom prst="rect">
            <a:avLst/>
          </a:prstGeom>
        </p:spPr>
        <p:txBody>
          <a:bodyPr wrap="square">
            <a:spAutoFit/>
          </a:bodyPr>
          <a:lstStyle/>
          <a:p>
            <a:pPr marL="457200" lvl="0" algn="just">
              <a:lnSpc>
                <a:spcPct val="115000"/>
              </a:lnSpc>
            </a:pPr>
            <a:r>
              <a:rPr lang="en-US" sz="3200" dirty="0">
                <a:solidFill>
                  <a:srgbClr val="000000"/>
                </a:solidFill>
                <a:latin typeface="Arial" pitchFamily="34" charset="0"/>
                <a:ea typeface="Times New Roman"/>
                <a:cs typeface="Arial" pitchFamily="34" charset="0"/>
              </a:rPr>
              <a:t>1.</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Lập</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danh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sách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các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đồ</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dùng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điện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được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đình</a:t>
            </a:r>
            <a:r>
              <a:rPr lang="en-US" sz="3200" dirty="0">
                <a:solidFill>
                  <a:prstClr val="black"/>
                </a:solidFill>
                <a:latin typeface="Arial" pitchFamily="34" charset="0"/>
                <a:ea typeface="Times New Roman"/>
                <a:cs typeface="Arial" pitchFamily="34" charset="0"/>
              </a:rPr>
              <a:t> bao </a:t>
            </a:r>
            <a:r>
              <a:rPr lang="en-US" sz="3200" dirty="0" err="1">
                <a:solidFill>
                  <a:prstClr val="black"/>
                </a:solidFill>
                <a:latin typeface="Arial" pitchFamily="34" charset="0"/>
                <a:ea typeface="Times New Roman"/>
                <a:cs typeface="Arial" pitchFamily="34" charset="0"/>
              </a:rPr>
              <a:t>gồm</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tên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công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suất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số</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lượng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và</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thời</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một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ngày</a:t>
            </a:r>
            <a:r>
              <a:rPr lang="en-US" sz="3200" dirty="0">
                <a:solidFill>
                  <a:prstClr val="black"/>
                </a:solidFill>
                <a:latin typeface="Arial" pitchFamily="34" charset="0"/>
                <a:ea typeface="Times New Roman"/>
                <a:cs typeface="Arial" pitchFamily="34" charset="0"/>
              </a:rPr>
              <a:t>.</a:t>
            </a:r>
          </a:p>
        </p:txBody>
      </p:sp>
      <p:sp>
        <p:nvSpPr>
          <p:cNvPr id="18" name="TextBox 17">
            <a:extLst>
              <a:ext uri="{FF2B5EF4-FFF2-40B4-BE49-F238E27FC236}">
                <a16:creationId xmlns:a16="http://schemas.microsoft.com/office/drawing/2014/main" id="{0B2FFCBC-4DDA-4740-9DF4-3D48AB34941C}"/>
              </a:ext>
            </a:extLst>
          </p:cNvPr>
          <p:cNvSpPr txBox="1"/>
          <p:nvPr/>
        </p:nvSpPr>
        <p:spPr>
          <a:xfrm>
            <a:off x="4591361" y="1228766"/>
            <a:ext cx="9001366" cy="523220"/>
          </a:xfrm>
          <a:prstGeom prst="rect">
            <a:avLst/>
          </a:prstGeom>
          <a:solidFill>
            <a:schemeClr val="accent2">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CÁ NHÂN VỀ NHÀ THỰC HIỆN CÁC YÊU CẦU SAU</a:t>
            </a:r>
          </a:p>
        </p:txBody>
      </p:sp>
    </p:spTree>
    <p:custDataLst>
      <p:tags r:id="rId1"/>
    </p:custDataLst>
    <p:extLst>
      <p:ext uri="{BB962C8B-B14F-4D97-AF65-F5344CB8AC3E}">
        <p14:creationId xmlns:p14="http://schemas.microsoft.com/office/powerpoint/2010/main" val="32101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958186" y="-81301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075642" y="3578421"/>
            <a:ext cx="12226202" cy="2012438"/>
          </a:xfrm>
          <a:prstGeom prst="rect">
            <a:avLst/>
          </a:prstGeom>
        </p:spPr>
        <p:txBody>
          <a:bodyPr lIns="0" tIns="0" rIns="0" bIns="0" rtlCol="0" anchor="t">
            <a:spAutoFit/>
          </a:bodyPr>
          <a:lstStyle/>
          <a:p>
            <a:pPr algn="ctr">
              <a:lnSpc>
                <a:spcPts val="15104"/>
              </a:lnSpc>
            </a:pPr>
            <a:r>
              <a:rPr lang="en-US" sz="15104" spc="453" dirty="0">
                <a:solidFill>
                  <a:srgbClr val="00AD9C"/>
                </a:solidFill>
                <a:latin typeface="Marykate"/>
              </a:rPr>
              <a:t>THANK YOU!</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Tree>
    <p:custDataLst>
      <p:tags r:id="rId1"/>
    </p:custData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29482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4" name="TextBox 34"/>
          <p:cNvSpPr txBox="1"/>
          <p:nvPr/>
        </p:nvSpPr>
        <p:spPr>
          <a:xfrm>
            <a:off x="1455509" y="2034543"/>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01</a:t>
            </a:r>
          </a:p>
        </p:txBody>
      </p:sp>
      <p:sp>
        <p:nvSpPr>
          <p:cNvPr id="36" name="TextBox 35"/>
          <p:cNvSpPr txBox="1"/>
          <p:nvPr/>
        </p:nvSpPr>
        <p:spPr>
          <a:xfrm>
            <a:off x="1206599" y="4480106"/>
            <a:ext cx="10056467"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MẠCH </a:t>
            </a:r>
            <a:r>
              <a:rPr lang="en-US" sz="8000" b="1" dirty="0" smtClean="0">
                <a:solidFill>
                  <a:srgbClr val="009999"/>
                </a:solidFill>
                <a:latin typeface="Arial" panose="020B0604020202020204" pitchFamily="34" charset="0"/>
                <a:cs typeface="Arial" panose="020B0604020202020204" pitchFamily="34" charset="0"/>
              </a:rPr>
              <a:t>ĐIỆN</a:t>
            </a:r>
            <a:endParaRPr lang="vi-VN" sz="8000" b="1" dirty="0">
              <a:solidFill>
                <a:srgbClr val="009999"/>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4876800" y="2384458"/>
            <a:ext cx="9829800" cy="769441"/>
          </a:xfrm>
          <a:prstGeom prst="rect">
            <a:avLst/>
          </a:prstGeom>
          <a:noFill/>
        </p:spPr>
        <p:txBody>
          <a:bodyPr wrap="square" rtlCol="0">
            <a:spAutoFit/>
          </a:bodyPr>
          <a:lstStyle/>
          <a:p>
            <a:r>
              <a:rPr lang="en-US" sz="4400" dirty="0">
                <a:solidFill>
                  <a:srgbClr val="FF0000"/>
                </a:solidFill>
                <a:latin typeface="Arial" pitchFamily="34" charset="0"/>
                <a:cs typeface="Arial" pitchFamily="34" charset="0"/>
              </a:rPr>
              <a:t>TRÒ CHƠI: “AI NHANH HƠN”</a:t>
            </a:r>
          </a:p>
        </p:txBody>
      </p:sp>
      <p:sp>
        <p:nvSpPr>
          <p:cNvPr id="38" name="TextBox 37"/>
          <p:cNvSpPr txBox="1"/>
          <p:nvPr/>
        </p:nvSpPr>
        <p:spPr>
          <a:xfrm>
            <a:off x="3074693" y="3892734"/>
            <a:ext cx="12347402" cy="3416320"/>
          </a:xfrm>
          <a:prstGeom prst="rect">
            <a:avLst/>
          </a:prstGeom>
          <a:noFill/>
        </p:spPr>
        <p:txBody>
          <a:bodyPr wrap="square" rtlCol="0">
            <a:spAutoFit/>
          </a:bodyPr>
          <a:lstStyle/>
          <a:p>
            <a:pPr algn="just"/>
            <a:r>
              <a:rPr lang="en-US" sz="3600" dirty="0">
                <a:latin typeface="Arial" pitchFamily="34" charset="0"/>
                <a:cs typeface="Arial" pitchFamily="34" charset="0"/>
              </a:rPr>
              <a:t>Luật chơi như sau: Các nhóm chọn các nội dung trong xấp thông tin mà giáo viên phát cho để dán vào các ô tương ứng trong phiếu học tập số 1. Nhóm nào nhanh hơn và đúng nhiều nhất sẽ dành chiến thắng. (Thời gian tối đa cho trò chơi này là 5 phút)</a:t>
            </a:r>
          </a:p>
          <a:p>
            <a:endParaRPr lang="en-US" sz="3600" dirty="0"/>
          </a:p>
        </p:txBody>
      </p:sp>
    </p:spTree>
    <p:custDataLst>
      <p:tags r:id="rId1"/>
    </p:custDataLst>
    <p:extLst>
      <p:ext uri="{BB962C8B-B14F-4D97-AF65-F5344CB8AC3E}">
        <p14:creationId xmlns:p14="http://schemas.microsoft.com/office/powerpoint/2010/main" val="239760959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383758614"/>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spTree>
    <p:custDataLst>
      <p:tags r:id="rId1"/>
    </p:custDataLst>
    <p:extLst>
      <p:ext uri="{BB962C8B-B14F-4D97-AF65-F5344CB8AC3E}">
        <p14:creationId xmlns:p14="http://schemas.microsoft.com/office/powerpoint/2010/main" val="95521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20482313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năng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Bóng đèn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a:t>
                      </a:r>
                      <a:r>
                        <a:rPr lang="en-US" sz="2400" dirty="0">
                          <a:solidFill>
                            <a:schemeClr val="tx1"/>
                          </a:solidFill>
                          <a:effectLst/>
                          <a:latin typeface="Arial" panose="020B0604020202020204" pitchFamily="34" charset="0"/>
                          <a:cs typeface="Arial" panose="020B0604020202020204" pitchFamily="34" charset="0"/>
                        </a:rPr>
                        <a:t> qua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chứa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Dây nối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a:t>
                      </a:r>
                    </a:p>
                    <a:p>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màu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nhau</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7182" name="Picture 52">
            <a:extLst>
              <a:ext uri="{FF2B5EF4-FFF2-40B4-BE49-F238E27FC236}">
                <a16:creationId xmlns:a16="http://schemas.microsoft.com/office/drawing/2014/main" id="{69A8FA02-D811-4ABC-9097-1980DD8F0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4" y="1721799"/>
            <a:ext cx="4183830" cy="235490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4">
            <a:extLst>
              <a:ext uri="{FF2B5EF4-FFF2-40B4-BE49-F238E27FC236}">
                <a16:creationId xmlns:a16="http://schemas.microsoft.com/office/drawing/2014/main" id="{586CBF98-55F7-4B4B-BE09-31D77A386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840" y="1844584"/>
            <a:ext cx="7090733" cy="162251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53">
            <a:extLst>
              <a:ext uri="{FF2B5EF4-FFF2-40B4-BE49-F238E27FC236}">
                <a16:creationId xmlns:a16="http://schemas.microsoft.com/office/drawing/2014/main" id="{75DF8B56-9F5B-447A-9053-15BBF848D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80" y="4492921"/>
            <a:ext cx="3101467" cy="2250779"/>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6">
            <a:extLst>
              <a:ext uri="{FF2B5EF4-FFF2-40B4-BE49-F238E27FC236}">
                <a16:creationId xmlns:a16="http://schemas.microsoft.com/office/drawing/2014/main" id="{2AB3B5E1-3444-4495-8688-C490ECEDB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3400" y="4660164"/>
            <a:ext cx="4418158" cy="13487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54">
            <a:extLst>
              <a:ext uri="{FF2B5EF4-FFF2-40B4-BE49-F238E27FC236}">
                <a16:creationId xmlns:a16="http://schemas.microsoft.com/office/drawing/2014/main" id="{75979A89-3D0D-45E7-B383-7E38BFEA11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980" y="6938452"/>
            <a:ext cx="3152331" cy="201504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8">
            <a:extLst>
              <a:ext uri="{FF2B5EF4-FFF2-40B4-BE49-F238E27FC236}">
                <a16:creationId xmlns:a16="http://schemas.microsoft.com/office/drawing/2014/main" id="{9627515F-7A80-4D2F-A296-FE8A3425BD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86139" y="7115321"/>
            <a:ext cx="5229269" cy="13487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418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340454737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tăc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Đóng và ngát dòng điện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Điện trở</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Cản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Chuông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ra </a:t>
                      </a:r>
                      <a:r>
                        <a:rPr lang="en-US" sz="2400" dirty="0" err="1">
                          <a:solidFill>
                            <a:schemeClr val="tx1"/>
                          </a:solidFill>
                          <a:effectLst/>
                          <a:latin typeface="Arial" panose="020B0604020202020204" pitchFamily="34" charset="0"/>
                          <a:cs typeface="Arial" panose="020B0604020202020204" pitchFamily="34" charset="0"/>
                        </a:rPr>
                        <a:t>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9" name="Picture 8">
            <a:extLst>
              <a:ext uri="{FF2B5EF4-FFF2-40B4-BE49-F238E27FC236}">
                <a16:creationId xmlns:a16="http://schemas.microsoft.com/office/drawing/2014/main" id="{D8267709-F82A-4FB6-810C-52A021182F15}"/>
              </a:ext>
            </a:extLst>
          </p:cNvPr>
          <p:cNvPicPr/>
          <p:nvPr/>
        </p:nvPicPr>
        <p:blipFill>
          <a:blip r:embed="rId3"/>
          <a:stretch>
            <a:fillRect/>
          </a:stretch>
        </p:blipFill>
        <p:spPr>
          <a:xfrm>
            <a:off x="1066800" y="1866900"/>
            <a:ext cx="2971800" cy="2209800"/>
          </a:xfrm>
          <a:prstGeom prst="rect">
            <a:avLst/>
          </a:prstGeom>
        </p:spPr>
      </p:pic>
      <p:pic>
        <p:nvPicPr>
          <p:cNvPr id="10" name="Picture 9">
            <a:extLst>
              <a:ext uri="{FF2B5EF4-FFF2-40B4-BE49-F238E27FC236}">
                <a16:creationId xmlns:a16="http://schemas.microsoft.com/office/drawing/2014/main" id="{4CD29746-7594-4B0F-9D95-FABD2CA7C687}"/>
              </a:ext>
            </a:extLst>
          </p:cNvPr>
          <p:cNvPicPr/>
          <p:nvPr/>
        </p:nvPicPr>
        <p:blipFill>
          <a:blip r:embed="rId4"/>
          <a:stretch>
            <a:fillRect/>
          </a:stretch>
        </p:blipFill>
        <p:spPr>
          <a:xfrm>
            <a:off x="1219200" y="4533900"/>
            <a:ext cx="2971800" cy="2209799"/>
          </a:xfrm>
          <a:prstGeom prst="rect">
            <a:avLst/>
          </a:prstGeom>
        </p:spPr>
      </p:pic>
      <p:pic>
        <p:nvPicPr>
          <p:cNvPr id="11" name="Picture 10" descr="https://tse3.mm.bing.net/th?id=OIP.fKPiQ9uKzgDYLy4Ba3-pCQAAAA&amp;pid=Api&amp;P=0&amp;h=180">
            <a:extLst>
              <a:ext uri="{FF2B5EF4-FFF2-40B4-BE49-F238E27FC236}">
                <a16:creationId xmlns:a16="http://schemas.microsoft.com/office/drawing/2014/main" id="{609EF79F-0B77-4891-8B0F-7A675B47B82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6895732"/>
            <a:ext cx="2362200" cy="2070369"/>
          </a:xfrm>
          <a:prstGeom prst="rect">
            <a:avLst/>
          </a:prstGeom>
          <a:noFill/>
          <a:ln>
            <a:noFill/>
          </a:ln>
        </p:spPr>
      </p:pic>
      <p:pic>
        <p:nvPicPr>
          <p:cNvPr id="12" name="Picture 11">
            <a:extLst>
              <a:ext uri="{FF2B5EF4-FFF2-40B4-BE49-F238E27FC236}">
                <a16:creationId xmlns:a16="http://schemas.microsoft.com/office/drawing/2014/main" id="{ABA46E7E-FDE3-4814-8622-863330DE281B}"/>
              </a:ext>
            </a:extLst>
          </p:cNvPr>
          <p:cNvPicPr/>
          <p:nvPr/>
        </p:nvPicPr>
        <p:blipFill>
          <a:blip r:embed="rId6"/>
          <a:stretch>
            <a:fillRect/>
          </a:stretch>
        </p:blipFill>
        <p:spPr>
          <a:xfrm>
            <a:off x="11887200" y="4733925"/>
            <a:ext cx="4495800" cy="1323975"/>
          </a:xfrm>
          <a:prstGeom prst="rect">
            <a:avLst/>
          </a:prstGeom>
        </p:spPr>
      </p:pic>
      <p:pic>
        <p:nvPicPr>
          <p:cNvPr id="13" name="Picture 12">
            <a:extLst>
              <a:ext uri="{FF2B5EF4-FFF2-40B4-BE49-F238E27FC236}">
                <a16:creationId xmlns:a16="http://schemas.microsoft.com/office/drawing/2014/main" id="{249AFAA0-831E-4596-A5C0-92710CFDDCB8}"/>
              </a:ext>
            </a:extLst>
          </p:cNvPr>
          <p:cNvPicPr/>
          <p:nvPr/>
        </p:nvPicPr>
        <p:blipFill>
          <a:blip r:embed="rId7"/>
          <a:stretch>
            <a:fillRect/>
          </a:stretch>
        </p:blipFill>
        <p:spPr>
          <a:xfrm>
            <a:off x="13624560" y="7200900"/>
            <a:ext cx="1920240" cy="1301885"/>
          </a:xfrm>
          <a:prstGeom prst="rect">
            <a:avLst/>
          </a:prstGeom>
        </p:spPr>
      </p:pic>
      <p:pic>
        <p:nvPicPr>
          <p:cNvPr id="14" name="Picture 13">
            <a:extLst>
              <a:ext uri="{FF2B5EF4-FFF2-40B4-BE49-F238E27FC236}">
                <a16:creationId xmlns:a16="http://schemas.microsoft.com/office/drawing/2014/main" id="{098F8F7D-A6FB-4AE2-8484-48E08E714FD7}"/>
              </a:ext>
            </a:extLst>
          </p:cNvPr>
          <p:cNvPicPr/>
          <p:nvPr/>
        </p:nvPicPr>
        <p:blipFill>
          <a:blip r:embed="rId8"/>
          <a:stretch>
            <a:fillRect/>
          </a:stretch>
        </p:blipFill>
        <p:spPr>
          <a:xfrm>
            <a:off x="11734800" y="2095500"/>
            <a:ext cx="5486400" cy="1720582"/>
          </a:xfrm>
          <a:prstGeom prst="rect">
            <a:avLst/>
          </a:prstGeom>
        </p:spPr>
      </p:pic>
    </p:spTree>
    <p:custDataLst>
      <p:tags r:id="rId1"/>
    </p:custDataLst>
    <p:extLst>
      <p:ext uri="{BB962C8B-B14F-4D97-AF65-F5344CB8AC3E}">
        <p14:creationId xmlns:p14="http://schemas.microsoft.com/office/powerpoint/2010/main" val="254645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200329"/>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2.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custDataLst>
      <p:tags r:id="rId1"/>
    </p:custDataLst>
    <p:extLst>
      <p:ext uri="{BB962C8B-B14F-4D97-AF65-F5344CB8AC3E}">
        <p14:creationId xmlns:p14="http://schemas.microsoft.com/office/powerpoint/2010/main" val="21191515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2323394190"/>
              </p:ext>
            </p:extLst>
          </p:nvPr>
        </p:nvGraphicFramePr>
        <p:xfrm>
          <a:off x="685800" y="114300"/>
          <a:ext cx="17221200" cy="10002815"/>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 (SGK)</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22.2 (SGK)</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  2. ………..3. ………..4.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47021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b="1" kern="1200" dirty="0" err="1">
                          <a:solidFill>
                            <a:schemeClr val="tx1"/>
                          </a:solidFill>
                          <a:effectLst/>
                          <a:latin typeface="Arial" panose="020B0604020202020204" pitchFamily="34" charset="0"/>
                          <a:ea typeface="+mn-ea"/>
                          <a:cs typeface="Arial" panose="020B0604020202020204" pitchFamily="34" charset="0"/>
                        </a:rPr>
                        <a:t>Sử</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dụng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phần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khởi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động</a:t>
                      </a:r>
                      <a:r>
                        <a:rPr lang="en-US" sz="2400" b="1" kern="1200" dirty="0">
                          <a:solidFill>
                            <a:schemeClr val="tx1"/>
                          </a:solidFill>
                          <a:effectLst/>
                          <a:latin typeface="Arial" panose="020B0604020202020204" pitchFamily="34" charset="0"/>
                          <a:ea typeface="+mn-ea"/>
                          <a:cs typeface="Arial" panose="020B0604020202020204" pitchFamily="34" charset="0"/>
                        </a:rPr>
                        <a:t>, so </a:t>
                      </a:r>
                      <a:r>
                        <a:rPr lang="en-US" sz="2400" b="1" kern="1200" dirty="0" err="1">
                          <a:solidFill>
                            <a:schemeClr val="tx1"/>
                          </a:solidFill>
                          <a:effectLst/>
                          <a:latin typeface="Arial" panose="020B0604020202020204" pitchFamily="34" charset="0"/>
                          <a:ea typeface="+mn-ea"/>
                          <a:cs typeface="Arial" panose="020B0604020202020204" pitchFamily="34" charset="0"/>
                        </a:rPr>
                        <a:t>sánh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với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đã</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vẽ</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câu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số</a:t>
                      </a:r>
                      <a:r>
                        <a:rPr lang="en-US" sz="2400" b="1" kern="1200" dirty="0">
                          <a:solidFill>
                            <a:schemeClr val="tx1"/>
                          </a:solidFill>
                          <a:effectLst/>
                          <a:latin typeface="Arial" panose="020B0604020202020204" pitchFamily="34" charset="0"/>
                          <a:ea typeface="+mn-ea"/>
                          <a:cs typeface="Arial" panose="020B0604020202020204" pitchFamily="34" charset="0"/>
                        </a:rPr>
                        <a:t> 1.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chưa</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đúng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lắp</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lại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Đóng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tắc</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để</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đảm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bảo</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kín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và</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hãy</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tìm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nguyên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nhân</a:t>
                      </a:r>
                      <a:r>
                        <a:rPr lang="en-US" sz="2400" b="1" kern="1200" dirty="0">
                          <a:solidFill>
                            <a:schemeClr val="tx1"/>
                          </a:solidFill>
                          <a:effectLst/>
                          <a:latin typeface="Arial" panose="020B0604020202020204" pitchFamily="34" charset="0"/>
                          <a:ea typeface="+mn-ea"/>
                          <a:cs typeface="Arial" panose="020B0604020202020204" pitchFamily="34" charset="0"/>
                        </a:rPr>
                        <a:t>? </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6" name="Picture 5" descr="Vẽ sơ đồ của mạch điện trong Hình 22.1 | KHTN 8 kết nối | Tech12h">
            <a:extLst>
              <a:ext uri="{FF2B5EF4-FFF2-40B4-BE49-F238E27FC236}">
                <a16:creationId xmlns:a16="http://schemas.microsoft.com/office/drawing/2014/main" id="{504E8C85-8337-44C4-95E2-47F626EF3B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740070"/>
            <a:ext cx="9601200" cy="3352800"/>
          </a:xfrm>
          <a:prstGeom prst="rect">
            <a:avLst/>
          </a:prstGeom>
          <a:noFill/>
          <a:ln>
            <a:noFill/>
          </a:ln>
        </p:spPr>
      </p:pic>
    </p:spTree>
    <p:custDataLst>
      <p:tags r:id="rId1"/>
    </p:custDataLst>
    <p:extLst>
      <p:ext uri="{BB962C8B-B14F-4D97-AF65-F5344CB8AC3E}">
        <p14:creationId xmlns:p14="http://schemas.microsoft.com/office/powerpoint/2010/main" val="3501898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CFC8097-B32D-48E9-B7D2-65669755A20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gt;)\uFFFD{9E93AA1A-940E-4897-AE60-F4AE63AFB3BA}&quot;,&quot;D:\\TAI LIEU KHTN\\KHTN8\\ppt lí (KHT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22. MACH DIEN DON GIAN"/>
</p:tagLst>
</file>

<file path=ppt/tags/tag10.xml><?xml version="1.0" encoding="utf-8"?>
<p:tagLst xmlns:a="http://schemas.openxmlformats.org/drawingml/2006/main" xmlns:r="http://schemas.openxmlformats.org/officeDocument/2006/relationships" xmlns:p="http://schemas.openxmlformats.org/presentationml/2006/main">
  <p:tag name="GENSWF_SLIDE_UID" val="{2CA25955-3FA9-4C62-80AD-B7F9113FB49B}:291"/>
</p:tagLst>
</file>

<file path=ppt/tags/tag11.xml><?xml version="1.0" encoding="utf-8"?>
<p:tagLst xmlns:a="http://schemas.openxmlformats.org/drawingml/2006/main" xmlns:r="http://schemas.openxmlformats.org/officeDocument/2006/relationships" xmlns:p="http://schemas.openxmlformats.org/presentationml/2006/main">
  <p:tag name="GENSWF_SLIDE_UID" val="{19084CC9-0F20-4E86-85C9-A4E77101C719}:288"/>
</p:tagLst>
</file>

<file path=ppt/tags/tag12.xml><?xml version="1.0" encoding="utf-8"?>
<p:tagLst xmlns:a="http://schemas.openxmlformats.org/drawingml/2006/main" xmlns:r="http://schemas.openxmlformats.org/officeDocument/2006/relationships" xmlns:p="http://schemas.openxmlformats.org/presentationml/2006/main">
  <p:tag name="GENSWF_SLIDE_UID" val="{84DC584A-4DE0-482D-823D-BCAA5DA8EC47}:261"/>
</p:tagLst>
</file>

<file path=ppt/tags/tag13.xml><?xml version="1.0" encoding="utf-8"?>
<p:tagLst xmlns:a="http://schemas.openxmlformats.org/drawingml/2006/main" xmlns:r="http://schemas.openxmlformats.org/officeDocument/2006/relationships" xmlns:p="http://schemas.openxmlformats.org/presentationml/2006/main">
  <p:tag name="GENSWF_SLIDE_UID" val="{F195BA30-8ED5-4246-ACDD-248624778572}:262"/>
</p:tagLst>
</file>

<file path=ppt/tags/tag14.xml><?xml version="1.0" encoding="utf-8"?>
<p:tagLst xmlns:a="http://schemas.openxmlformats.org/drawingml/2006/main" xmlns:r="http://schemas.openxmlformats.org/officeDocument/2006/relationships" xmlns:p="http://schemas.openxmlformats.org/presentationml/2006/main">
  <p:tag name="GENSWF_SLIDE_UID" val="{53AFA4D6-654E-493F-AF37-85CE086E3396}:279"/>
</p:tagLst>
</file>

<file path=ppt/tags/tag15.xml><?xml version="1.0" encoding="utf-8"?>
<p:tagLst xmlns:a="http://schemas.openxmlformats.org/drawingml/2006/main" xmlns:r="http://schemas.openxmlformats.org/officeDocument/2006/relationships" xmlns:p="http://schemas.openxmlformats.org/presentationml/2006/main">
  <p:tag name="GENSWF_SLIDE_UID" val="{EF464177-2A48-4555-AA3E-9175B007D52A}:293"/>
</p:tagLst>
</file>

<file path=ppt/tags/tag16.xml><?xml version="1.0" encoding="utf-8"?>
<p:tagLst xmlns:a="http://schemas.openxmlformats.org/drawingml/2006/main" xmlns:r="http://schemas.openxmlformats.org/officeDocument/2006/relationships" xmlns:p="http://schemas.openxmlformats.org/presentationml/2006/main">
  <p:tag name="GENSWF_SLIDE_UID" val="{28E56ED7-06A4-402D-A2C9-A8FDEEF00FF9}: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CA3894FB-A7A5-45E6-A15D-FF5E6C10CBDF}:277"/>
</p:tagLst>
</file>

<file path=ppt/tags/tag18.xml><?xml version="1.0" encoding="utf-8"?>
<p:tagLst xmlns:a="http://schemas.openxmlformats.org/drawingml/2006/main" xmlns:r="http://schemas.openxmlformats.org/officeDocument/2006/relationships" xmlns:p="http://schemas.openxmlformats.org/presentationml/2006/main">
  <p:tag name="GENSWF_SLIDE_UID" val="{2D62AFDB-7C33-49EB-950E-C88D71DB10CC}:265"/>
</p:tagLst>
</file>

<file path=ppt/tags/tag19.xml><?xml version="1.0" encoding="utf-8"?>
<p:tagLst xmlns:a="http://schemas.openxmlformats.org/drawingml/2006/main" xmlns:r="http://schemas.openxmlformats.org/officeDocument/2006/relationships" xmlns:p="http://schemas.openxmlformats.org/presentationml/2006/main">
  <p:tag name="GENSWF_SLIDE_UID" val="{A9EE160D-F7D3-451F-A762-9745DAFAA656}:266"/>
</p:tagLst>
</file>

<file path=ppt/tags/tag2.xml><?xml version="1.0" encoding="utf-8"?>
<p:tagLst xmlns:a="http://schemas.openxmlformats.org/drawingml/2006/main" xmlns:r="http://schemas.openxmlformats.org/officeDocument/2006/relationships" xmlns:p="http://schemas.openxmlformats.org/presentationml/2006/main">
  <p:tag name="GENSWF_SLIDE_UID" val="{DA6474DC-4CCD-453E-BDAF-EA90E9644161}: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2CFDBA42-2BBA-4D0E-A5AA-2AF6CEC0CA1B}:267"/>
</p:tagLst>
</file>

<file path=ppt/tags/tag21.xml><?xml version="1.0" encoding="utf-8"?>
<p:tagLst xmlns:a="http://schemas.openxmlformats.org/drawingml/2006/main" xmlns:r="http://schemas.openxmlformats.org/officeDocument/2006/relationships" xmlns:p="http://schemas.openxmlformats.org/presentationml/2006/main">
  <p:tag name="GENSWF_SLIDE_UID" val="{FD7121B2-3B93-49C0-941D-CEEAA21E92E4}:282"/>
</p:tagLst>
</file>

<file path=ppt/tags/tag22.xml><?xml version="1.0" encoding="utf-8"?>
<p:tagLst xmlns:a="http://schemas.openxmlformats.org/drawingml/2006/main" xmlns:r="http://schemas.openxmlformats.org/officeDocument/2006/relationships" xmlns:p="http://schemas.openxmlformats.org/presentationml/2006/main">
  <p:tag name="GENSWF_SLIDE_UID" val="{947CE498-992A-4293-B3E1-5334EBA79BE7}: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5063B09C-C4BC-4E76-B608-3CEBFF3B2572}:268"/>
</p:tagLst>
</file>

<file path=ppt/tags/tag24.xml><?xml version="1.0" encoding="utf-8"?>
<p:tagLst xmlns:a="http://schemas.openxmlformats.org/drawingml/2006/main" xmlns:r="http://schemas.openxmlformats.org/officeDocument/2006/relationships" xmlns:p="http://schemas.openxmlformats.org/presentationml/2006/main">
  <p:tag name="GENSWF_SLIDE_UID" val="{2D9624B7-158A-4D29-A887-EFFB45931C04}:284"/>
</p:tagLst>
</file>

<file path=ppt/tags/tag25.xml><?xml version="1.0" encoding="utf-8"?>
<p:tagLst xmlns:a="http://schemas.openxmlformats.org/drawingml/2006/main" xmlns:r="http://schemas.openxmlformats.org/officeDocument/2006/relationships" xmlns:p="http://schemas.openxmlformats.org/presentationml/2006/main">
  <p:tag name="GENSWF_SLIDE_UID" val="{007847C9-9C16-4AAD-884D-AE18166C1008}:285"/>
</p:tagLst>
</file>

<file path=ppt/tags/tag26.xml><?xml version="1.0" encoding="utf-8"?>
<p:tagLst xmlns:a="http://schemas.openxmlformats.org/drawingml/2006/main" xmlns:r="http://schemas.openxmlformats.org/officeDocument/2006/relationships" xmlns:p="http://schemas.openxmlformats.org/presentationml/2006/main">
  <p:tag name="GENSWF_SLIDE_UID" val="{4B8FCE93-4A71-40FB-9EFD-1BB12C42D70E}:273"/>
</p:tagLst>
</file>

<file path=ppt/tags/tag3.xml><?xml version="1.0" encoding="utf-8"?>
<p:tagLst xmlns:a="http://schemas.openxmlformats.org/drawingml/2006/main" xmlns:r="http://schemas.openxmlformats.org/officeDocument/2006/relationships" xmlns:p="http://schemas.openxmlformats.org/presentationml/2006/main">
  <p:tag name="GENSWF_SLIDE_UID" val="{8A812D42-9F76-435D-9255-0AA497A08A5B}:257"/>
</p:tagLst>
</file>

<file path=ppt/tags/tag4.xml><?xml version="1.0" encoding="utf-8"?>
<p:tagLst xmlns:a="http://schemas.openxmlformats.org/drawingml/2006/main" xmlns:r="http://schemas.openxmlformats.org/officeDocument/2006/relationships" xmlns:p="http://schemas.openxmlformats.org/presentationml/2006/main">
  <p:tag name="GENSWF_SLIDE_UID" val="{D3E0E2D9-D5F6-4E9A-BE83-B4647CCCF872}:258"/>
</p:tagLst>
</file>

<file path=ppt/tags/tag5.xml><?xml version="1.0" encoding="utf-8"?>
<p:tagLst xmlns:a="http://schemas.openxmlformats.org/drawingml/2006/main" xmlns:r="http://schemas.openxmlformats.org/officeDocument/2006/relationships" xmlns:p="http://schemas.openxmlformats.org/presentationml/2006/main">
  <p:tag name="GENSWF_SLIDE_UID" val="{9E6EABD3-FF75-46D8-A0F9-CFFBDB56D820}:283"/>
</p:tagLst>
</file>

<file path=ppt/tags/tag6.xml><?xml version="1.0" encoding="utf-8"?>
<p:tagLst xmlns:a="http://schemas.openxmlformats.org/drawingml/2006/main" xmlns:r="http://schemas.openxmlformats.org/officeDocument/2006/relationships" xmlns:p="http://schemas.openxmlformats.org/presentationml/2006/main">
  <p:tag name="GENSWF_SLIDE_UID" val="{4F8DB0ED-9076-49CC-B2B4-D2F5D47241C4}:290"/>
</p:tagLst>
</file>

<file path=ppt/tags/tag7.xml><?xml version="1.0" encoding="utf-8"?>
<p:tagLst xmlns:a="http://schemas.openxmlformats.org/drawingml/2006/main" xmlns:r="http://schemas.openxmlformats.org/officeDocument/2006/relationships" xmlns:p="http://schemas.openxmlformats.org/presentationml/2006/main">
  <p:tag name="GENSWF_SLIDE_UID" val="{99AE844B-CE30-45C0-9D66-0AE63456EA70}:287"/>
</p:tagLst>
</file>

<file path=ppt/tags/tag8.xml><?xml version="1.0" encoding="utf-8"?>
<p:tagLst xmlns:a="http://schemas.openxmlformats.org/drawingml/2006/main" xmlns:r="http://schemas.openxmlformats.org/officeDocument/2006/relationships" xmlns:p="http://schemas.openxmlformats.org/presentationml/2006/main">
  <p:tag name="GENSWF_SLIDE_UID" val="{71B3E188-79E6-4104-B90B-30F0D6CC6356}:289"/>
</p:tagLst>
</file>

<file path=ppt/tags/tag9.xml><?xml version="1.0" encoding="utf-8"?>
<p:tagLst xmlns:a="http://schemas.openxmlformats.org/drawingml/2006/main" xmlns:r="http://schemas.openxmlformats.org/officeDocument/2006/relationships" xmlns:p="http://schemas.openxmlformats.org/presentationml/2006/main">
  <p:tag name="GENSWF_SLIDE_UID" val="{A907D7CE-335E-4EFE-A058-BDF8B3355580}:2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1333</Words>
  <Application>Microsoft Office PowerPoint</Application>
  <PresentationFormat>Custom</PresentationFormat>
  <Paragraphs>214</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Marykate</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22. MACH DIEN DON GIAN</dc:title>
  <dc:creator>Admin</dc:creator>
  <cp:lastModifiedBy>PC</cp:lastModifiedBy>
  <cp:revision>43</cp:revision>
  <dcterms:created xsi:type="dcterms:W3CDTF">2006-08-16T00:00:00Z</dcterms:created>
  <dcterms:modified xsi:type="dcterms:W3CDTF">2025-02-06T07:17:15Z</dcterms:modified>
  <dc:identifier>DAFnxbZOGA8</dc:identifier>
</cp:coreProperties>
</file>